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g" ContentType="image/jpg"/>
  <Override PartName="/ppt/media/image5.jpg" ContentType="image/jpg"/>
  <Override PartName="/ppt/media/image7.jpg" ContentType="image/jpg"/>
  <Override PartName="/ppt/media/image9.jpg" ContentType="image/jpg"/>
  <Override PartName="/ppt/media/image10.jpg" ContentType="image/jpg"/>
  <Override PartName="/ppt/media/image11.jpg" ContentType="image/jpg"/>
  <Override PartName="/ppt/media/image12.jpg" ContentType="image/jpg"/>
  <Override PartName="/ppt/media/image13.jpg" ContentType="image/jpg"/>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46.jpg" ContentType="image/jpg"/>
  <Override PartName="/ppt/media/image48.jpg" ContentType="image/jpg"/>
  <Override PartName="/ppt/media/image49.jpg" ContentType="image/jpg"/>
  <Override PartName="/ppt/media/image50.jpg" ContentType="image/jpg"/>
  <Override PartName="/ppt/media/image51.jpg" ContentType="image/jpg"/>
  <Override PartName="/ppt/media/image52.jpg" ContentType="image/jpg"/>
  <Override PartName="/ppt/media/image53.jpg" ContentType="image/jpg"/>
  <Override PartName="/ppt/media/image54.jpg" ContentType="image/jpg"/>
  <Override PartName="/ppt/notesSlides/notesSlide3.xml" ContentType="application/vnd.openxmlformats-officedocument.presentationml.notesSlide+xml"/>
  <Override PartName="/ppt/media/image55.jpg" ContentType="image/jpg"/>
  <Override PartName="/ppt/media/image56.jpg" ContentType="image/jpg"/>
  <Override PartName="/ppt/media/image57.jpg" ContentType="image/jpg"/>
  <Override PartName="/ppt/notesSlides/notesSlide4.xml" ContentType="application/vnd.openxmlformats-officedocument.presentationml.notesSlide+xml"/>
  <Override PartName="/ppt/media/image58.jpg" ContentType="image/jpg"/>
  <Override PartName="/ppt/media/image59.jpg" ContentType="image/jpg"/>
  <Override PartName="/ppt/media/image60.jpg" ContentType="image/jpg"/>
  <Override PartName="/ppt/media/image61.jpg" ContentType="image/jpg"/>
  <Override PartName="/ppt/media/image63.jpg" ContentType="image/jpg"/>
  <Override PartName="/ppt/media/image64.jpg" ContentType="image/jpg"/>
  <Override PartName="/ppt/media/image65.jpg" ContentType="image/jpg"/>
  <Override PartName="/ppt/media/image66.jpg" ContentType="image/jpg"/>
  <Override PartName="/ppt/media/image67.jpg" ContentType="image/jpg"/>
  <Override PartName="/ppt/media/image68.jpg" ContentType="image/jpg"/>
  <Override PartName="/ppt/media/image69.jpg" ContentType="image/jpg"/>
  <Override PartName="/ppt/media/image70.jpg" ContentType="image/jpg"/>
  <Override PartName="/ppt/media/image72.jpg" ContentType="image/jpg"/>
  <Override PartName="/ppt/media/image73.jpg" ContentType="image/jpg"/>
  <Override PartName="/ppt/media/image74.jpg" ContentType="image/jpg"/>
  <Override PartName="/ppt/theme/themeOverride1.xml" ContentType="application/vnd.openxmlformats-officedocument.themeOverride+xml"/>
  <Override PartName="/ppt/media/image75.jpg" ContentType="image/jpg"/>
  <Override PartName="/ppt/media/image76.jpg" ContentType="image/jpg"/>
  <Override PartName="/ppt/media/image77.jpg" ContentType="image/jpg"/>
  <Override PartName="/ppt/media/image78.jpg" ContentType="image/jpg"/>
  <Override PartName="/ppt/media/image79.jpg" ContentType="image/jpg"/>
  <Override PartName="/ppt/theme/themeOverride2.xml" ContentType="application/vnd.openxmlformats-officedocument.themeOverride+xml"/>
  <Override PartName="/ppt/media/image80.jpg" ContentType="image/jpg"/>
  <Override PartName="/ppt/media/image81.jpg" ContentType="image/jpg"/>
  <Override PartName="/ppt/media/image82.jpg" ContentType="image/jpg"/>
  <Override PartName="/ppt/media/image83.jpg" ContentType="image/jpg"/>
  <Override PartName="/ppt/media/image84.jpg" ContentType="image/jpg"/>
  <Override PartName="/ppt/media/image85.jpg" ContentType="image/jpg"/>
  <Override PartName="/ppt/media/image86.jpg" ContentType="image/jpg"/>
  <Override PartName="/ppt/media/image87.jpg" ContentType="image/jpg"/>
  <Override PartName="/ppt/media/image88.jpg" ContentType="image/jpg"/>
  <Override PartName="/ppt/media/image89.jpg" ContentType="image/jpg"/>
  <Override PartName="/ppt/media/image90.jpg" ContentType="image/jpg"/>
  <Override PartName="/ppt/media/image91.jpg" ContentType="image/jpg"/>
  <Override PartName="/ppt/media/image92.jpg" ContentType="image/jpg"/>
  <Override PartName="/ppt/media/image93.jpg" ContentType="image/jpg"/>
  <Override PartName="/ppt/media/image94.jpg" ContentType="image/jpg"/>
  <Override PartName="/ppt/media/image95.jpg" ContentType="image/jpg"/>
  <Override PartName="/ppt/media/image96.jpg" ContentType="image/jpg"/>
  <Override PartName="/ppt/media/image97.jpg" ContentType="image/jp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3" r:id="rId2"/>
    <p:sldMasterId id="2147483676" r:id="rId3"/>
    <p:sldMasterId id="2147483692" r:id="rId4"/>
    <p:sldMasterId id="2147483695" r:id="rId5"/>
    <p:sldMasterId id="2147483699" r:id="rId6"/>
    <p:sldMasterId id="2147483705" r:id="rId7"/>
  </p:sldMasterIdLst>
  <p:notesMasterIdLst>
    <p:notesMasterId r:id="rId56"/>
  </p:notesMasterIdLst>
  <p:sldIdLst>
    <p:sldId id="267" r:id="rId8"/>
    <p:sldId id="291" r:id="rId9"/>
    <p:sldId id="477" r:id="rId10"/>
    <p:sldId id="478" r:id="rId11"/>
    <p:sldId id="479" r:id="rId12"/>
    <p:sldId id="480" r:id="rId13"/>
    <p:sldId id="481" r:id="rId14"/>
    <p:sldId id="483" r:id="rId15"/>
    <p:sldId id="484" r:id="rId16"/>
    <p:sldId id="486" r:id="rId17"/>
    <p:sldId id="493" r:id="rId18"/>
    <p:sldId id="495" r:id="rId19"/>
    <p:sldId id="497" r:id="rId20"/>
    <p:sldId id="499" r:id="rId21"/>
    <p:sldId id="502" r:id="rId22"/>
    <p:sldId id="503" r:id="rId23"/>
    <p:sldId id="505" r:id="rId24"/>
    <p:sldId id="508" r:id="rId25"/>
    <p:sldId id="510" r:id="rId26"/>
    <p:sldId id="512" r:id="rId27"/>
    <p:sldId id="514" r:id="rId28"/>
    <p:sldId id="564" r:id="rId29"/>
    <p:sldId id="516" r:id="rId30"/>
    <p:sldId id="518" r:id="rId31"/>
    <p:sldId id="522" r:id="rId32"/>
    <p:sldId id="565" r:id="rId33"/>
    <p:sldId id="524" r:id="rId34"/>
    <p:sldId id="526" r:id="rId35"/>
    <p:sldId id="528" r:id="rId36"/>
    <p:sldId id="530" r:id="rId37"/>
    <p:sldId id="532" r:id="rId38"/>
    <p:sldId id="534" r:id="rId39"/>
    <p:sldId id="536" r:id="rId40"/>
    <p:sldId id="538" r:id="rId41"/>
    <p:sldId id="566" r:id="rId42"/>
    <p:sldId id="540" r:id="rId43"/>
    <p:sldId id="542" r:id="rId44"/>
    <p:sldId id="544" r:id="rId45"/>
    <p:sldId id="546" r:id="rId46"/>
    <p:sldId id="548" r:id="rId47"/>
    <p:sldId id="550" r:id="rId48"/>
    <p:sldId id="552" r:id="rId49"/>
    <p:sldId id="554" r:id="rId50"/>
    <p:sldId id="556" r:id="rId51"/>
    <p:sldId id="558" r:id="rId52"/>
    <p:sldId id="560" r:id="rId53"/>
    <p:sldId id="562" r:id="rId54"/>
    <p:sldId id="569" r:id="rId55"/>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A39F"/>
    <a:srgbClr val="FF33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66" d="100"/>
          <a:sy n="66" d="100"/>
        </p:scale>
        <p:origin x="566" y="58"/>
      </p:cViewPr>
      <p:guideLst/>
    </p:cSldViewPr>
  </p:slideViewPr>
  <p:notesTextViewPr>
    <p:cViewPr>
      <p:scale>
        <a:sx n="3" d="2"/>
        <a:sy n="3" d="2"/>
      </p:scale>
      <p:origin x="0" y="0"/>
    </p:cViewPr>
  </p:notesTextViewPr>
  <p:notesViewPr>
    <p:cSldViewPr snapToGrid="0">
      <p:cViewPr varScale="1">
        <p:scale>
          <a:sx n="47" d="100"/>
          <a:sy n="47" d="100"/>
        </p:scale>
        <p:origin x="2742" y="45"/>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3508"/>
          </a:xfrm>
          <a:prstGeom prst="rect">
            <a:avLst/>
          </a:prstGeom>
        </p:spPr>
        <p:txBody>
          <a:bodyPr vert="horz" lIns="95079" tIns="47540" rIns="95079" bIns="47540" rtlCol="0"/>
          <a:lstStyle>
            <a:lvl1pPr algn="l">
              <a:defRPr sz="1200"/>
            </a:lvl1pPr>
          </a:lstStyle>
          <a:p>
            <a:endParaRPr lang="fr-FR"/>
          </a:p>
        </p:txBody>
      </p:sp>
      <p:sp>
        <p:nvSpPr>
          <p:cNvPr id="3" name="Espace réservé de la date 2"/>
          <p:cNvSpPr>
            <a:spLocks noGrp="1"/>
          </p:cNvSpPr>
          <p:nvPr>
            <p:ph type="dt" idx="1"/>
          </p:nvPr>
        </p:nvSpPr>
        <p:spPr>
          <a:xfrm>
            <a:off x="4021295" y="0"/>
            <a:ext cx="3076363" cy="513508"/>
          </a:xfrm>
          <a:prstGeom prst="rect">
            <a:avLst/>
          </a:prstGeom>
        </p:spPr>
        <p:txBody>
          <a:bodyPr vert="horz" lIns="95079" tIns="47540" rIns="95079" bIns="47540" rtlCol="0"/>
          <a:lstStyle>
            <a:lvl1pPr algn="r">
              <a:defRPr sz="1200"/>
            </a:lvl1pPr>
          </a:lstStyle>
          <a:p>
            <a:fld id="{5FC328D5-BBD8-41D3-AD89-3C604A7D3D67}" type="datetimeFigureOut">
              <a:rPr lang="fr-FR" smtClean="0"/>
              <a:t>19/03/2018</a:t>
            </a:fld>
            <a:endParaRPr lang="fr-FR"/>
          </a:p>
        </p:txBody>
      </p:sp>
      <p:sp>
        <p:nvSpPr>
          <p:cNvPr id="4" name="Espace réservé de l'image des diapositives 3"/>
          <p:cNvSpPr>
            <a:spLocks noGrp="1" noRot="1" noChangeAspect="1"/>
          </p:cNvSpPr>
          <p:nvPr>
            <p:ph type="sldImg" idx="2"/>
          </p:nvPr>
        </p:nvSpPr>
        <p:spPr>
          <a:xfrm>
            <a:off x="479425" y="1277938"/>
            <a:ext cx="6140450" cy="3454400"/>
          </a:xfrm>
          <a:prstGeom prst="rect">
            <a:avLst/>
          </a:prstGeom>
          <a:noFill/>
          <a:ln w="12700">
            <a:solidFill>
              <a:prstClr val="black"/>
            </a:solidFill>
          </a:ln>
        </p:spPr>
        <p:txBody>
          <a:bodyPr vert="horz" lIns="95079" tIns="47540" rIns="95079" bIns="47540" rtlCol="0" anchor="ctr"/>
          <a:lstStyle/>
          <a:p>
            <a:endParaRPr lang="fr-FR"/>
          </a:p>
        </p:txBody>
      </p:sp>
      <p:sp>
        <p:nvSpPr>
          <p:cNvPr id="5" name="Espace réservé des commentaires 4"/>
          <p:cNvSpPr>
            <a:spLocks noGrp="1"/>
          </p:cNvSpPr>
          <p:nvPr>
            <p:ph type="body" sz="quarter" idx="3"/>
          </p:nvPr>
        </p:nvSpPr>
        <p:spPr>
          <a:xfrm>
            <a:off x="709931" y="4925408"/>
            <a:ext cx="5679440" cy="4029879"/>
          </a:xfrm>
          <a:prstGeom prst="rect">
            <a:avLst/>
          </a:prstGeom>
        </p:spPr>
        <p:txBody>
          <a:bodyPr vert="horz" lIns="95079" tIns="47540" rIns="95079" bIns="4754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7"/>
            <a:ext cx="3076363" cy="513507"/>
          </a:xfrm>
          <a:prstGeom prst="rect">
            <a:avLst/>
          </a:prstGeom>
        </p:spPr>
        <p:txBody>
          <a:bodyPr vert="horz" lIns="95079" tIns="47540" rIns="95079" bIns="4754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295" y="9721107"/>
            <a:ext cx="3076363" cy="513507"/>
          </a:xfrm>
          <a:prstGeom prst="rect">
            <a:avLst/>
          </a:prstGeom>
        </p:spPr>
        <p:txBody>
          <a:bodyPr vert="horz" lIns="95079" tIns="47540" rIns="95079" bIns="47540" rtlCol="0" anchor="b"/>
          <a:lstStyle>
            <a:lvl1pPr algn="r">
              <a:defRPr sz="1200"/>
            </a:lvl1pPr>
          </a:lstStyle>
          <a:p>
            <a:fld id="{FDEA4C1F-7803-4450-AF33-C66115627D29}" type="slidenum">
              <a:rPr lang="fr-FR" smtClean="0"/>
              <a:t>‹N°›</a:t>
            </a:fld>
            <a:endParaRPr lang="fr-FR"/>
          </a:p>
        </p:txBody>
      </p:sp>
    </p:spTree>
    <p:extLst>
      <p:ext uri="{BB962C8B-B14F-4D97-AF65-F5344CB8AC3E}">
        <p14:creationId xmlns:p14="http://schemas.microsoft.com/office/powerpoint/2010/main" val="244551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F6CA9-5329-43B3-8B92-76C438E0ED88}"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137141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EA4C1F-7803-4450-AF33-C66115627D29}" type="slidenum">
              <a:rPr lang="fr-FR" smtClean="0"/>
              <a:t>2</a:t>
            </a:fld>
            <a:endParaRPr lang="fr-FR"/>
          </a:p>
        </p:txBody>
      </p:sp>
    </p:spTree>
    <p:extLst>
      <p:ext uri="{BB962C8B-B14F-4D97-AF65-F5344CB8AC3E}">
        <p14:creationId xmlns:p14="http://schemas.microsoft.com/office/powerpoint/2010/main" val="362780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EA4C1F-7803-4450-AF33-C66115627D29}" type="slidenum">
              <a:rPr lang="fr-FR" smtClean="0"/>
              <a:t>27</a:t>
            </a:fld>
            <a:endParaRPr lang="fr-FR"/>
          </a:p>
        </p:txBody>
      </p:sp>
    </p:spTree>
    <p:extLst>
      <p:ext uri="{BB962C8B-B14F-4D97-AF65-F5344CB8AC3E}">
        <p14:creationId xmlns:p14="http://schemas.microsoft.com/office/powerpoint/2010/main" val="269368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DEA4C1F-7803-4450-AF33-C66115627D29}" type="slidenum">
              <a:rPr lang="fr-FR" smtClean="0"/>
              <a:t>28</a:t>
            </a:fld>
            <a:endParaRPr lang="fr-FR"/>
          </a:p>
        </p:txBody>
      </p:sp>
    </p:spTree>
    <p:extLst>
      <p:ext uri="{BB962C8B-B14F-4D97-AF65-F5344CB8AC3E}">
        <p14:creationId xmlns:p14="http://schemas.microsoft.com/office/powerpoint/2010/main" val="613050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F6CA9-5329-43B3-8B92-76C438E0ED88}" type="slidenum">
              <a:rPr lang="fr-FR" smtClean="0">
                <a:solidFill>
                  <a:prstClr val="black"/>
                </a:solidFill>
              </a:rPr>
              <a:pPr/>
              <a:t>48</a:t>
            </a:fld>
            <a:endParaRPr lang="fr-FR">
              <a:solidFill>
                <a:prstClr val="black"/>
              </a:solidFill>
            </a:endParaRPr>
          </a:p>
        </p:txBody>
      </p:sp>
    </p:spTree>
    <p:extLst>
      <p:ext uri="{BB962C8B-B14F-4D97-AF65-F5344CB8AC3E}">
        <p14:creationId xmlns:p14="http://schemas.microsoft.com/office/powerpoint/2010/main" val="322518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pour%20masque%20PPT/SLIDE_PPT_v2_OK.png" TargetMode="External"/><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pour%20masque%20PPT/SLIDE_PPT_v2_OK.png" TargetMode="External"/><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252F0C9-7F6F-4F05-90B6-37EE79AB8C96}" type="datetime1">
              <a:rPr lang="en-US" smtClean="0"/>
              <a:t>3/19/2018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43E84A-66BD-4B8E-ACD3-86ED0AC330F6}" type="slidenum">
              <a:rPr lang="fr-FR" smtClean="0"/>
              <a:pPr/>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97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360F12F-6C25-4786-B73C-330B3B57A87D}" type="datetime1">
              <a:rPr lang="en-US" smtClean="0"/>
              <a:t>3/19/2018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43E84A-66BD-4B8E-ACD3-86ED0AC330F6}" type="slidenum">
              <a:rPr lang="fr-FR" smtClean="0"/>
              <a:pPr/>
              <a:t>‹N°›</a:t>
            </a:fld>
            <a:endParaRPr lang="fr-FR"/>
          </a:p>
        </p:txBody>
      </p:sp>
    </p:spTree>
    <p:extLst>
      <p:ext uri="{BB962C8B-B14F-4D97-AF65-F5344CB8AC3E}">
        <p14:creationId xmlns:p14="http://schemas.microsoft.com/office/powerpoint/2010/main" val="300732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D879206-1965-44BB-BE27-8AC6C8ECCECA}" type="datetime1">
              <a:rPr lang="en-US" smtClean="0"/>
              <a:t>3/19/2018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43E84A-66BD-4B8E-ACD3-86ED0AC330F6}" type="slidenum">
              <a:rPr lang="fr-FR" smtClean="0"/>
              <a:pPr/>
              <a:t>‹N°›</a:t>
            </a:fld>
            <a:endParaRPr lang="fr-FR"/>
          </a:p>
        </p:txBody>
      </p:sp>
    </p:spTree>
    <p:extLst>
      <p:ext uri="{BB962C8B-B14F-4D97-AF65-F5344CB8AC3E}">
        <p14:creationId xmlns:p14="http://schemas.microsoft.com/office/powerpoint/2010/main" val="29835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courante ANAP v2">
    <p:spTree>
      <p:nvGrpSpPr>
        <p:cNvPr id="1" name=""/>
        <p:cNvGrpSpPr/>
        <p:nvPr/>
      </p:nvGrpSpPr>
      <p:grpSpPr>
        <a:xfrm>
          <a:off x="0" y="0"/>
          <a:ext cx="0" cy="0"/>
          <a:chOff x="0" y="0"/>
          <a:chExt cx="0" cy="0"/>
        </a:xfrm>
      </p:grpSpPr>
      <p:pic>
        <p:nvPicPr>
          <p:cNvPr id="4" name="SLIDE_PPT_v2_OK.png" descr="/Users/pixelis/Desktop/pour masque PPT/SLIDE_PPT_v2_OK.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1"/>
            <a:ext cx="121920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a:spLocks noGrp="1"/>
          </p:cNvSpPr>
          <p:nvPr>
            <p:ph type="title"/>
          </p:nvPr>
        </p:nvSpPr>
        <p:spPr>
          <a:xfrm>
            <a:off x="245593" y="838200"/>
            <a:ext cx="11641607" cy="590536"/>
          </a:xfrm>
          <a:prstGeom prst="rect">
            <a:avLst/>
          </a:prstGeom>
        </p:spPr>
        <p:txBody>
          <a:bodyPr wrap="none">
            <a:noAutofit/>
          </a:bodyPr>
          <a:lstStyle>
            <a:lvl1pPr algn="l">
              <a:defRPr sz="2400" b="1" i="0">
                <a:latin typeface="Arial"/>
                <a:cs typeface="Arial"/>
              </a:defRPr>
            </a:lvl1pPr>
          </a:lstStyle>
          <a:p>
            <a:r>
              <a:rPr lang="fr-FR" dirty="0" smtClean="0"/>
              <a:t>Cliquez pour modifier le style du titre</a:t>
            </a:r>
            <a:endParaRPr lang="fr-FR" dirty="0"/>
          </a:p>
        </p:txBody>
      </p:sp>
      <p:sp>
        <p:nvSpPr>
          <p:cNvPr id="11" name="Espace réservé du contenu 7"/>
          <p:cNvSpPr>
            <a:spLocks noGrp="1"/>
          </p:cNvSpPr>
          <p:nvPr>
            <p:ph sz="quarter" idx="13"/>
          </p:nvPr>
        </p:nvSpPr>
        <p:spPr>
          <a:xfrm>
            <a:off x="245593" y="1571612"/>
            <a:ext cx="11641607" cy="1857388"/>
          </a:xfrm>
          <a:prstGeom prst="rect">
            <a:avLst/>
          </a:prstGeom>
        </p:spPr>
        <p:txBody>
          <a:bodyPr>
            <a:noAutofit/>
          </a:bodyPr>
          <a:lstStyle>
            <a:lvl1pPr marL="177800" indent="-177800">
              <a:buSzPct val="100000"/>
              <a:defRPr sz="1600" b="1" i="0">
                <a:solidFill>
                  <a:srgbClr val="D1003B"/>
                </a:solidFill>
                <a:latin typeface="Arial"/>
                <a:cs typeface="Arial"/>
              </a:defRPr>
            </a:lvl1pPr>
            <a:lvl2pPr marL="541338" indent="-185738">
              <a:buSzPct val="100000"/>
              <a:buFont typeface="Arial"/>
              <a:buChar char="•"/>
              <a:tabLst>
                <a:tab pos="541338" algn="l"/>
              </a:tabLst>
              <a:defRPr sz="1400">
                <a:latin typeface="Arial"/>
                <a:cs typeface="Arial"/>
              </a:defRPr>
            </a:lvl2pPr>
            <a:lvl3pPr marL="715963" indent="-174625">
              <a:buSzPct val="100000"/>
              <a:buFont typeface="Arial"/>
              <a:buChar char="•"/>
              <a:defRPr sz="1400">
                <a:latin typeface="Arial"/>
                <a:cs typeface="Arial"/>
              </a:defRPr>
            </a:lvl3pPr>
            <a:lvl4pPr marL="896938" indent="-177800">
              <a:buSzPct val="100000"/>
              <a:buFont typeface="Arial"/>
              <a:buChar char="•"/>
              <a:defRPr sz="1400">
                <a:latin typeface="Arial"/>
                <a:cs typeface="Arial"/>
              </a:defRPr>
            </a:lvl4pPr>
            <a:lvl5pPr marL="1074738" indent="-177800">
              <a:buSzPct val="100000"/>
              <a:buFont typeface="Arial"/>
              <a:buChar char="•"/>
              <a:defRPr sz="1400">
                <a:latin typeface="Arial"/>
                <a:cs typeface="Aria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2"/>
          <p:cNvSpPr>
            <a:spLocks noGrp="1"/>
          </p:cNvSpPr>
          <p:nvPr>
            <p:ph type="dt" sz="half" idx="14"/>
          </p:nvPr>
        </p:nvSpPr>
        <p:spPr>
          <a:xfrm>
            <a:off x="245533" y="6299201"/>
            <a:ext cx="1888067" cy="365125"/>
          </a:xfrm>
        </p:spPr>
        <p:txBody>
          <a:bodyPr/>
          <a:lstStyle>
            <a:lvl1pPr>
              <a:defRPr sz="800">
                <a:solidFill>
                  <a:srgbClr val="000000"/>
                </a:solidFill>
                <a:latin typeface="Arial"/>
                <a:cs typeface="Arial"/>
              </a:defRPr>
            </a:lvl1pPr>
          </a:lstStyle>
          <a:p>
            <a:pPr>
              <a:defRPr/>
            </a:pPr>
            <a:fld id="{623FA16C-E748-4901-8289-5856A57314E2}" type="datetime1">
              <a:rPr lang="en-US" smtClean="0"/>
              <a:t>3/19/2018</a:t>
            </a:fld>
            <a:endParaRPr lang="fr-FR" dirty="0"/>
          </a:p>
        </p:txBody>
      </p:sp>
      <p:sp>
        <p:nvSpPr>
          <p:cNvPr id="6" name="Espace réservé du numéro de diapositive 4"/>
          <p:cNvSpPr>
            <a:spLocks noGrp="1"/>
          </p:cNvSpPr>
          <p:nvPr>
            <p:ph type="sldNum" sz="quarter" idx="15"/>
          </p:nvPr>
        </p:nvSpPr>
        <p:spPr>
          <a:xfrm>
            <a:off x="10464800" y="6299201"/>
            <a:ext cx="1422400" cy="365125"/>
          </a:xfrm>
        </p:spPr>
        <p:txBody>
          <a:bodyPr/>
          <a:lstStyle>
            <a:lvl1pPr>
              <a:defRPr sz="800">
                <a:solidFill>
                  <a:schemeClr val="tx1"/>
                </a:solidFill>
                <a:latin typeface="Arial" panose="020B0604020202020204" pitchFamily="34" charset="0"/>
                <a:cs typeface="Arial" panose="020B0604020202020204" pitchFamily="34" charset="0"/>
              </a:defRPr>
            </a:lvl1pPr>
          </a:lstStyle>
          <a:p>
            <a:pPr>
              <a:defRPr/>
            </a:pPr>
            <a:fld id="{ECF4EDCD-4272-4805-BA81-5E1321746BB2}" type="slidenum">
              <a:rPr lang="fr-FR" altLang="fr-FR">
                <a:solidFill>
                  <a:prstClr val="black"/>
                </a:solidFill>
              </a:rPr>
              <a:pPr>
                <a:defRPr/>
              </a:pPr>
              <a:t>‹N°›</a:t>
            </a:fld>
            <a:endParaRPr lang="fr-FR" altLang="fr-FR">
              <a:solidFill>
                <a:prstClr val="black"/>
              </a:solidFill>
            </a:endParaRPr>
          </a:p>
        </p:txBody>
      </p:sp>
      <p:sp>
        <p:nvSpPr>
          <p:cNvPr id="7" name="Espace réservé du pied de page 12"/>
          <p:cNvSpPr>
            <a:spLocks noGrp="1"/>
          </p:cNvSpPr>
          <p:nvPr>
            <p:ph type="ftr" sz="quarter" idx="16"/>
          </p:nvPr>
        </p:nvSpPr>
        <p:spPr>
          <a:xfrm>
            <a:off x="2946400" y="6299201"/>
            <a:ext cx="7315200" cy="365125"/>
          </a:xfrm>
        </p:spPr>
        <p:txBody>
          <a:bodyPr/>
          <a:lstStyle>
            <a:lvl1pPr algn="l">
              <a:defRPr sz="800">
                <a:solidFill>
                  <a:srgbClr val="000000"/>
                </a:solidFill>
                <a:latin typeface="Arial"/>
                <a:cs typeface="Arial"/>
              </a:defRPr>
            </a:lvl1pPr>
          </a:lstStyle>
          <a:p>
            <a:pPr>
              <a:defRPr/>
            </a:pPr>
            <a:endParaRPr lang="fr-FR"/>
          </a:p>
        </p:txBody>
      </p:sp>
    </p:spTree>
    <p:extLst>
      <p:ext uri="{BB962C8B-B14F-4D97-AF65-F5344CB8AC3E}">
        <p14:creationId xmlns:p14="http://schemas.microsoft.com/office/powerpoint/2010/main" val="3786306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courante ANAP v2">
    <p:spTree>
      <p:nvGrpSpPr>
        <p:cNvPr id="1" name=""/>
        <p:cNvGrpSpPr/>
        <p:nvPr/>
      </p:nvGrpSpPr>
      <p:grpSpPr>
        <a:xfrm>
          <a:off x="0" y="0"/>
          <a:ext cx="0" cy="0"/>
          <a:chOff x="0" y="0"/>
          <a:chExt cx="0" cy="0"/>
        </a:xfrm>
      </p:grpSpPr>
      <p:pic>
        <p:nvPicPr>
          <p:cNvPr id="4" name="SLIDE_PPT_v2_OK.png" descr="/Users/pixelis/Desktop/pour masque PPT/SLIDE_PPT_v2_OK.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1"/>
            <a:ext cx="121920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a:spLocks noGrp="1"/>
          </p:cNvSpPr>
          <p:nvPr>
            <p:ph type="title"/>
          </p:nvPr>
        </p:nvSpPr>
        <p:spPr>
          <a:xfrm>
            <a:off x="245593" y="838200"/>
            <a:ext cx="11641607" cy="1143000"/>
          </a:xfrm>
          <a:prstGeom prst="rect">
            <a:avLst/>
          </a:prstGeom>
        </p:spPr>
        <p:txBody>
          <a:bodyPr wrap="none">
            <a:noAutofit/>
          </a:bodyPr>
          <a:lstStyle>
            <a:lvl1pPr algn="l">
              <a:defRPr sz="3800" b="1" i="0">
                <a:latin typeface="Arial"/>
                <a:cs typeface="Arial"/>
              </a:defRPr>
            </a:lvl1pPr>
          </a:lstStyle>
          <a:p>
            <a:r>
              <a:rPr lang="fr-FR" smtClean="0"/>
              <a:t>Cliquez pour modifier le style du titre</a:t>
            </a:r>
            <a:endParaRPr lang="fr-FR" dirty="0"/>
          </a:p>
        </p:txBody>
      </p:sp>
      <p:sp>
        <p:nvSpPr>
          <p:cNvPr id="11" name="Espace réservé du contenu 7"/>
          <p:cNvSpPr>
            <a:spLocks noGrp="1"/>
          </p:cNvSpPr>
          <p:nvPr>
            <p:ph sz="quarter" idx="13"/>
          </p:nvPr>
        </p:nvSpPr>
        <p:spPr>
          <a:xfrm>
            <a:off x="245593" y="2057400"/>
            <a:ext cx="11641607" cy="1371600"/>
          </a:xfrm>
          <a:prstGeom prst="rect">
            <a:avLst/>
          </a:prstGeom>
        </p:spPr>
        <p:txBody>
          <a:bodyPr>
            <a:noAutofit/>
          </a:bodyPr>
          <a:lstStyle>
            <a:lvl1pPr marL="177800" indent="-177800">
              <a:buSzPct val="100000"/>
              <a:defRPr sz="1600" b="1" i="0">
                <a:solidFill>
                  <a:srgbClr val="D1003B"/>
                </a:solidFill>
                <a:latin typeface="Arial"/>
                <a:cs typeface="Arial"/>
              </a:defRPr>
            </a:lvl1pPr>
            <a:lvl2pPr marL="541338" indent="-185738">
              <a:buSzPct val="100000"/>
              <a:buFont typeface="Arial"/>
              <a:buChar char="•"/>
              <a:tabLst>
                <a:tab pos="541338" algn="l"/>
              </a:tabLst>
              <a:defRPr sz="1400">
                <a:latin typeface="Arial"/>
                <a:cs typeface="Arial"/>
              </a:defRPr>
            </a:lvl2pPr>
            <a:lvl3pPr marL="715963" indent="-174625">
              <a:buSzPct val="100000"/>
              <a:buFont typeface="Arial"/>
              <a:buChar char="•"/>
              <a:defRPr sz="1400">
                <a:latin typeface="Arial"/>
                <a:cs typeface="Arial"/>
              </a:defRPr>
            </a:lvl3pPr>
            <a:lvl4pPr marL="896938" indent="-177800">
              <a:buSzPct val="100000"/>
              <a:buFont typeface="Arial"/>
              <a:buChar char="•"/>
              <a:defRPr sz="1400">
                <a:latin typeface="Arial"/>
                <a:cs typeface="Arial"/>
              </a:defRPr>
            </a:lvl4pPr>
            <a:lvl5pPr marL="1074738" indent="-177800">
              <a:buSzPct val="100000"/>
              <a:buFont typeface="Arial"/>
              <a:buChar char="•"/>
              <a:defRPr sz="1400">
                <a:latin typeface="Arial"/>
                <a:cs typeface="Aria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2"/>
          <p:cNvSpPr>
            <a:spLocks noGrp="1"/>
          </p:cNvSpPr>
          <p:nvPr>
            <p:ph type="dt" sz="half" idx="14"/>
          </p:nvPr>
        </p:nvSpPr>
        <p:spPr>
          <a:xfrm>
            <a:off x="245533" y="6299201"/>
            <a:ext cx="1888067" cy="365125"/>
          </a:xfrm>
        </p:spPr>
        <p:txBody>
          <a:bodyPr/>
          <a:lstStyle>
            <a:lvl1pPr eaLnBrk="0" hangingPunct="0">
              <a:defRPr sz="800">
                <a:solidFill>
                  <a:srgbClr val="000000"/>
                </a:solidFill>
                <a:latin typeface="Arial"/>
                <a:cs typeface="Arial"/>
              </a:defRPr>
            </a:lvl1pPr>
          </a:lstStyle>
          <a:p>
            <a:pPr>
              <a:defRPr/>
            </a:pPr>
            <a:fld id="{18850FB2-183C-4226-9F94-612F51FFCC0B}" type="datetime1">
              <a:rPr lang="en-US" smtClean="0"/>
              <a:t>3/19/2018</a:t>
            </a:fld>
            <a:endParaRPr lang="fr-FR" dirty="0"/>
          </a:p>
        </p:txBody>
      </p:sp>
      <p:sp>
        <p:nvSpPr>
          <p:cNvPr id="6" name="Espace réservé du numéro de diapositive 4"/>
          <p:cNvSpPr>
            <a:spLocks noGrp="1"/>
          </p:cNvSpPr>
          <p:nvPr>
            <p:ph type="sldNum" sz="quarter" idx="15"/>
          </p:nvPr>
        </p:nvSpPr>
        <p:spPr>
          <a:xfrm>
            <a:off x="10464800" y="6299201"/>
            <a:ext cx="1422400" cy="365125"/>
          </a:xfrm>
        </p:spPr>
        <p:txBody>
          <a:bodyPr/>
          <a:lstStyle>
            <a:lvl1pPr eaLnBrk="0" hangingPunct="0">
              <a:defRPr sz="800">
                <a:solidFill>
                  <a:srgbClr val="000000"/>
                </a:solidFill>
                <a:latin typeface="Arial" panose="020B0604020202020204" pitchFamily="34" charset="0"/>
                <a:cs typeface="Arial" panose="020B0604020202020204" pitchFamily="34" charset="0"/>
              </a:defRPr>
            </a:lvl1pPr>
          </a:lstStyle>
          <a:p>
            <a:pPr>
              <a:defRPr/>
            </a:pPr>
            <a:fld id="{EA2C133F-719F-4F87-95C3-DE7A60264A8A}" type="slidenum">
              <a:rPr lang="fr-FR" altLang="fr-FR"/>
              <a:pPr>
                <a:defRPr/>
              </a:pPr>
              <a:t>‹N°›</a:t>
            </a:fld>
            <a:endParaRPr lang="fr-FR" altLang="fr-FR"/>
          </a:p>
        </p:txBody>
      </p:sp>
      <p:sp>
        <p:nvSpPr>
          <p:cNvPr id="7" name="Espace réservé du pied de page 12"/>
          <p:cNvSpPr>
            <a:spLocks noGrp="1"/>
          </p:cNvSpPr>
          <p:nvPr>
            <p:ph type="ftr" sz="quarter" idx="16"/>
          </p:nvPr>
        </p:nvSpPr>
        <p:spPr>
          <a:xfrm>
            <a:off x="2946400" y="6299201"/>
            <a:ext cx="7315200" cy="365125"/>
          </a:xfrm>
        </p:spPr>
        <p:txBody>
          <a:bodyPr/>
          <a:lstStyle>
            <a:lvl1pPr algn="l" eaLnBrk="0" hangingPunct="0">
              <a:defRPr sz="800">
                <a:solidFill>
                  <a:srgbClr val="000000"/>
                </a:solidFill>
                <a:latin typeface="Arial"/>
                <a:cs typeface="Arial"/>
              </a:defRPr>
            </a:lvl1pPr>
          </a:lstStyle>
          <a:p>
            <a:pPr>
              <a:defRPr/>
            </a:pPr>
            <a:endParaRPr lang="fr-FR"/>
          </a:p>
        </p:txBody>
      </p:sp>
    </p:spTree>
    <p:extLst>
      <p:ext uri="{BB962C8B-B14F-4D97-AF65-F5344CB8AC3E}">
        <p14:creationId xmlns:p14="http://schemas.microsoft.com/office/powerpoint/2010/main" val="1885225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eaLnBrk="0" hangingPunct="0">
              <a:defRPr/>
            </a:lvl1pPr>
          </a:lstStyle>
          <a:p>
            <a:pPr>
              <a:defRPr/>
            </a:pPr>
            <a:fld id="{57BFA6CB-3496-40B9-A290-9CB734E1DA73}" type="datetime1">
              <a:rPr lang="en-US" smtClean="0"/>
              <a:t>3/19/2018</a:t>
            </a:fld>
            <a:endParaRPr lang="fr-FR" dirty="0"/>
          </a:p>
        </p:txBody>
      </p:sp>
      <p:sp>
        <p:nvSpPr>
          <p:cNvPr id="3" name="Espace réservé du pied de page 4"/>
          <p:cNvSpPr>
            <a:spLocks noGrp="1"/>
          </p:cNvSpPr>
          <p:nvPr>
            <p:ph type="ftr" sz="quarter" idx="11"/>
          </p:nvPr>
        </p:nvSpPr>
        <p:spPr/>
        <p:txBody>
          <a:bodyPr/>
          <a:lstStyle>
            <a:lvl1pPr eaLnBrk="0" hangingPunct="0">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eaLnBrk="0" hangingPunct="0">
              <a:defRPr/>
            </a:lvl1pPr>
          </a:lstStyle>
          <a:p>
            <a:pPr>
              <a:defRPr/>
            </a:pPr>
            <a:fld id="{F49EAD90-E920-43AF-8B24-E010B941B8BF}" type="slidenum">
              <a:rPr lang="fr-FR" altLang="fr-FR"/>
              <a:pPr>
                <a:defRPr/>
              </a:pPr>
              <a:t>‹N°›</a:t>
            </a:fld>
            <a:endParaRPr lang="fr-FR" altLang="fr-FR"/>
          </a:p>
        </p:txBody>
      </p:sp>
    </p:spTree>
    <p:extLst>
      <p:ext uri="{BB962C8B-B14F-4D97-AF65-F5344CB8AC3E}">
        <p14:creationId xmlns:p14="http://schemas.microsoft.com/office/powerpoint/2010/main" val="3977948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courante ANAP v2">
    <p:spTree>
      <p:nvGrpSpPr>
        <p:cNvPr id="1" name=""/>
        <p:cNvGrpSpPr/>
        <p:nvPr/>
      </p:nvGrpSpPr>
      <p:grpSpPr>
        <a:xfrm>
          <a:off x="0" y="0"/>
          <a:ext cx="0" cy="0"/>
          <a:chOff x="0" y="0"/>
          <a:chExt cx="0" cy="0"/>
        </a:xfrm>
      </p:grpSpPr>
      <p:pic>
        <p:nvPicPr>
          <p:cNvPr id="4" name="SLIDE_PPT_v2_OK.png" descr="/Users/pixelis/Desktop/pour masque PPT/SLIDE_PPT_v2_OK.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1"/>
            <a:ext cx="121920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a:spLocks noGrp="1"/>
          </p:cNvSpPr>
          <p:nvPr>
            <p:ph type="title"/>
          </p:nvPr>
        </p:nvSpPr>
        <p:spPr>
          <a:xfrm>
            <a:off x="245593" y="838200"/>
            <a:ext cx="11641607" cy="590536"/>
          </a:xfrm>
          <a:prstGeom prst="rect">
            <a:avLst/>
          </a:prstGeom>
        </p:spPr>
        <p:txBody>
          <a:bodyPr wrap="none">
            <a:noAutofit/>
          </a:bodyPr>
          <a:lstStyle>
            <a:lvl1pPr algn="l">
              <a:defRPr sz="2400" b="1" i="0">
                <a:latin typeface="Arial"/>
                <a:cs typeface="Arial"/>
              </a:defRPr>
            </a:lvl1pPr>
          </a:lstStyle>
          <a:p>
            <a:r>
              <a:rPr lang="fr-FR" dirty="0" smtClean="0"/>
              <a:t>Cliquez pour modifier le style du titre</a:t>
            </a:r>
            <a:endParaRPr lang="fr-FR" dirty="0"/>
          </a:p>
        </p:txBody>
      </p:sp>
      <p:sp>
        <p:nvSpPr>
          <p:cNvPr id="11" name="Espace réservé du contenu 7"/>
          <p:cNvSpPr>
            <a:spLocks noGrp="1"/>
          </p:cNvSpPr>
          <p:nvPr>
            <p:ph sz="quarter" idx="13"/>
          </p:nvPr>
        </p:nvSpPr>
        <p:spPr>
          <a:xfrm>
            <a:off x="245593" y="1571612"/>
            <a:ext cx="11641607" cy="1857388"/>
          </a:xfrm>
          <a:prstGeom prst="rect">
            <a:avLst/>
          </a:prstGeom>
        </p:spPr>
        <p:txBody>
          <a:bodyPr>
            <a:noAutofit/>
          </a:bodyPr>
          <a:lstStyle>
            <a:lvl1pPr marL="177800" indent="-177800">
              <a:buSzPct val="100000"/>
              <a:defRPr sz="1600" b="1" i="0">
                <a:solidFill>
                  <a:srgbClr val="D1003B"/>
                </a:solidFill>
                <a:latin typeface="Arial"/>
                <a:cs typeface="Arial"/>
              </a:defRPr>
            </a:lvl1pPr>
            <a:lvl2pPr marL="541338" indent="-185738">
              <a:buSzPct val="100000"/>
              <a:buFont typeface="Arial"/>
              <a:buChar char="•"/>
              <a:tabLst>
                <a:tab pos="541338" algn="l"/>
              </a:tabLst>
              <a:defRPr sz="1400">
                <a:latin typeface="Arial"/>
                <a:cs typeface="Arial"/>
              </a:defRPr>
            </a:lvl2pPr>
            <a:lvl3pPr marL="715963" indent="-174625">
              <a:buSzPct val="100000"/>
              <a:buFont typeface="Arial"/>
              <a:buChar char="•"/>
              <a:defRPr sz="1400">
                <a:latin typeface="Arial"/>
                <a:cs typeface="Arial"/>
              </a:defRPr>
            </a:lvl3pPr>
            <a:lvl4pPr marL="896938" indent="-177800">
              <a:buSzPct val="100000"/>
              <a:buFont typeface="Arial"/>
              <a:buChar char="•"/>
              <a:defRPr sz="1400">
                <a:latin typeface="Arial"/>
                <a:cs typeface="Arial"/>
              </a:defRPr>
            </a:lvl4pPr>
            <a:lvl5pPr marL="1074738" indent="-177800">
              <a:buSzPct val="100000"/>
              <a:buFont typeface="Arial"/>
              <a:buChar char="•"/>
              <a:defRPr sz="1400">
                <a:latin typeface="Arial"/>
                <a:cs typeface="Aria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2"/>
          <p:cNvSpPr>
            <a:spLocks noGrp="1"/>
          </p:cNvSpPr>
          <p:nvPr>
            <p:ph type="dt" sz="half" idx="14"/>
          </p:nvPr>
        </p:nvSpPr>
        <p:spPr>
          <a:xfrm>
            <a:off x="245533" y="6299201"/>
            <a:ext cx="1888067" cy="365125"/>
          </a:xfrm>
        </p:spPr>
        <p:txBody>
          <a:bodyPr/>
          <a:lstStyle>
            <a:lvl1pPr>
              <a:defRPr sz="800">
                <a:solidFill>
                  <a:srgbClr val="000000"/>
                </a:solidFill>
                <a:latin typeface="Arial"/>
                <a:cs typeface="Arial"/>
              </a:defRPr>
            </a:lvl1pPr>
          </a:lstStyle>
          <a:p>
            <a:pPr>
              <a:defRPr/>
            </a:pPr>
            <a:fld id="{58B7BD5F-BE6A-45B5-8D19-B14B14B2CBD5}" type="datetime1">
              <a:rPr lang="en-US" smtClean="0"/>
              <a:t>3/19/2018</a:t>
            </a:fld>
            <a:endParaRPr lang="fr-FR" dirty="0"/>
          </a:p>
        </p:txBody>
      </p:sp>
      <p:sp>
        <p:nvSpPr>
          <p:cNvPr id="6" name="Espace réservé du numéro de diapositive 4"/>
          <p:cNvSpPr>
            <a:spLocks noGrp="1"/>
          </p:cNvSpPr>
          <p:nvPr>
            <p:ph type="sldNum" sz="quarter" idx="15"/>
          </p:nvPr>
        </p:nvSpPr>
        <p:spPr>
          <a:xfrm>
            <a:off x="10464800" y="6299201"/>
            <a:ext cx="1422400" cy="365125"/>
          </a:xfrm>
        </p:spPr>
        <p:txBody>
          <a:bodyPr/>
          <a:lstStyle>
            <a:lvl1pPr>
              <a:defRPr sz="800">
                <a:solidFill>
                  <a:schemeClr val="tx1"/>
                </a:solidFill>
                <a:latin typeface="Arial" panose="020B0604020202020204" pitchFamily="34" charset="0"/>
                <a:cs typeface="Arial" panose="020B0604020202020204" pitchFamily="34" charset="0"/>
              </a:defRPr>
            </a:lvl1pPr>
          </a:lstStyle>
          <a:p>
            <a:pPr>
              <a:defRPr/>
            </a:pPr>
            <a:fld id="{554CCE29-C7F3-4150-A1E1-6E112B8B30ED}" type="slidenum">
              <a:rPr lang="fr-FR" altLang="fr-FR">
                <a:solidFill>
                  <a:prstClr val="black"/>
                </a:solidFill>
              </a:rPr>
              <a:pPr>
                <a:defRPr/>
              </a:pPr>
              <a:t>‹N°›</a:t>
            </a:fld>
            <a:endParaRPr lang="fr-FR" altLang="fr-FR">
              <a:solidFill>
                <a:prstClr val="black"/>
              </a:solidFill>
            </a:endParaRPr>
          </a:p>
        </p:txBody>
      </p:sp>
      <p:sp>
        <p:nvSpPr>
          <p:cNvPr id="7" name="Espace réservé du pied de page 12"/>
          <p:cNvSpPr>
            <a:spLocks noGrp="1"/>
          </p:cNvSpPr>
          <p:nvPr>
            <p:ph type="ftr" sz="quarter" idx="16"/>
          </p:nvPr>
        </p:nvSpPr>
        <p:spPr>
          <a:xfrm>
            <a:off x="2946400" y="6299201"/>
            <a:ext cx="7315200" cy="365125"/>
          </a:xfrm>
        </p:spPr>
        <p:txBody>
          <a:bodyPr/>
          <a:lstStyle>
            <a:lvl1pPr algn="l">
              <a:defRPr sz="800">
                <a:solidFill>
                  <a:srgbClr val="000000"/>
                </a:solidFill>
                <a:latin typeface="Arial"/>
                <a:cs typeface="Arial"/>
              </a:defRPr>
            </a:lvl1pPr>
          </a:lstStyle>
          <a:p>
            <a:pPr>
              <a:defRPr/>
            </a:pPr>
            <a:endParaRPr lang="fr-FR"/>
          </a:p>
        </p:txBody>
      </p:sp>
    </p:spTree>
    <p:extLst>
      <p:ext uri="{BB962C8B-B14F-4D97-AF65-F5344CB8AC3E}">
        <p14:creationId xmlns:p14="http://schemas.microsoft.com/office/powerpoint/2010/main" val="3681707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courante ANAP v2">
    <p:spTree>
      <p:nvGrpSpPr>
        <p:cNvPr id="1" name=""/>
        <p:cNvGrpSpPr/>
        <p:nvPr/>
      </p:nvGrpSpPr>
      <p:grpSpPr>
        <a:xfrm>
          <a:off x="0" y="0"/>
          <a:ext cx="0" cy="0"/>
          <a:chOff x="0" y="0"/>
          <a:chExt cx="0" cy="0"/>
        </a:xfrm>
      </p:grpSpPr>
      <p:pic>
        <p:nvPicPr>
          <p:cNvPr id="4" name="SLIDE_PPT_v2_OK.png" descr="/Users/pixelis/Desktop/pour masque PPT/SLIDE_PPT_v2_OK.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1"/>
            <a:ext cx="121920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a:spLocks noGrp="1"/>
          </p:cNvSpPr>
          <p:nvPr>
            <p:ph type="title"/>
          </p:nvPr>
        </p:nvSpPr>
        <p:spPr>
          <a:xfrm>
            <a:off x="245593" y="838200"/>
            <a:ext cx="11641607" cy="1143000"/>
          </a:xfrm>
          <a:prstGeom prst="rect">
            <a:avLst/>
          </a:prstGeom>
        </p:spPr>
        <p:txBody>
          <a:bodyPr wrap="none">
            <a:noAutofit/>
          </a:bodyPr>
          <a:lstStyle>
            <a:lvl1pPr algn="l">
              <a:defRPr sz="3800" b="1" i="0">
                <a:latin typeface="Arial"/>
                <a:cs typeface="Arial"/>
              </a:defRPr>
            </a:lvl1pPr>
          </a:lstStyle>
          <a:p>
            <a:r>
              <a:rPr lang="fr-FR" smtClean="0"/>
              <a:t>Cliquez pour modifier le style du titre</a:t>
            </a:r>
            <a:endParaRPr lang="fr-FR" dirty="0"/>
          </a:p>
        </p:txBody>
      </p:sp>
      <p:sp>
        <p:nvSpPr>
          <p:cNvPr id="11" name="Espace réservé du contenu 7"/>
          <p:cNvSpPr>
            <a:spLocks noGrp="1"/>
          </p:cNvSpPr>
          <p:nvPr>
            <p:ph sz="quarter" idx="13"/>
          </p:nvPr>
        </p:nvSpPr>
        <p:spPr>
          <a:xfrm>
            <a:off x="245593" y="2057400"/>
            <a:ext cx="11641607" cy="1371600"/>
          </a:xfrm>
          <a:prstGeom prst="rect">
            <a:avLst/>
          </a:prstGeom>
        </p:spPr>
        <p:txBody>
          <a:bodyPr>
            <a:noAutofit/>
          </a:bodyPr>
          <a:lstStyle>
            <a:lvl1pPr marL="177800" indent="-177800">
              <a:buSzPct val="100000"/>
              <a:defRPr sz="1600" b="1" i="0">
                <a:solidFill>
                  <a:srgbClr val="D1003B"/>
                </a:solidFill>
                <a:latin typeface="Arial"/>
                <a:cs typeface="Arial"/>
              </a:defRPr>
            </a:lvl1pPr>
            <a:lvl2pPr marL="541338" indent="-185738">
              <a:buSzPct val="100000"/>
              <a:buFont typeface="Arial"/>
              <a:buChar char="•"/>
              <a:tabLst>
                <a:tab pos="541338" algn="l"/>
              </a:tabLst>
              <a:defRPr sz="1400">
                <a:latin typeface="Arial"/>
                <a:cs typeface="Arial"/>
              </a:defRPr>
            </a:lvl2pPr>
            <a:lvl3pPr marL="715963" indent="-174625">
              <a:buSzPct val="100000"/>
              <a:buFont typeface="Arial"/>
              <a:buChar char="•"/>
              <a:defRPr sz="1400">
                <a:latin typeface="Arial"/>
                <a:cs typeface="Arial"/>
              </a:defRPr>
            </a:lvl3pPr>
            <a:lvl4pPr marL="896938" indent="-177800">
              <a:buSzPct val="100000"/>
              <a:buFont typeface="Arial"/>
              <a:buChar char="•"/>
              <a:defRPr sz="1400">
                <a:latin typeface="Arial"/>
                <a:cs typeface="Arial"/>
              </a:defRPr>
            </a:lvl4pPr>
            <a:lvl5pPr marL="1074738" indent="-177800">
              <a:buSzPct val="100000"/>
              <a:buFont typeface="Arial"/>
              <a:buChar char="•"/>
              <a:defRPr sz="1400">
                <a:latin typeface="Arial"/>
                <a:cs typeface="Aria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2"/>
          <p:cNvSpPr>
            <a:spLocks noGrp="1"/>
          </p:cNvSpPr>
          <p:nvPr>
            <p:ph type="dt" sz="half" idx="14"/>
          </p:nvPr>
        </p:nvSpPr>
        <p:spPr>
          <a:xfrm>
            <a:off x="245533" y="6299201"/>
            <a:ext cx="1888067" cy="365125"/>
          </a:xfrm>
        </p:spPr>
        <p:txBody>
          <a:bodyPr/>
          <a:lstStyle>
            <a:lvl1pPr eaLnBrk="0" hangingPunct="0">
              <a:defRPr sz="800">
                <a:solidFill>
                  <a:srgbClr val="000000"/>
                </a:solidFill>
                <a:latin typeface="Arial"/>
                <a:cs typeface="Arial"/>
              </a:defRPr>
            </a:lvl1pPr>
          </a:lstStyle>
          <a:p>
            <a:pPr>
              <a:defRPr/>
            </a:pPr>
            <a:fld id="{494BA763-24BE-4853-A834-DCA879FEA115}" type="datetime1">
              <a:rPr lang="en-US" smtClean="0"/>
              <a:t>3/19/2018</a:t>
            </a:fld>
            <a:endParaRPr lang="fr-FR" dirty="0"/>
          </a:p>
        </p:txBody>
      </p:sp>
      <p:sp>
        <p:nvSpPr>
          <p:cNvPr id="6" name="Espace réservé du numéro de diapositive 4"/>
          <p:cNvSpPr>
            <a:spLocks noGrp="1"/>
          </p:cNvSpPr>
          <p:nvPr>
            <p:ph type="sldNum" sz="quarter" idx="15"/>
          </p:nvPr>
        </p:nvSpPr>
        <p:spPr>
          <a:xfrm>
            <a:off x="10464800" y="6299201"/>
            <a:ext cx="1422400" cy="365125"/>
          </a:xfrm>
        </p:spPr>
        <p:txBody>
          <a:bodyPr/>
          <a:lstStyle>
            <a:lvl1pPr eaLnBrk="0" hangingPunct="0">
              <a:defRPr sz="800">
                <a:solidFill>
                  <a:srgbClr val="000000"/>
                </a:solidFill>
                <a:latin typeface="Arial" panose="020B0604020202020204" pitchFamily="34" charset="0"/>
                <a:cs typeface="Arial" panose="020B0604020202020204" pitchFamily="34" charset="0"/>
              </a:defRPr>
            </a:lvl1pPr>
          </a:lstStyle>
          <a:p>
            <a:pPr>
              <a:defRPr/>
            </a:pPr>
            <a:fld id="{7DD51F2E-886D-49D8-9882-A4A2E4F9B189}" type="slidenum">
              <a:rPr lang="fr-FR" altLang="fr-FR"/>
              <a:pPr>
                <a:defRPr/>
              </a:pPr>
              <a:t>‹N°›</a:t>
            </a:fld>
            <a:endParaRPr lang="fr-FR" altLang="fr-FR"/>
          </a:p>
        </p:txBody>
      </p:sp>
      <p:sp>
        <p:nvSpPr>
          <p:cNvPr id="7" name="Espace réservé du pied de page 12"/>
          <p:cNvSpPr>
            <a:spLocks noGrp="1"/>
          </p:cNvSpPr>
          <p:nvPr>
            <p:ph type="ftr" sz="quarter" idx="16"/>
          </p:nvPr>
        </p:nvSpPr>
        <p:spPr>
          <a:xfrm>
            <a:off x="2946400" y="6299201"/>
            <a:ext cx="7315200" cy="365125"/>
          </a:xfrm>
        </p:spPr>
        <p:txBody>
          <a:bodyPr/>
          <a:lstStyle>
            <a:lvl1pPr algn="l" eaLnBrk="0" hangingPunct="0">
              <a:defRPr sz="800">
                <a:solidFill>
                  <a:srgbClr val="000000"/>
                </a:solidFill>
                <a:latin typeface="Arial"/>
                <a:cs typeface="Arial"/>
              </a:defRPr>
            </a:lvl1pPr>
          </a:lstStyle>
          <a:p>
            <a:pPr>
              <a:defRPr/>
            </a:pPr>
            <a:endParaRPr lang="fr-FR"/>
          </a:p>
        </p:txBody>
      </p:sp>
    </p:spTree>
    <p:extLst>
      <p:ext uri="{BB962C8B-B14F-4D97-AF65-F5344CB8AC3E}">
        <p14:creationId xmlns:p14="http://schemas.microsoft.com/office/powerpoint/2010/main" val="4209247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eaLnBrk="0" hangingPunct="0">
              <a:defRPr/>
            </a:lvl1pPr>
          </a:lstStyle>
          <a:p>
            <a:pPr>
              <a:defRPr/>
            </a:pPr>
            <a:fld id="{4130159F-7250-44BF-9C5D-B4FFF3B45B0A}" type="datetime1">
              <a:rPr lang="en-US" smtClean="0"/>
              <a:t>3/19/2018</a:t>
            </a:fld>
            <a:endParaRPr lang="fr-FR" dirty="0"/>
          </a:p>
        </p:txBody>
      </p:sp>
      <p:sp>
        <p:nvSpPr>
          <p:cNvPr id="3" name="Espace réservé du pied de page 4"/>
          <p:cNvSpPr>
            <a:spLocks noGrp="1"/>
          </p:cNvSpPr>
          <p:nvPr>
            <p:ph type="ftr" sz="quarter" idx="11"/>
          </p:nvPr>
        </p:nvSpPr>
        <p:spPr/>
        <p:txBody>
          <a:bodyPr/>
          <a:lstStyle>
            <a:lvl1pPr eaLnBrk="0" hangingPunct="0">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eaLnBrk="0" hangingPunct="0">
              <a:defRPr/>
            </a:lvl1pPr>
          </a:lstStyle>
          <a:p>
            <a:pPr>
              <a:defRPr/>
            </a:pPr>
            <a:fld id="{98B98F9E-BE0E-4ECE-A0F2-3F3779FEDC66}" type="slidenum">
              <a:rPr lang="fr-FR" altLang="fr-FR"/>
              <a:pPr>
                <a:defRPr/>
              </a:pPr>
              <a:t>‹N°›</a:t>
            </a:fld>
            <a:endParaRPr lang="fr-FR" altLang="fr-FR"/>
          </a:p>
        </p:txBody>
      </p:sp>
    </p:spTree>
    <p:extLst>
      <p:ext uri="{BB962C8B-B14F-4D97-AF65-F5344CB8AC3E}">
        <p14:creationId xmlns:p14="http://schemas.microsoft.com/office/powerpoint/2010/main" val="3208353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31EFDD2-1EB5-4693-8B7A-7101875FF059}" type="datetime1">
              <a:rPr lang="en-US" smtClean="0">
                <a:solidFill>
                  <a:prstClr val="black">
                    <a:tint val="75000"/>
                  </a:prstClr>
                </a:solidFill>
              </a:rPr>
              <a:t>3/19/2018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46504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8409" y="544305"/>
            <a:ext cx="10775179" cy="279179"/>
          </a:xfrm>
        </p:spPr>
        <p:txBody>
          <a:bodyPr lIns="0" tIns="0" rIns="0" bIns="0"/>
          <a:lstStyle>
            <a:lvl1pPr>
              <a:defRPr sz="1814" b="1" i="1">
                <a:solidFill>
                  <a:srgbClr val="EF433B"/>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49ED62D-F665-4D2A-BE2D-33309A53D2B7}" type="datetime1">
              <a:rPr lang="en-US" smtClean="0">
                <a:solidFill>
                  <a:prstClr val="black">
                    <a:tint val="75000"/>
                  </a:prstClr>
                </a:solidFill>
              </a:rPr>
              <a:t>3/19/2018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86310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E68C373-2A0D-4CBC-8992-E116F49650C7}" type="datetime1">
              <a:rPr lang="en-US" smtClean="0"/>
              <a:t>3/19/2018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43E84A-66BD-4B8E-ACD3-86ED0AC330F6}" type="slidenum">
              <a:rPr lang="fr-FR" smtClean="0"/>
              <a:pPr/>
              <a:t>‹N°›</a:t>
            </a:fld>
            <a:endParaRPr lang="fr-FR"/>
          </a:p>
        </p:txBody>
      </p:sp>
    </p:spTree>
    <p:extLst>
      <p:ext uri="{BB962C8B-B14F-4D97-AF65-F5344CB8AC3E}">
        <p14:creationId xmlns:p14="http://schemas.microsoft.com/office/powerpoint/2010/main" val="3932204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8409" y="544305"/>
            <a:ext cx="10775179" cy="279179"/>
          </a:xfrm>
        </p:spPr>
        <p:txBody>
          <a:bodyPr lIns="0" tIns="0" rIns="0" bIns="0"/>
          <a:lstStyle>
            <a:lvl1pPr>
              <a:defRPr sz="1814" b="1" i="1">
                <a:solidFill>
                  <a:srgbClr val="EF433B"/>
                </a:solidFill>
                <a:latin typeface="Liberation Sans Narrow"/>
                <a:cs typeface="Liberation Sans Narrow"/>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0D38515-779B-40A4-AD8C-9729D7847459}" type="datetime1">
              <a:rPr lang="en-US" smtClean="0">
                <a:solidFill>
                  <a:prstClr val="black">
                    <a:tint val="75000"/>
                  </a:prstClr>
                </a:solidFill>
              </a:rPr>
              <a:t>3/19/2018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308957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8409" y="544305"/>
            <a:ext cx="10775179" cy="279179"/>
          </a:xfrm>
        </p:spPr>
        <p:txBody>
          <a:bodyPr lIns="0" tIns="0" rIns="0" bIns="0"/>
          <a:lstStyle>
            <a:lvl1pPr>
              <a:defRPr sz="1814" b="1" i="1">
                <a:solidFill>
                  <a:srgbClr val="EF433B"/>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69C534BF-D4EA-4810-AA02-84A0E5D879C4}" type="datetime1">
              <a:rPr lang="en-US" smtClean="0">
                <a:solidFill>
                  <a:prstClr val="black">
                    <a:tint val="75000"/>
                  </a:prstClr>
                </a:solidFill>
              </a:rPr>
              <a:t>3/19/2018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869645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8C0C4DE-76BF-4113-927B-C521701FB7CF}" type="datetime1">
              <a:rPr lang="en-US" smtClean="0">
                <a:solidFill>
                  <a:prstClr val="black">
                    <a:tint val="75000"/>
                  </a:prstClr>
                </a:solidFill>
              </a:rPr>
              <a:t>3/19/2018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514543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1F3B9D8-7D4E-45E0-BEDA-57F52FB7839F}" type="datetime1">
              <a:rPr lang="en-US" smtClean="0">
                <a:solidFill>
                  <a:prstClr val="black">
                    <a:tint val="75000"/>
                  </a:prstClr>
                </a:solidFill>
              </a:rPr>
              <a:t>3/19/2018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296828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8409" y="544305"/>
            <a:ext cx="10775179" cy="279179"/>
          </a:xfrm>
        </p:spPr>
        <p:txBody>
          <a:bodyPr lIns="0" tIns="0" rIns="0" bIns="0"/>
          <a:lstStyle>
            <a:lvl1pPr>
              <a:defRPr sz="1814" b="1" i="1">
                <a:solidFill>
                  <a:srgbClr val="EF433B"/>
                </a:solidFill>
                <a:latin typeface="Liberation Sans Narrow"/>
                <a:cs typeface="Liberation Sans Narrow"/>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4BCD682-D459-4433-9F77-C6104BC81A1C}" type="datetime1">
              <a:rPr lang="en-US" smtClean="0">
                <a:solidFill>
                  <a:prstClr val="black">
                    <a:tint val="75000"/>
                  </a:prstClr>
                </a:solidFill>
              </a:rPr>
              <a:t>3/19/2018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687641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8409" y="544305"/>
            <a:ext cx="10775179" cy="279179"/>
          </a:xfrm>
        </p:spPr>
        <p:txBody>
          <a:bodyPr lIns="0" tIns="0" rIns="0" bIns="0"/>
          <a:lstStyle>
            <a:lvl1pPr>
              <a:defRPr sz="1814" b="1" i="1">
                <a:solidFill>
                  <a:srgbClr val="EF433B"/>
                </a:solidFill>
                <a:latin typeface="Liberation Sans Narrow"/>
                <a:cs typeface="Liberation Sans Narrow"/>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788ADBF-C783-443B-9D4B-D0A20999888C}" type="datetime1">
              <a:rPr lang="en-US" smtClean="0">
                <a:solidFill>
                  <a:prstClr val="black">
                    <a:tint val="75000"/>
                  </a:prstClr>
                </a:solidFill>
              </a:rPr>
              <a:t>3/19/2018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839710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8409" y="544305"/>
            <a:ext cx="10775179" cy="279179"/>
          </a:xfrm>
        </p:spPr>
        <p:txBody>
          <a:bodyPr lIns="0" tIns="0" rIns="0" bIns="0"/>
          <a:lstStyle>
            <a:lvl1pPr>
              <a:defRPr sz="1814" b="1" i="1">
                <a:solidFill>
                  <a:srgbClr val="EF433B"/>
                </a:solidFill>
                <a:latin typeface="Liberation Sans Narrow"/>
                <a:cs typeface="Liberation Sans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343E15E-3B4B-4631-A875-27FC434D18FE}" type="datetime1">
              <a:rPr lang="en-US" smtClean="0">
                <a:solidFill>
                  <a:prstClr val="black">
                    <a:tint val="75000"/>
                  </a:prstClr>
                </a:solidFill>
              </a:rPr>
              <a:t>3/19/2018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843113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7E9BFF7-155A-49FA-9474-6A1C42B5D7F4}" type="datetime1">
              <a:rPr lang="en-US" smtClean="0">
                <a:solidFill>
                  <a:prstClr val="black">
                    <a:tint val="75000"/>
                  </a:prstClr>
                </a:solidFill>
              </a:rPr>
              <a:t>3/19/2018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116895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B577E33-2D73-4930-9874-89A47F288691}" type="datetime1">
              <a:rPr lang="en-US" smtClean="0"/>
              <a:t>3/19/2018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843E84A-66BD-4B8E-ACD3-86ED0AC330F6}" type="slidenum">
              <a:rPr lang="fr-FR" smtClean="0"/>
              <a:pPr/>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63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528EE48-6C0F-4E1F-ABDF-2423F6EF281F}" type="datetime1">
              <a:rPr lang="en-US" smtClean="0"/>
              <a:t>3/19/2018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43E84A-66BD-4B8E-ACD3-86ED0AC330F6}" type="slidenum">
              <a:rPr lang="fr-FR" smtClean="0"/>
              <a:pPr/>
              <a:t>‹N°›</a:t>
            </a:fld>
            <a:endParaRPr lang="fr-FR"/>
          </a:p>
        </p:txBody>
      </p:sp>
    </p:spTree>
    <p:extLst>
      <p:ext uri="{BB962C8B-B14F-4D97-AF65-F5344CB8AC3E}">
        <p14:creationId xmlns:p14="http://schemas.microsoft.com/office/powerpoint/2010/main" val="324665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7639545-1476-4428-8CC2-E480C6438347}" type="datetime1">
              <a:rPr lang="en-US" smtClean="0"/>
              <a:t>3/19/2018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843E84A-66BD-4B8E-ACD3-86ED0AC330F6}" type="slidenum">
              <a:rPr lang="fr-FR" smtClean="0"/>
              <a:pPr/>
              <a:t>‹N°›</a:t>
            </a:fld>
            <a:endParaRPr lang="fr-FR"/>
          </a:p>
        </p:txBody>
      </p:sp>
    </p:spTree>
    <p:extLst>
      <p:ext uri="{BB962C8B-B14F-4D97-AF65-F5344CB8AC3E}">
        <p14:creationId xmlns:p14="http://schemas.microsoft.com/office/powerpoint/2010/main" val="230885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6B2CE92-1B4A-4383-9A7B-F151949B0F19}" type="datetime1">
              <a:rPr lang="en-US" smtClean="0"/>
              <a:t>3/19/2018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843E84A-66BD-4B8E-ACD3-86ED0AC330F6}" type="slidenum">
              <a:rPr lang="fr-FR" smtClean="0"/>
              <a:pPr/>
              <a:t>‹N°›</a:t>
            </a:fld>
            <a:endParaRPr lang="fr-FR"/>
          </a:p>
        </p:txBody>
      </p:sp>
    </p:spTree>
    <p:extLst>
      <p:ext uri="{BB962C8B-B14F-4D97-AF65-F5344CB8AC3E}">
        <p14:creationId xmlns:p14="http://schemas.microsoft.com/office/powerpoint/2010/main" val="120733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22DEDF-025B-4A01-8C0D-A5D0EF27C26D}" type="datetime1">
              <a:rPr lang="en-US" smtClean="0"/>
              <a:t>3/19/2018</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8843E84A-66BD-4B8E-ACD3-86ED0AC330F6}" type="slidenum">
              <a:rPr lang="fr-FR" smtClean="0"/>
              <a:pPr/>
              <a:t>‹N°›</a:t>
            </a:fld>
            <a:endParaRPr lang="fr-FR"/>
          </a:p>
        </p:txBody>
      </p:sp>
    </p:spTree>
    <p:extLst>
      <p:ext uri="{BB962C8B-B14F-4D97-AF65-F5344CB8AC3E}">
        <p14:creationId xmlns:p14="http://schemas.microsoft.com/office/powerpoint/2010/main" val="264759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70A06E9-13DA-4326-973B-C3DD4BCDC71D}" type="datetime1">
              <a:rPr lang="en-US" smtClean="0"/>
              <a:t>3/19/2018</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solidFill>
                <a:srgbClr val="335B74"/>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43E84A-66BD-4B8E-ACD3-86ED0AC330F6}" type="slidenum">
              <a:rPr lang="fr-FR" smtClean="0">
                <a:solidFill>
                  <a:srgbClr val="335B74"/>
                </a:solidFill>
              </a:rPr>
              <a:pPr/>
              <a:t>‹N°›</a:t>
            </a:fld>
            <a:endParaRPr lang="fr-FR">
              <a:solidFill>
                <a:srgbClr val="335B74"/>
              </a:solidFill>
            </a:endParaRPr>
          </a:p>
        </p:txBody>
      </p:sp>
    </p:spTree>
    <p:extLst>
      <p:ext uri="{BB962C8B-B14F-4D97-AF65-F5344CB8AC3E}">
        <p14:creationId xmlns:p14="http://schemas.microsoft.com/office/powerpoint/2010/main" val="280307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465C34-3095-4665-B41B-4312BD1E41C1}" type="datetime1">
              <a:rPr lang="en-US" smtClean="0"/>
              <a:t>3/19/2018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43E84A-66BD-4B8E-ACD3-86ED0AC330F6}" type="slidenum">
              <a:rPr lang="fr-FR" smtClean="0"/>
              <a:pPr/>
              <a:t>‹N°›</a:t>
            </a:fld>
            <a:endParaRPr lang="fr-FR"/>
          </a:p>
        </p:txBody>
      </p:sp>
    </p:spTree>
    <p:extLst>
      <p:ext uri="{BB962C8B-B14F-4D97-AF65-F5344CB8AC3E}">
        <p14:creationId xmlns:p14="http://schemas.microsoft.com/office/powerpoint/2010/main" val="176284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6.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7.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C5A2B9-7976-4FDE-8078-9DE705F07D86}" type="datetime1">
              <a:rPr lang="en-US" smtClean="0"/>
              <a:t>3/19/2018</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843E84A-66BD-4B8E-ACD3-86ED0AC330F6}" type="slidenum">
              <a:rPr lang="fr-FR" smtClean="0"/>
              <a:pPr/>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6801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fld id="{422141AE-EE95-4DAA-909D-E033FC8633A9}" type="datetime1">
              <a:rPr lang="en-US" smtClean="0">
                <a:solidFill>
                  <a:prstClr val="black">
                    <a:tint val="75000"/>
                  </a:prstClr>
                </a:solidFill>
              </a:rPr>
              <a:t>3/19/2018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2748BEB0-528D-4DFA-86EF-B352B8BB1543}" type="slidenum">
              <a:rPr lang="fr-FR" altLang="fr-FR" smtClean="0"/>
              <a:pPr defTabSz="457200" fontAlgn="base">
                <a:spcBef>
                  <a:spcPct val="0"/>
                </a:spcBef>
                <a:spcAft>
                  <a:spcPct val="0"/>
                </a:spcAft>
                <a:defRPr/>
              </a:pPr>
              <a:t>‹N°›</a:t>
            </a:fld>
            <a:endParaRPr lang="fr-FR" altLang="fr-FR"/>
          </a:p>
        </p:txBody>
      </p:sp>
    </p:spTree>
    <p:extLst>
      <p:ext uri="{BB962C8B-B14F-4D97-AF65-F5344CB8AC3E}">
        <p14:creationId xmlns:p14="http://schemas.microsoft.com/office/powerpoint/2010/main" val="3404650218"/>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2051"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defTabSz="457200">
              <a:defRPr/>
            </a:pPr>
            <a:fld id="{CA9DAF77-85B4-43A9-AD7E-48810D257FEF}" type="datetime1">
              <a:rPr lang="en-US" smtClean="0"/>
              <a:t>3/19/2018</a:t>
            </a:fld>
            <a:endParaRPr lang="fr-FR" dirty="0"/>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defTabSz="457200">
              <a:defRPr/>
            </a:pPr>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AC18623C-F587-4975-A37A-34FB9C035A8E}" type="slidenum">
              <a:rPr lang="fr-FR" altLang="fr-FR" smtClean="0"/>
              <a:pPr defTabSz="457200" fontAlgn="base">
                <a:spcBef>
                  <a:spcPct val="0"/>
                </a:spcBef>
                <a:spcAft>
                  <a:spcPct val="0"/>
                </a:spcAft>
                <a:defRPr/>
              </a:pPr>
              <a:t>‹N°›</a:t>
            </a:fld>
            <a:endParaRPr lang="fr-FR" altLang="fr-FR"/>
          </a:p>
        </p:txBody>
      </p:sp>
    </p:spTree>
    <p:extLst>
      <p:ext uri="{BB962C8B-B14F-4D97-AF65-F5344CB8AC3E}">
        <p14:creationId xmlns:p14="http://schemas.microsoft.com/office/powerpoint/2010/main" val="1876226543"/>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defTabSz="457200">
              <a:defRPr/>
            </a:pPr>
            <a:fld id="{38DD0569-370D-4804-BB29-5220F099DBAF}" type="datetime1">
              <a:rPr lang="en-US" smtClean="0">
                <a:solidFill>
                  <a:prstClr val="black">
                    <a:tint val="75000"/>
                  </a:prstClr>
                </a:solidFill>
              </a:rPr>
              <a:t>3/19/2018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defTabSz="457200">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0B1CCF63-7BAA-4A65-802A-5D318AB5EF47}" type="slidenum">
              <a:rPr lang="fr-FR" altLang="fr-FR" smtClean="0"/>
              <a:pPr defTabSz="457200" fontAlgn="base">
                <a:spcBef>
                  <a:spcPct val="0"/>
                </a:spcBef>
                <a:spcAft>
                  <a:spcPct val="0"/>
                </a:spcAft>
                <a:defRPr/>
              </a:pPr>
              <a:t>‹N°›</a:t>
            </a:fld>
            <a:endParaRPr lang="fr-FR" altLang="fr-FR"/>
          </a:p>
        </p:txBody>
      </p:sp>
    </p:spTree>
    <p:extLst>
      <p:ext uri="{BB962C8B-B14F-4D97-AF65-F5344CB8AC3E}">
        <p14:creationId xmlns:p14="http://schemas.microsoft.com/office/powerpoint/2010/main" val="343769885"/>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2051"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defTabSz="457200">
              <a:defRPr/>
            </a:pPr>
            <a:fld id="{5B678ED2-1E18-41D0-A3E4-4AB915263929}" type="datetime1">
              <a:rPr lang="en-US" smtClean="0"/>
              <a:t>3/19/2018</a:t>
            </a:fld>
            <a:endParaRPr lang="fr-FR" dirty="0"/>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defTabSz="457200">
              <a:defRPr/>
            </a:pPr>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defTabSz="457200" fontAlgn="base">
              <a:spcBef>
                <a:spcPct val="0"/>
              </a:spcBef>
              <a:spcAft>
                <a:spcPct val="0"/>
              </a:spcAft>
              <a:defRPr/>
            </a:pPr>
            <a:fld id="{1B94652A-02A2-4506-9BC3-16B5C9DB4D93}" type="slidenum">
              <a:rPr lang="fr-FR" altLang="fr-FR" smtClean="0"/>
              <a:pPr defTabSz="457200" fontAlgn="base">
                <a:spcBef>
                  <a:spcPct val="0"/>
                </a:spcBef>
                <a:spcAft>
                  <a:spcPct val="0"/>
                </a:spcAft>
                <a:defRPr/>
              </a:pPr>
              <a:t>‹N°›</a:t>
            </a:fld>
            <a:endParaRPr lang="fr-FR" altLang="fr-FR"/>
          </a:p>
        </p:txBody>
      </p:sp>
    </p:spTree>
    <p:extLst>
      <p:ext uri="{BB962C8B-B14F-4D97-AF65-F5344CB8AC3E}">
        <p14:creationId xmlns:p14="http://schemas.microsoft.com/office/powerpoint/2010/main" val="86360029"/>
      </p:ext>
    </p:extLst>
  </p:cSld>
  <p:clrMap bg1="lt1" tx1="dk1" bg2="lt2" tx2="dk2" accent1="accent1" accent2="accent2" accent3="accent3" accent4="accent4" accent5="accent5" accent6="accent6" hlink="hlink" folHlink="folHlink"/>
  <p:sldLayoutIdLst>
    <p:sldLayoutId id="2147483696" r:id="rId1"/>
    <p:sldLayoutId id="2147483697"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8409" y="544305"/>
            <a:ext cx="10775179" cy="307777"/>
          </a:xfrm>
          <a:prstGeom prst="rect">
            <a:avLst/>
          </a:prstGeom>
        </p:spPr>
        <p:txBody>
          <a:bodyPr wrap="square" lIns="0" tIns="0" rIns="0" bIns="0">
            <a:spAutoFit/>
          </a:bodyPr>
          <a:lstStyle>
            <a:lvl1pPr>
              <a:defRPr sz="2000" b="1" i="1">
                <a:solidFill>
                  <a:srgbClr val="EF433B"/>
                </a:solidFill>
                <a:latin typeface="Liberation Sans Narrow"/>
                <a:cs typeface="Liberation Sans Narrow"/>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8801321D-781E-42FF-A08F-3CD25F427D39}" type="datetime1">
              <a:rPr lang="en-US" smtClean="0">
                <a:solidFill>
                  <a:prstClr val="black">
                    <a:tint val="75000"/>
                  </a:prstClr>
                </a:solidFill>
              </a:rPr>
              <a:t>3/19/2018</a:t>
            </a:fld>
            <a:endParaRPr lang="en-US">
              <a:solidFill>
                <a:prstClr val="black">
                  <a:tint val="75000"/>
                </a:prstClr>
              </a:solidFill>
            </a:endParaRPr>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419531215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08409" y="544305"/>
            <a:ext cx="10775179" cy="307777"/>
          </a:xfrm>
          <a:prstGeom prst="rect">
            <a:avLst/>
          </a:prstGeom>
        </p:spPr>
        <p:txBody>
          <a:bodyPr wrap="square" lIns="0" tIns="0" rIns="0" bIns="0">
            <a:spAutoFit/>
          </a:bodyPr>
          <a:lstStyle>
            <a:lvl1pPr>
              <a:defRPr sz="2000" b="1" i="1">
                <a:solidFill>
                  <a:srgbClr val="EF433B"/>
                </a:solidFill>
                <a:latin typeface="Liberation Sans Narrow"/>
                <a:cs typeface="Liberation Sans Narrow"/>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39"/>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51532D9-9C46-4AC7-8233-083601B0BA03}" type="datetime1">
              <a:rPr lang="en-US" smtClean="0">
                <a:solidFill>
                  <a:prstClr val="black">
                    <a:tint val="75000"/>
                  </a:prstClr>
                </a:solidFill>
              </a:rPr>
              <a:t>3/19/2018</a:t>
            </a:fld>
            <a:endParaRPr lang="en-US">
              <a:solidFill>
                <a:prstClr val="black">
                  <a:tint val="75000"/>
                </a:prstClr>
              </a:solidFill>
            </a:endParaRPr>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‹N°›</a:t>
            </a:fld>
            <a:endParaRPr>
              <a:solidFill>
                <a:prstClr val="black">
                  <a:tint val="75000"/>
                </a:prstClr>
              </a:solidFill>
            </a:endParaRPr>
          </a:p>
        </p:txBody>
      </p:sp>
    </p:spTree>
    <p:extLst>
      <p:ext uri="{BB962C8B-B14F-4D97-AF65-F5344CB8AC3E}">
        <p14:creationId xmlns:p14="http://schemas.microsoft.com/office/powerpoint/2010/main" val="328435898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4.xml"/><Relationship Id="rId4" Type="http://schemas.openxmlformats.org/officeDocument/2006/relationships/image" Target="../media/image50.jp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1.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52.jpg"/></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34.jpg"/><Relationship Id="rId1" Type="http://schemas.openxmlformats.org/officeDocument/2006/relationships/slideLayout" Target="../slideLayouts/slideLayout24.xml"/><Relationship Id="rId4" Type="http://schemas.openxmlformats.org/officeDocument/2006/relationships/image" Target="../media/image54.jp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57.jpg"/><Relationship Id="rId4" Type="http://schemas.openxmlformats.org/officeDocument/2006/relationships/image" Target="../media/image56.jpg"/></Relationships>
</file>

<file path=ppt/slides/_rels/slide2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59.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60.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6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64.jpg"/></Relationships>
</file>

<file path=ppt/slides/_rels/slide3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67.jpg"/></Relationships>
</file>

<file path=ppt/slides/_rels/slide32.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8.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g"/><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25.xml"/><Relationship Id="rId4" Type="http://schemas.openxmlformats.org/officeDocument/2006/relationships/image" Target="../media/image74.jpg"/></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slideLayout" Target="../slideLayouts/slideLayout25.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7.jpg"/><Relationship Id="rId4" Type="http://schemas.openxmlformats.org/officeDocument/2006/relationships/image" Target="../media/image76.jpg"/></Relationships>
</file>

<file path=ppt/slides/_rels/slide3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78.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79.jp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hemeOverride" Target="../theme/themeOverr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0.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81.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82.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83.jpg"/></Relationships>
</file>

<file path=ppt/slides/_rels/slide41.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84.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85.jpg"/></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86.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87.jpg"/></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88.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8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90.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92.jpg"/></Relationships>
</file>

<file path=ppt/slides/_rels/slide46.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95.jpg"/></Relationships>
</file>

<file path=ppt/slides/_rels/slide4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96.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97.jpg"/></Relationships>
</file>

<file path=ppt/slides/_rels/slide48.xml.rels><?xml version="1.0" encoding="UTF-8" standalone="yes"?>
<Relationships xmlns="http://schemas.openxmlformats.org/package/2006/relationships"><Relationship Id="rId3" Type="http://schemas.openxmlformats.org/officeDocument/2006/relationships/hyperlink" Target="mailto:v.chamarre@uriopss-pdl.fr"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9.xml"/><Relationship Id="rId5" Type="http://schemas.openxmlformats.org/officeDocument/2006/relationships/image" Target="../media/image8.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4.xml"/><Relationship Id="rId5" Type="http://schemas.openxmlformats.org/officeDocument/2006/relationships/image" Target="../media/image20.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pPr algn="ctr"/>
            <a:r>
              <a:rPr lang="fr-FR" sz="4800" b="1" dirty="0" smtClean="0">
                <a:solidFill>
                  <a:schemeClr val="accent6"/>
                </a:solidFill>
              </a:rPr>
              <a:t>Projet Régional de Santé 2</a:t>
            </a:r>
          </a:p>
          <a:p>
            <a:pPr algn="ctr"/>
            <a:endParaRPr lang="fr-FR" sz="4800" b="1" dirty="0">
              <a:solidFill>
                <a:schemeClr val="accent6"/>
              </a:solidFill>
            </a:endParaRPr>
          </a:p>
          <a:p>
            <a:pPr algn="ctr"/>
            <a:r>
              <a:rPr lang="fr-FR" sz="4800" b="1" dirty="0" smtClean="0">
                <a:solidFill>
                  <a:schemeClr val="accent6"/>
                </a:solidFill>
              </a:rPr>
              <a:t>Contribution URIOPSS Pays de la Loire</a:t>
            </a:r>
            <a:br>
              <a:rPr lang="fr-FR" sz="4800" b="1" dirty="0" smtClean="0">
                <a:solidFill>
                  <a:schemeClr val="accent6"/>
                </a:solidFill>
              </a:rPr>
            </a:br>
            <a:r>
              <a:rPr lang="fr-FR" sz="4800" b="1" dirty="0" smtClean="0">
                <a:solidFill>
                  <a:schemeClr val="accent6"/>
                </a:solidFill>
              </a:rPr>
              <a:t/>
            </a:r>
            <a:br>
              <a:rPr lang="fr-FR" sz="4800" b="1" dirty="0" smtClean="0">
                <a:solidFill>
                  <a:schemeClr val="accent6"/>
                </a:solidFill>
              </a:rPr>
            </a:br>
            <a:endParaRPr lang="fr-FR" sz="4800" b="1" dirty="0" smtClean="0">
              <a:solidFill>
                <a:schemeClr val="accent6"/>
              </a:solidFill>
            </a:endParaRPr>
          </a:p>
          <a:p>
            <a:pPr algn="ctr"/>
            <a:endParaRPr lang="fr-FR" sz="4800" b="1" dirty="0">
              <a:solidFill>
                <a:schemeClr val="accent6"/>
              </a:solidFill>
            </a:endParaRPr>
          </a:p>
          <a:p>
            <a:pPr algn="ctr"/>
            <a:r>
              <a:rPr lang="fr-FR" sz="4400" dirty="0" smtClean="0">
                <a:solidFill>
                  <a:srgbClr val="FF0000"/>
                </a:solidFill>
              </a:rPr>
              <a:t> </a:t>
            </a:r>
            <a:endParaRPr lang="fr-FR" sz="4400" dirty="0">
              <a:solidFill>
                <a:srgbClr val="FF0000"/>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4615" cy="1292308"/>
          </a:xfrm>
          <a:prstGeom prst="rect">
            <a:avLst/>
          </a:prstGeom>
        </p:spPr>
      </p:pic>
      <p:sp>
        <p:nvSpPr>
          <p:cNvPr id="2" name="Espace réservé du numéro de diapositive 1"/>
          <p:cNvSpPr>
            <a:spLocks noGrp="1"/>
          </p:cNvSpPr>
          <p:nvPr>
            <p:ph type="sldNum" sz="quarter" idx="12"/>
          </p:nvPr>
        </p:nvSpPr>
        <p:spPr/>
        <p:txBody>
          <a:bodyPr/>
          <a:lstStyle/>
          <a:p>
            <a:fld id="{8843E84A-66BD-4B8E-ACD3-86ED0AC330F6}" type="slidenum">
              <a:rPr lang="fr-FR" smtClean="0"/>
              <a:pPr/>
              <a:t>1</a:t>
            </a:fld>
            <a:endParaRPr lang="fr-FR" dirty="0"/>
          </a:p>
        </p:txBody>
      </p:sp>
    </p:spTree>
    <p:extLst>
      <p:ext uri="{BB962C8B-B14F-4D97-AF65-F5344CB8AC3E}">
        <p14:creationId xmlns:p14="http://schemas.microsoft.com/office/powerpoint/2010/main" val="1788639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013655" y="2181634"/>
            <a:ext cx="7596071" cy="1669198"/>
          </a:xfrm>
          <a:prstGeom prst="rect">
            <a:avLst/>
          </a:prstGeom>
        </p:spPr>
        <p:txBody>
          <a:bodyPr vert="horz" wrap="square" lIns="0" tIns="11516" rIns="0" bIns="0" rtlCol="0">
            <a:spAutoFit/>
          </a:bodyPr>
          <a:lstStyle/>
          <a:p>
            <a:pPr marL="11516" marR="4607" indent="2305575" algn="r">
              <a:lnSpc>
                <a:spcPct val="109900"/>
              </a:lnSpc>
              <a:spcBef>
                <a:spcPts val="91"/>
              </a:spcBef>
            </a:pPr>
            <a:r>
              <a:rPr sz="3264" spc="-9" dirty="0" smtClean="0">
                <a:solidFill>
                  <a:srgbClr val="4B83BB"/>
                </a:solidFill>
              </a:rPr>
              <a:t>Orientation</a:t>
            </a:r>
            <a:r>
              <a:rPr lang="fr-FR" sz="3264" spc="-18" dirty="0">
                <a:solidFill>
                  <a:srgbClr val="4B83BB"/>
                </a:solidFill>
              </a:rPr>
              <a:t> </a:t>
            </a:r>
            <a:r>
              <a:rPr sz="3264" spc="-5" dirty="0" err="1" smtClean="0">
                <a:solidFill>
                  <a:srgbClr val="4B83BB"/>
                </a:solidFill>
              </a:rPr>
              <a:t>stratégique</a:t>
            </a:r>
            <a:r>
              <a:rPr sz="3264" spc="-14" dirty="0" smtClean="0">
                <a:solidFill>
                  <a:srgbClr val="4B83BB"/>
                </a:solidFill>
              </a:rPr>
              <a:t> </a:t>
            </a:r>
            <a:r>
              <a:rPr sz="3264" spc="-5" dirty="0">
                <a:solidFill>
                  <a:srgbClr val="4B83BB"/>
                </a:solidFill>
              </a:rPr>
              <a:t>2 </a:t>
            </a:r>
            <a:r>
              <a:rPr lang="fr-FR" sz="3264" spc="-5" dirty="0" smtClean="0">
                <a:solidFill>
                  <a:srgbClr val="4B83BB"/>
                </a:solidFill>
              </a:rPr>
              <a:t/>
            </a:r>
            <a:br>
              <a:rPr lang="fr-FR" sz="3264" spc="-5" dirty="0" smtClean="0">
                <a:solidFill>
                  <a:srgbClr val="4B83BB"/>
                </a:solidFill>
              </a:rPr>
            </a:br>
            <a:r>
              <a:rPr sz="3264" spc="-5" dirty="0" smtClean="0">
                <a:solidFill>
                  <a:srgbClr val="4B83BB"/>
                </a:solidFill>
              </a:rPr>
              <a:t> </a:t>
            </a:r>
            <a:r>
              <a:rPr sz="3264" spc="-5" dirty="0">
                <a:solidFill>
                  <a:srgbClr val="4B83BB"/>
                </a:solidFill>
              </a:rPr>
              <a:t>Le </a:t>
            </a:r>
            <a:r>
              <a:rPr sz="3264" spc="-9" dirty="0">
                <a:solidFill>
                  <a:srgbClr val="4B83BB"/>
                </a:solidFill>
              </a:rPr>
              <a:t>citoyen, l’usager, acteur </a:t>
            </a:r>
            <a:r>
              <a:rPr sz="3264" spc="-5" dirty="0">
                <a:solidFill>
                  <a:srgbClr val="4B83BB"/>
                </a:solidFill>
              </a:rPr>
              <a:t>de</a:t>
            </a:r>
            <a:r>
              <a:rPr sz="3264" spc="32" dirty="0">
                <a:solidFill>
                  <a:srgbClr val="4B83BB"/>
                </a:solidFill>
              </a:rPr>
              <a:t> </a:t>
            </a:r>
            <a:r>
              <a:rPr sz="3264" spc="-5" dirty="0">
                <a:solidFill>
                  <a:srgbClr val="4B83BB"/>
                </a:solidFill>
              </a:rPr>
              <a:t>sa</a:t>
            </a:r>
            <a:r>
              <a:rPr sz="3264" dirty="0">
                <a:solidFill>
                  <a:srgbClr val="4B83BB"/>
                </a:solidFill>
              </a:rPr>
              <a:t> </a:t>
            </a:r>
            <a:r>
              <a:rPr sz="3264" spc="-9" dirty="0">
                <a:solidFill>
                  <a:srgbClr val="4B83BB"/>
                </a:solidFill>
              </a:rPr>
              <a:t>santé  </a:t>
            </a:r>
            <a:r>
              <a:rPr sz="3264" spc="-5" dirty="0">
                <a:solidFill>
                  <a:srgbClr val="4B83BB"/>
                </a:solidFill>
              </a:rPr>
              <a:t>et de son parcours de</a:t>
            </a:r>
            <a:r>
              <a:rPr sz="3264" spc="-14" dirty="0">
                <a:solidFill>
                  <a:srgbClr val="4B83BB"/>
                </a:solidFill>
              </a:rPr>
              <a:t> </a:t>
            </a:r>
            <a:r>
              <a:rPr sz="3264" spc="-5" dirty="0">
                <a:solidFill>
                  <a:srgbClr val="4B83BB"/>
                </a:solidFill>
              </a:rPr>
              <a:t>santé</a:t>
            </a:r>
            <a:endParaRPr sz="3264" dirty="0"/>
          </a:p>
        </p:txBody>
      </p:sp>
      <p:sp>
        <p:nvSpPr>
          <p:cNvPr id="4" name="Espace réservé du numéro de diapositive 3"/>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10</a:t>
            </a:fld>
            <a:endParaRPr lang="fr-FR" sz="1050" dirty="0">
              <a:solidFill>
                <a:prstClr val="black">
                  <a:tint val="75000"/>
                </a:prstClr>
              </a:solidFill>
            </a:endParaRPr>
          </a:p>
        </p:txBody>
      </p:sp>
    </p:spTree>
    <p:extLst>
      <p:ext uri="{BB962C8B-B14F-4D97-AF65-F5344CB8AC3E}">
        <p14:creationId xmlns:p14="http://schemas.microsoft.com/office/powerpoint/2010/main" val="3844722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3"/>
          <p:cNvSpPr/>
          <p:nvPr/>
        </p:nvSpPr>
        <p:spPr>
          <a:xfrm>
            <a:off x="124939" y="146093"/>
            <a:ext cx="2202052" cy="771709"/>
          </a:xfrm>
          <a:prstGeom prst="rect">
            <a:avLst/>
          </a:prstGeom>
          <a:blipFill>
            <a:blip r:embed="rId2" cstate="print"/>
            <a:stretch>
              <a:fillRect/>
            </a:stretch>
          </a:blipFill>
        </p:spPr>
        <p:txBody>
          <a:bodyPr wrap="square" lIns="0" tIns="0" rIns="0" bIns="0" rtlCol="0"/>
          <a:lstStyle/>
          <a:p>
            <a:endParaRPr/>
          </a:p>
        </p:txBody>
      </p:sp>
      <p:sp>
        <p:nvSpPr>
          <p:cNvPr id="15" name="object 4"/>
          <p:cNvSpPr/>
          <p:nvPr/>
        </p:nvSpPr>
        <p:spPr>
          <a:xfrm>
            <a:off x="3537530" y="525797"/>
            <a:ext cx="5221792" cy="835545"/>
          </a:xfrm>
          <a:prstGeom prst="rect">
            <a:avLst/>
          </a:prstGeom>
          <a:blipFill>
            <a:blip r:embed="rId3" cstate="print"/>
            <a:stretch>
              <a:fillRect/>
            </a:stretch>
          </a:blipFill>
        </p:spPr>
        <p:txBody>
          <a:bodyPr wrap="square" lIns="0" tIns="0" rIns="0" bIns="0" rtlCol="0"/>
          <a:lstStyle/>
          <a:p>
            <a:endParaRPr/>
          </a:p>
        </p:txBody>
      </p:sp>
      <p:sp>
        <p:nvSpPr>
          <p:cNvPr id="16" name="object 5"/>
          <p:cNvSpPr txBox="1">
            <a:spLocks/>
          </p:cNvSpPr>
          <p:nvPr/>
        </p:nvSpPr>
        <p:spPr>
          <a:xfrm>
            <a:off x="2774775" y="146093"/>
            <a:ext cx="8954769" cy="319896"/>
          </a:xfrm>
          <a:prstGeom prst="rect">
            <a:avLst/>
          </a:prstGeom>
        </p:spPr>
        <p:txBody>
          <a:bodyPr vert="horz" wrap="square" lIns="0" tIns="12700" rIns="0" bIns="0" rtlCol="0">
            <a:spAutoFit/>
          </a:bodyPr>
          <a:lstStyle>
            <a:lvl1pPr>
              <a:defRPr sz="1814" b="1" i="1">
                <a:solidFill>
                  <a:srgbClr val="EF433B"/>
                </a:solidFill>
                <a:latin typeface="Liberation Sans Narrow"/>
                <a:ea typeface="+mj-ea"/>
                <a:cs typeface="Liberation Sans Narrow"/>
              </a:defRPr>
            </a:lvl1pPr>
          </a:lstStyle>
          <a:p>
            <a:pPr marL="12700" marR="5080">
              <a:lnSpc>
                <a:spcPct val="110000"/>
              </a:lnSpc>
              <a:spcBef>
                <a:spcPts val="100"/>
              </a:spcBef>
            </a:pPr>
            <a:r>
              <a:rPr lang="fr-FR" kern="0" dirty="0" smtClean="0"/>
              <a:t>Renforcer </a:t>
            </a:r>
            <a:r>
              <a:rPr lang="fr-FR" kern="0" spc="-5" dirty="0" smtClean="0"/>
              <a:t>le pouvoir d’agir des citoyens sur </a:t>
            </a:r>
            <a:r>
              <a:rPr lang="fr-FR" kern="0" spc="-10" dirty="0" smtClean="0"/>
              <a:t>les </a:t>
            </a:r>
            <a:r>
              <a:rPr lang="fr-FR" kern="0" spc="-5" dirty="0" smtClean="0"/>
              <a:t>déterminants  </a:t>
            </a:r>
            <a:r>
              <a:rPr lang="fr-FR" kern="0" dirty="0" smtClean="0"/>
              <a:t>de leur</a:t>
            </a:r>
            <a:r>
              <a:rPr lang="fr-FR" kern="0" spc="-5" dirty="0" smtClean="0"/>
              <a:t> santé</a:t>
            </a:r>
            <a:endParaRPr lang="fr-FR" kern="0" spc="-5" dirty="0"/>
          </a:p>
        </p:txBody>
      </p:sp>
      <p:sp>
        <p:nvSpPr>
          <p:cNvPr id="17" name="object 4"/>
          <p:cNvSpPr/>
          <p:nvPr/>
        </p:nvSpPr>
        <p:spPr>
          <a:xfrm>
            <a:off x="148858" y="1031181"/>
            <a:ext cx="2625917" cy="1756753"/>
          </a:xfrm>
          <a:prstGeom prst="rect">
            <a:avLst/>
          </a:prstGeom>
          <a:blipFill>
            <a:blip r:embed="rId4" cstate="print"/>
            <a:stretch>
              <a:fillRect/>
            </a:stretch>
          </a:blipFill>
        </p:spPr>
        <p:txBody>
          <a:bodyPr wrap="square" lIns="0" tIns="0" rIns="0" bIns="0" rtlCol="0"/>
          <a:lstStyle/>
          <a:p>
            <a:endParaRPr sz="1632"/>
          </a:p>
        </p:txBody>
      </p:sp>
      <p:sp>
        <p:nvSpPr>
          <p:cNvPr id="18" name="object 6"/>
          <p:cNvSpPr txBox="1">
            <a:spLocks noGrp="1"/>
          </p:cNvSpPr>
          <p:nvPr>
            <p:ph type="title"/>
          </p:nvPr>
        </p:nvSpPr>
        <p:spPr>
          <a:xfrm>
            <a:off x="577816" y="2913943"/>
            <a:ext cx="4860490" cy="290423"/>
          </a:xfrm>
          <a:prstGeom prst="rect">
            <a:avLst/>
          </a:prstGeom>
        </p:spPr>
        <p:txBody>
          <a:bodyPr vert="horz" wrap="square" lIns="0" tIns="11516" rIns="0" bIns="0" rtlCol="0">
            <a:spAutoFit/>
          </a:bodyPr>
          <a:lstStyle/>
          <a:p>
            <a:pPr marL="11516" marR="4607" indent="394435">
              <a:lnSpc>
                <a:spcPct val="110500"/>
              </a:lnSpc>
              <a:spcBef>
                <a:spcPts val="91"/>
              </a:spcBef>
            </a:pPr>
            <a:r>
              <a:rPr sz="1632" i="0" spc="-5" dirty="0">
                <a:solidFill>
                  <a:srgbClr val="8ABD70"/>
                </a:solidFill>
              </a:rPr>
              <a:t>DECLINAISONS  OPERATIONNE</a:t>
            </a:r>
            <a:r>
              <a:rPr sz="1632" i="0" spc="-18" dirty="0">
                <a:solidFill>
                  <a:srgbClr val="8ABD70"/>
                </a:solidFill>
              </a:rPr>
              <a:t>L</a:t>
            </a:r>
            <a:r>
              <a:rPr sz="1632" i="0" spc="-9" dirty="0">
                <a:solidFill>
                  <a:srgbClr val="8ABD70"/>
                </a:solidFill>
              </a:rPr>
              <a:t>L</a:t>
            </a:r>
            <a:r>
              <a:rPr sz="1632" i="0" spc="-5" dirty="0">
                <a:solidFill>
                  <a:srgbClr val="8ABD70"/>
                </a:solidFill>
              </a:rPr>
              <a:t>ES</a:t>
            </a:r>
            <a:endParaRPr sz="1632" dirty="0"/>
          </a:p>
        </p:txBody>
      </p:sp>
      <p:sp>
        <p:nvSpPr>
          <p:cNvPr id="19" name="object 8"/>
          <p:cNvSpPr txBox="1"/>
          <p:nvPr/>
        </p:nvSpPr>
        <p:spPr>
          <a:xfrm>
            <a:off x="124938" y="3991350"/>
            <a:ext cx="2952491" cy="2437616"/>
          </a:xfrm>
          <a:prstGeom prst="rect">
            <a:avLst/>
          </a:prstGeom>
        </p:spPr>
        <p:txBody>
          <a:bodyPr vert="horz" wrap="square" lIns="0" tIns="20154" rIns="0" bIns="0" rtlCol="0">
            <a:spAutoFit/>
          </a:bodyPr>
          <a:lstStyle/>
          <a:p>
            <a:pPr marL="11516" marR="6334">
              <a:lnSpc>
                <a:spcPts val="1043"/>
              </a:lnSpc>
              <a:spcBef>
                <a:spcPts val="159"/>
              </a:spcBef>
            </a:pPr>
            <a:r>
              <a:rPr sz="907" b="1" spc="-5" dirty="0">
                <a:solidFill>
                  <a:srgbClr val="231F20"/>
                </a:solidFill>
                <a:latin typeface="Liberation Sans Narrow"/>
                <a:cs typeface="Liberation Sans Narrow"/>
              </a:rPr>
              <a:t>Renforcer la communication auprès du public sur les  déterminants </a:t>
            </a:r>
            <a:r>
              <a:rPr sz="907" b="1"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la santé</a:t>
            </a:r>
            <a:r>
              <a:rPr sz="884" b="1" spc="-6" baseline="21367" dirty="0">
                <a:solidFill>
                  <a:srgbClr val="231F20"/>
                </a:solidFill>
                <a:latin typeface="Liberation Sans Narrow"/>
                <a:cs typeface="Liberation Sans Narrow"/>
              </a:rPr>
              <a:t>c </a:t>
            </a:r>
            <a:r>
              <a:rPr sz="907" b="1" spc="-5" dirty="0">
                <a:solidFill>
                  <a:srgbClr val="231F20"/>
                </a:solidFill>
                <a:latin typeface="Liberation Sans Narrow"/>
                <a:cs typeface="Liberation Sans Narrow"/>
              </a:rPr>
              <a:t>et les dispositifs </a:t>
            </a:r>
            <a:r>
              <a:rPr sz="907" b="1" dirty="0">
                <a:solidFill>
                  <a:srgbClr val="231F20"/>
                </a:solidFill>
                <a:latin typeface="Liberation Sans Narrow"/>
                <a:cs typeface="Liberation Sans Narrow"/>
              </a:rPr>
              <a:t>de</a:t>
            </a:r>
            <a:r>
              <a:rPr sz="907" b="1" spc="4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prévention</a:t>
            </a:r>
            <a:endParaRPr sz="907" dirty="0">
              <a:latin typeface="Liberation Sans Narrow"/>
              <a:cs typeface="Liberation Sans Narrow"/>
            </a:endParaRPr>
          </a:p>
          <a:p>
            <a:pPr marL="173897" marR="4607">
              <a:lnSpc>
                <a:spcPts val="1043"/>
              </a:lnSpc>
              <a:spcBef>
                <a:spcPts val="535"/>
              </a:spcBef>
            </a:pPr>
            <a:r>
              <a:rPr sz="907" spc="-5" dirty="0">
                <a:solidFill>
                  <a:srgbClr val="231F20"/>
                </a:solidFill>
                <a:latin typeface="Liberation Sans Narrow"/>
                <a:cs typeface="Liberation Sans Narrow"/>
              </a:rPr>
              <a:t>Diffusion des diagnostics de l’état de santé de la  population dans les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territoires</a:t>
            </a:r>
            <a:endParaRPr sz="907" dirty="0">
              <a:latin typeface="Liberation Sans Narrow"/>
              <a:cs typeface="Liberation Sans Narrow"/>
            </a:endParaRPr>
          </a:p>
          <a:p>
            <a:pPr marL="173897">
              <a:spcBef>
                <a:spcPts val="199"/>
              </a:spcBef>
            </a:pPr>
            <a:r>
              <a:rPr sz="907" spc="-5" dirty="0">
                <a:solidFill>
                  <a:srgbClr val="231F20"/>
                </a:solidFill>
                <a:latin typeface="Liberation Sans Narrow"/>
                <a:cs typeface="Liberation Sans Narrow"/>
              </a:rPr>
              <a:t>Apport de connaissances sur les déterminants de</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latin typeface="Liberation Sans Narrow"/>
              <a:cs typeface="Liberation Sans Narrow"/>
            </a:endParaRPr>
          </a:p>
          <a:p>
            <a:pPr marL="173897" marR="5182">
              <a:lnSpc>
                <a:spcPts val="1043"/>
              </a:lnSpc>
              <a:spcBef>
                <a:spcPts val="290"/>
              </a:spcBef>
            </a:pPr>
            <a:r>
              <a:rPr sz="907" spc="-5" dirty="0">
                <a:solidFill>
                  <a:srgbClr val="231F20"/>
                </a:solidFill>
                <a:latin typeface="Liberation Sans Narrow"/>
                <a:cs typeface="Liberation Sans Narrow"/>
              </a:rPr>
              <a:t>Informations sur les concepts de prévention/promotion de  la santé/éducation à la santé/littératie</a:t>
            </a:r>
            <a:r>
              <a:rPr sz="884" spc="-6" baseline="21367" dirty="0">
                <a:solidFill>
                  <a:srgbClr val="231F20"/>
                </a:solidFill>
                <a:latin typeface="Liberation Sans Narrow"/>
                <a:cs typeface="Liberation Sans Narrow"/>
              </a:rPr>
              <a:t>b </a:t>
            </a:r>
            <a:r>
              <a:rPr sz="907" spc="-5" dirty="0">
                <a:solidFill>
                  <a:srgbClr val="231F20"/>
                </a:solidFill>
                <a:latin typeface="Liberation Sans Narrow"/>
                <a:cs typeface="Liberation Sans Narrow"/>
              </a:rPr>
              <a:t>en</a:t>
            </a:r>
            <a:r>
              <a:rPr sz="907" spc="36"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latin typeface="Liberation Sans Narrow"/>
              <a:cs typeface="Liberation Sans Narrow"/>
            </a:endParaRPr>
          </a:p>
          <a:p>
            <a:pPr marL="173897" marR="7486">
              <a:lnSpc>
                <a:spcPts val="1043"/>
              </a:lnSpc>
              <a:spcBef>
                <a:spcPts val="263"/>
              </a:spcBef>
            </a:pPr>
            <a:r>
              <a:rPr sz="907" spc="-5" dirty="0">
                <a:solidFill>
                  <a:srgbClr val="231F20"/>
                </a:solidFill>
                <a:latin typeface="Liberation Sans Narrow"/>
                <a:cs typeface="Liberation Sans Narrow"/>
              </a:rPr>
              <a:t>Communication sur les </a:t>
            </a:r>
            <a:r>
              <a:rPr sz="907" dirty="0">
                <a:solidFill>
                  <a:srgbClr val="231F20"/>
                </a:solidFill>
                <a:latin typeface="Liberation Sans Narrow"/>
                <a:cs typeface="Liberation Sans Narrow"/>
              </a:rPr>
              <a:t>dispositifs </a:t>
            </a:r>
            <a:r>
              <a:rPr sz="907" spc="-5" dirty="0">
                <a:solidFill>
                  <a:srgbClr val="231F20"/>
                </a:solidFill>
                <a:latin typeface="Liberation Sans Narrow"/>
                <a:cs typeface="Liberation Sans Narrow"/>
              </a:rPr>
              <a:t>de prévention existants  (campagnes, acteurs…)</a:t>
            </a:r>
            <a:endParaRPr sz="907" dirty="0">
              <a:latin typeface="Liberation Sans Narrow"/>
              <a:cs typeface="Liberation Sans Narrow"/>
            </a:endParaRPr>
          </a:p>
          <a:p>
            <a:pPr>
              <a:spcBef>
                <a:spcPts val="27"/>
              </a:spcBef>
            </a:pPr>
            <a:endParaRPr sz="861" dirty="0">
              <a:latin typeface="Times New Roman"/>
              <a:cs typeface="Times New Roman"/>
            </a:endParaRPr>
          </a:p>
          <a:p>
            <a:pPr marL="11516"/>
            <a:r>
              <a:rPr sz="907" b="1" spc="-5" dirty="0">
                <a:solidFill>
                  <a:srgbClr val="231F20"/>
                </a:solidFill>
                <a:latin typeface="Liberation Sans Narrow"/>
                <a:cs typeface="Liberation Sans Narrow"/>
              </a:rPr>
              <a:t>Favoriser l’accès à une offre </a:t>
            </a:r>
            <a:r>
              <a:rPr sz="907" b="1"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prévention de qualité</a:t>
            </a:r>
            <a:r>
              <a:rPr sz="907" b="1" spc="4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a:p>
            <a:pPr marL="173897" marR="772747">
              <a:lnSpc>
                <a:spcPct val="120900"/>
              </a:lnSpc>
              <a:spcBef>
                <a:spcPts val="258"/>
              </a:spcBef>
            </a:pPr>
            <a:r>
              <a:rPr sz="907" spc="-5" dirty="0">
                <a:solidFill>
                  <a:srgbClr val="231F20"/>
                </a:solidFill>
                <a:latin typeface="Liberation Sans Narrow"/>
                <a:cs typeface="Liberation Sans Narrow"/>
              </a:rPr>
              <a:t>Développer la formation des acteurs  Garantir l’équité territoriale de cette</a:t>
            </a:r>
            <a:r>
              <a:rPr sz="907" spc="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offre</a:t>
            </a:r>
            <a:endParaRPr sz="907" dirty="0">
              <a:latin typeface="Liberation Sans Narrow"/>
              <a:cs typeface="Liberation Sans Narrow"/>
            </a:endParaRPr>
          </a:p>
        </p:txBody>
      </p:sp>
      <p:sp>
        <p:nvSpPr>
          <p:cNvPr id="20" name="object 7"/>
          <p:cNvSpPr txBox="1"/>
          <p:nvPr/>
        </p:nvSpPr>
        <p:spPr>
          <a:xfrm>
            <a:off x="148858" y="3472319"/>
            <a:ext cx="2638401" cy="405652"/>
          </a:xfrm>
          <a:prstGeom prst="rect">
            <a:avLst/>
          </a:prstGeom>
        </p:spPr>
        <p:txBody>
          <a:bodyPr vert="horz" wrap="square" lIns="0" tIns="20729" rIns="0" bIns="0" rtlCol="0">
            <a:spAutoFit/>
          </a:bodyPr>
          <a:lstStyle/>
          <a:p>
            <a:pPr marL="11516" marR="4607">
              <a:lnSpc>
                <a:spcPts val="1034"/>
              </a:lnSpc>
              <a:spcBef>
                <a:spcPts val="163"/>
              </a:spcBef>
            </a:pPr>
            <a:r>
              <a:rPr sz="907" b="1" spc="-5" dirty="0">
                <a:solidFill>
                  <a:srgbClr val="231F20"/>
                </a:solidFill>
                <a:latin typeface="Liberation Sans Narrow"/>
                <a:cs typeface="Liberation Sans Narrow"/>
              </a:rPr>
              <a:t>Impliquer les citoyens dans la définition, la mise en œuvre  et l’évaluation des actions </a:t>
            </a:r>
            <a:r>
              <a:rPr sz="907" b="1"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prévention</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territoriales</a:t>
            </a:r>
            <a:endParaRPr sz="907" dirty="0">
              <a:latin typeface="Liberation Sans Narrow"/>
              <a:cs typeface="Liberation Sans Narrow"/>
            </a:endParaRPr>
          </a:p>
        </p:txBody>
      </p:sp>
      <p:sp>
        <p:nvSpPr>
          <p:cNvPr id="21" name="object 9"/>
          <p:cNvSpPr txBox="1"/>
          <p:nvPr/>
        </p:nvSpPr>
        <p:spPr>
          <a:xfrm>
            <a:off x="271209" y="6419507"/>
            <a:ext cx="2736852" cy="277412"/>
          </a:xfrm>
          <a:prstGeom prst="rect">
            <a:avLst/>
          </a:prstGeom>
        </p:spPr>
        <p:txBody>
          <a:bodyPr vert="horz" wrap="square" lIns="0" tIns="20729" rIns="0" bIns="0" rtlCol="0">
            <a:spAutoFit/>
          </a:bodyPr>
          <a:lstStyle/>
          <a:p>
            <a:pPr marL="11516" marR="4607">
              <a:lnSpc>
                <a:spcPts val="1034"/>
              </a:lnSpc>
              <a:spcBef>
                <a:spcPts val="163"/>
              </a:spcBef>
            </a:pPr>
            <a:r>
              <a:rPr sz="907" spc="-5" dirty="0">
                <a:solidFill>
                  <a:srgbClr val="231F20"/>
                </a:solidFill>
                <a:latin typeface="Liberation Sans Narrow"/>
                <a:cs typeface="Liberation Sans Narrow"/>
              </a:rPr>
              <a:t>S’assurer de la cohérence de l’offre : mise en réseau,  échanges de pratiques entre les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acteurs.</a:t>
            </a:r>
            <a:endParaRPr sz="907" dirty="0">
              <a:latin typeface="Liberation Sans Narrow"/>
              <a:cs typeface="Liberation Sans Narrow"/>
            </a:endParaRPr>
          </a:p>
        </p:txBody>
      </p:sp>
      <p:sp>
        <p:nvSpPr>
          <p:cNvPr id="22" name="object 10"/>
          <p:cNvSpPr txBox="1"/>
          <p:nvPr/>
        </p:nvSpPr>
        <p:spPr>
          <a:xfrm>
            <a:off x="3154332" y="3280100"/>
            <a:ext cx="2746860" cy="3860115"/>
          </a:xfrm>
          <a:prstGeom prst="rect">
            <a:avLst/>
          </a:prstGeom>
        </p:spPr>
        <p:txBody>
          <a:bodyPr vert="horz" wrap="square" lIns="0" tIns="10941" rIns="0" bIns="0" rtlCol="0">
            <a:spAutoFit/>
          </a:bodyPr>
          <a:lstStyle/>
          <a:p>
            <a:pPr marL="11516" marR="4607" algn="just">
              <a:lnSpc>
                <a:spcPct val="96000"/>
              </a:lnSpc>
              <a:spcBef>
                <a:spcPts val="127"/>
              </a:spcBef>
            </a:pPr>
            <a:r>
              <a:rPr sz="907" b="1" spc="-5" dirty="0">
                <a:solidFill>
                  <a:srgbClr val="231F20"/>
                </a:solidFill>
                <a:latin typeface="Liberation Sans Narrow"/>
                <a:cs typeface="Liberation Sans Narrow"/>
              </a:rPr>
              <a:t>Développer	</a:t>
            </a:r>
            <a:r>
              <a:rPr sz="907" b="1" spc="-5" dirty="0" smtClean="0">
                <a:solidFill>
                  <a:srgbClr val="231F20"/>
                </a:solidFill>
                <a:latin typeface="Liberation Sans Narrow"/>
                <a:cs typeface="Liberation Sans Narrow"/>
              </a:rPr>
              <a:t>la</a:t>
            </a:r>
            <a:r>
              <a:rPr lang="fr-FR" sz="907" b="1" spc="-5" dirty="0" smtClean="0">
                <a:solidFill>
                  <a:srgbClr val="231F20"/>
                </a:solidFill>
                <a:latin typeface="Liberation Sans Narrow"/>
                <a:cs typeface="Liberation Sans Narrow"/>
              </a:rPr>
              <a:t> </a:t>
            </a:r>
            <a:r>
              <a:rPr sz="907" b="1" spc="-5" dirty="0" err="1" smtClean="0">
                <a:solidFill>
                  <a:srgbClr val="231F20"/>
                </a:solidFill>
                <a:latin typeface="Liberation Sans Narrow"/>
                <a:cs typeface="Liberation Sans Narrow"/>
              </a:rPr>
              <a:t>stratégie</a:t>
            </a:r>
            <a:r>
              <a:rPr lang="fr-FR" sz="907" b="1" spc="-5" dirty="0" smtClean="0">
                <a:solidFill>
                  <a:srgbClr val="231F20"/>
                </a:solidFill>
                <a:latin typeface="Liberation Sans Narrow"/>
                <a:cs typeface="Liberation Sans Narrow"/>
              </a:rPr>
              <a:t> de </a:t>
            </a:r>
            <a:r>
              <a:rPr lang="fr-FR" sz="907" b="1" spc="-14" dirty="0" smtClean="0">
                <a:solidFill>
                  <a:srgbClr val="231F20"/>
                </a:solidFill>
                <a:latin typeface="Liberation Sans Narrow"/>
                <a:cs typeface="Liberation Sans Narrow"/>
              </a:rPr>
              <a:t>r</a:t>
            </a:r>
            <a:r>
              <a:rPr lang="fr-FR" sz="907" b="1" spc="-9" dirty="0" smtClean="0">
                <a:solidFill>
                  <a:srgbClr val="231F20"/>
                </a:solidFill>
                <a:latin typeface="Liberation Sans Narrow"/>
                <a:cs typeface="Liberation Sans Narrow"/>
              </a:rPr>
              <a:t>e</a:t>
            </a:r>
            <a:r>
              <a:rPr lang="fr-FR" sz="907" b="1" dirty="0" smtClean="0">
                <a:solidFill>
                  <a:srgbClr val="231F20"/>
                </a:solidFill>
                <a:latin typeface="Liberation Sans Narrow"/>
                <a:cs typeface="Liberation Sans Narrow"/>
              </a:rPr>
              <a:t>n</a:t>
            </a:r>
            <a:r>
              <a:rPr lang="fr-FR" sz="907" b="1" spc="-5" dirty="0" smtClean="0">
                <a:solidFill>
                  <a:srgbClr val="231F20"/>
                </a:solidFill>
                <a:latin typeface="Liberation Sans Narrow"/>
                <a:cs typeface="Liberation Sans Narrow"/>
              </a:rPr>
              <a:t>fo</a:t>
            </a:r>
            <a:r>
              <a:rPr lang="fr-FR" sz="907" b="1" spc="-14" dirty="0" smtClean="0">
                <a:solidFill>
                  <a:srgbClr val="231F20"/>
                </a:solidFill>
                <a:latin typeface="Liberation Sans Narrow"/>
                <a:cs typeface="Liberation Sans Narrow"/>
              </a:rPr>
              <a:t>r</a:t>
            </a:r>
            <a:r>
              <a:rPr lang="fr-FR" sz="907" b="1" spc="-5" dirty="0" smtClean="0">
                <a:solidFill>
                  <a:srgbClr val="231F20"/>
                </a:solidFill>
                <a:latin typeface="Liberation Sans Narrow"/>
                <a:cs typeface="Liberation Sans Narrow"/>
              </a:rPr>
              <a:t>ceme</a:t>
            </a:r>
            <a:r>
              <a:rPr lang="fr-FR" sz="907" b="1" dirty="0" smtClean="0">
                <a:solidFill>
                  <a:srgbClr val="231F20"/>
                </a:solidFill>
                <a:latin typeface="Liberation Sans Narrow"/>
                <a:cs typeface="Liberation Sans Narrow"/>
              </a:rPr>
              <a:t>n</a:t>
            </a:r>
            <a:r>
              <a:rPr lang="fr-FR" sz="907" b="1" spc="-5" dirty="0" smtClean="0">
                <a:solidFill>
                  <a:srgbClr val="231F20"/>
                </a:solidFill>
                <a:latin typeface="Liberation Sans Narrow"/>
                <a:cs typeface="Liberation Sans Narrow"/>
              </a:rPr>
              <a:t>t</a:t>
            </a:r>
            <a:r>
              <a:rPr lang="fr-FR" sz="907" b="1" dirty="0" smtClean="0">
                <a:solidFill>
                  <a:srgbClr val="231F20"/>
                </a:solidFill>
                <a:latin typeface="Liberation Sans Narrow"/>
                <a:cs typeface="Liberation Sans Narrow"/>
              </a:rPr>
              <a:t> </a:t>
            </a:r>
            <a:r>
              <a:rPr lang="fr-FR" sz="907" b="1" spc="-5" dirty="0" smtClean="0">
                <a:solidFill>
                  <a:srgbClr val="231F20"/>
                </a:solidFill>
                <a:latin typeface="Liberation Sans Narrow"/>
                <a:cs typeface="Liberation Sans Narrow"/>
              </a:rPr>
              <a:t>d</a:t>
            </a:r>
            <a:r>
              <a:rPr lang="fr-FR" sz="907" b="1" spc="-18" dirty="0" smtClean="0">
                <a:solidFill>
                  <a:srgbClr val="231F20"/>
                </a:solidFill>
                <a:latin typeface="Liberation Sans Narrow"/>
                <a:cs typeface="Liberation Sans Narrow"/>
              </a:rPr>
              <a:t>e</a:t>
            </a:r>
            <a:r>
              <a:rPr lang="fr-FR" sz="907" b="1" spc="-5" dirty="0" smtClean="0">
                <a:solidFill>
                  <a:srgbClr val="231F20"/>
                </a:solidFill>
                <a:latin typeface="Liberation Sans Narrow"/>
                <a:cs typeface="Liberation Sans Narrow"/>
              </a:rPr>
              <a:t>s </a:t>
            </a:r>
            <a:r>
              <a:rPr lang="fr-FR" sz="907" b="1" spc="-5" dirty="0">
                <a:solidFill>
                  <a:srgbClr val="231F20"/>
                </a:solidFill>
                <a:latin typeface="Liberation Sans Narrow"/>
                <a:cs typeface="Liberation Sans Narrow"/>
              </a:rPr>
              <a:t>compétences psychosociales en s’appuyant sur  l’expérience acquise en milieu scolaire ordinaire pour  déployer des actions </a:t>
            </a:r>
            <a:r>
              <a:rPr lang="fr-FR" sz="907" b="1" spc="-9" dirty="0">
                <a:solidFill>
                  <a:srgbClr val="231F20"/>
                </a:solidFill>
                <a:latin typeface="Liberation Sans Narrow"/>
                <a:cs typeface="Liberation Sans Narrow"/>
              </a:rPr>
              <a:t>auprès </a:t>
            </a:r>
            <a:r>
              <a:rPr lang="fr-FR" sz="907" b="1" spc="-5" dirty="0">
                <a:solidFill>
                  <a:srgbClr val="231F20"/>
                </a:solidFill>
                <a:latin typeface="Liberation Sans Narrow"/>
                <a:cs typeface="Liberation Sans Narrow"/>
              </a:rPr>
              <a:t>de certains publics fragiles</a:t>
            </a:r>
            <a:r>
              <a:rPr lang="fr-FR" sz="907" b="1" spc="86" dirty="0">
                <a:solidFill>
                  <a:srgbClr val="231F20"/>
                </a:solidFill>
                <a:latin typeface="Liberation Sans Narrow"/>
                <a:cs typeface="Liberation Sans Narrow"/>
              </a:rPr>
              <a:t> </a:t>
            </a:r>
            <a:r>
              <a:rPr lang="fr-FR" sz="907" b="1" spc="-5" dirty="0">
                <a:solidFill>
                  <a:srgbClr val="231F20"/>
                </a:solidFill>
                <a:latin typeface="Liberation Sans Narrow"/>
                <a:cs typeface="Liberation Sans Narrow"/>
              </a:rPr>
              <a:t>:</a:t>
            </a:r>
            <a:endParaRPr lang="fr-FR" sz="907" dirty="0">
              <a:latin typeface="Liberation Sans Narrow"/>
              <a:cs typeface="Liberation Sans Narrow"/>
            </a:endParaRPr>
          </a:p>
          <a:p>
            <a:pPr marL="173897">
              <a:spcBef>
                <a:spcPts val="490"/>
              </a:spcBef>
            </a:pPr>
            <a:r>
              <a:rPr lang="fr-FR" sz="907" spc="-5" dirty="0">
                <a:solidFill>
                  <a:srgbClr val="231F20"/>
                </a:solidFill>
                <a:latin typeface="Liberation Sans Narrow"/>
                <a:cs typeface="Liberation Sans Narrow"/>
              </a:rPr>
              <a:t>Professionnels de la parentalité,</a:t>
            </a:r>
            <a:endParaRPr lang="fr-FR" sz="907" dirty="0">
              <a:latin typeface="Liberation Sans Narrow"/>
              <a:cs typeface="Liberation Sans Narrow"/>
            </a:endParaRPr>
          </a:p>
          <a:p>
            <a:pPr marL="173897" marR="9213" algn="just">
              <a:lnSpc>
                <a:spcPts val="1043"/>
              </a:lnSpc>
              <a:spcBef>
                <a:spcPts val="299"/>
              </a:spcBef>
            </a:pPr>
            <a:r>
              <a:rPr lang="fr-FR" sz="907" spc="-5" dirty="0">
                <a:solidFill>
                  <a:srgbClr val="231F20"/>
                </a:solidFill>
                <a:latin typeface="Liberation Sans Narrow"/>
                <a:cs typeface="Liberation Sans Narrow"/>
              </a:rPr>
              <a:t>Personnels des établissements scolaires situés sur des  territoires marqués par des difficultés</a:t>
            </a:r>
            <a:r>
              <a:rPr lang="fr-FR" sz="907" spc="45" dirty="0">
                <a:solidFill>
                  <a:srgbClr val="231F20"/>
                </a:solidFill>
                <a:latin typeface="Liberation Sans Narrow"/>
                <a:cs typeface="Liberation Sans Narrow"/>
              </a:rPr>
              <a:t> </a:t>
            </a:r>
            <a:r>
              <a:rPr lang="fr-FR" sz="907" spc="-5" dirty="0">
                <a:solidFill>
                  <a:srgbClr val="231F20"/>
                </a:solidFill>
                <a:latin typeface="Liberation Sans Narrow"/>
                <a:cs typeface="Liberation Sans Narrow"/>
              </a:rPr>
              <a:t>socio-économiques,</a:t>
            </a:r>
            <a:endParaRPr lang="fr-FR" sz="907" dirty="0">
              <a:latin typeface="Liberation Sans Narrow"/>
              <a:cs typeface="Liberation Sans Narrow"/>
            </a:endParaRPr>
          </a:p>
          <a:p>
            <a:pPr marL="173897" marR="6334" algn="just">
              <a:lnSpc>
                <a:spcPct val="95600"/>
              </a:lnSpc>
              <a:spcBef>
                <a:spcPts val="240"/>
              </a:spcBef>
            </a:pPr>
            <a:r>
              <a:rPr lang="fr-FR" sz="907" spc="-5" dirty="0">
                <a:solidFill>
                  <a:srgbClr val="231F20"/>
                </a:solidFill>
                <a:latin typeface="Liberation Sans Narrow"/>
                <a:cs typeface="Liberation Sans Narrow"/>
              </a:rPr>
              <a:t>Acteurs en contact avec des publics jeunes en situation de  fragilité, dans des milieux spécifiques</a:t>
            </a:r>
            <a:r>
              <a:rPr lang="fr-FR" sz="907" spc="131" dirty="0">
                <a:solidFill>
                  <a:srgbClr val="231F20"/>
                </a:solidFill>
                <a:latin typeface="Liberation Sans Narrow"/>
                <a:cs typeface="Liberation Sans Narrow"/>
              </a:rPr>
              <a:t> </a:t>
            </a:r>
            <a:r>
              <a:rPr lang="fr-FR" sz="907" spc="-5" dirty="0">
                <a:solidFill>
                  <a:srgbClr val="231F20"/>
                </a:solidFill>
                <a:latin typeface="Liberation Sans Narrow"/>
                <a:cs typeface="Liberation Sans Narrow"/>
              </a:rPr>
              <a:t>(ASE,  établissements médico-sociaux, établissements et  services de la protection </a:t>
            </a:r>
            <a:r>
              <a:rPr lang="fr-FR" sz="907" dirty="0">
                <a:solidFill>
                  <a:srgbClr val="231F20"/>
                </a:solidFill>
                <a:latin typeface="Liberation Sans Narrow"/>
                <a:cs typeface="Liberation Sans Narrow"/>
              </a:rPr>
              <a:t>judiciaire </a:t>
            </a:r>
            <a:r>
              <a:rPr lang="fr-FR" sz="907" spc="-5" dirty="0">
                <a:solidFill>
                  <a:srgbClr val="231F20"/>
                </a:solidFill>
                <a:latin typeface="Liberation Sans Narrow"/>
                <a:cs typeface="Liberation Sans Narrow"/>
              </a:rPr>
              <a:t>de la</a:t>
            </a:r>
            <a:r>
              <a:rPr lang="fr-FR" sz="907" spc="-9" dirty="0">
                <a:solidFill>
                  <a:srgbClr val="231F20"/>
                </a:solidFill>
                <a:latin typeface="Liberation Sans Narrow"/>
                <a:cs typeface="Liberation Sans Narrow"/>
              </a:rPr>
              <a:t> </a:t>
            </a:r>
            <a:r>
              <a:rPr lang="fr-FR" sz="907" spc="-5" dirty="0">
                <a:solidFill>
                  <a:srgbClr val="231F20"/>
                </a:solidFill>
                <a:latin typeface="Liberation Sans Narrow"/>
                <a:cs typeface="Liberation Sans Narrow"/>
              </a:rPr>
              <a:t>jeunesse)</a:t>
            </a:r>
            <a:endParaRPr lang="fr-FR" sz="907" dirty="0">
              <a:latin typeface="Liberation Sans Narrow"/>
              <a:cs typeface="Liberation Sans Narrow"/>
            </a:endParaRPr>
          </a:p>
          <a:p>
            <a:pPr>
              <a:spcBef>
                <a:spcPts val="45"/>
              </a:spcBef>
            </a:pPr>
            <a:endParaRPr lang="fr-FR" sz="907" dirty="0">
              <a:latin typeface="Times New Roman"/>
              <a:cs typeface="Times New Roman"/>
            </a:endParaRPr>
          </a:p>
          <a:p>
            <a:pPr marL="11516" marR="4607" algn="just">
              <a:lnSpc>
                <a:spcPct val="95500"/>
              </a:lnSpc>
            </a:pPr>
            <a:r>
              <a:rPr lang="fr-FR" sz="907" b="1" spc="-5" dirty="0">
                <a:solidFill>
                  <a:srgbClr val="231F20"/>
                </a:solidFill>
                <a:latin typeface="Liberation Sans Narrow"/>
                <a:cs typeface="Liberation Sans Narrow"/>
              </a:rPr>
              <a:t>Favoriser l’éducation à la santé environnementale des  citoyens (notamment sur les thématiques risques auditifs,  habitat-santé)</a:t>
            </a:r>
            <a:endParaRPr lang="fr-FR" sz="907" dirty="0">
              <a:latin typeface="Liberation Sans Narrow"/>
              <a:cs typeface="Liberation Sans Narrow"/>
            </a:endParaRPr>
          </a:p>
          <a:p>
            <a:pPr marL="173897" marR="10365" algn="just">
              <a:lnSpc>
                <a:spcPts val="1043"/>
              </a:lnSpc>
              <a:spcBef>
                <a:spcPts val="562"/>
              </a:spcBef>
            </a:pPr>
            <a:r>
              <a:rPr lang="fr-FR" sz="907" spc="-5" dirty="0">
                <a:solidFill>
                  <a:srgbClr val="231F20"/>
                </a:solidFill>
                <a:latin typeface="Liberation Sans Narrow"/>
                <a:cs typeface="Liberation Sans Narrow"/>
              </a:rPr>
              <a:t>Intégrer la prévention des risques auditifs </a:t>
            </a:r>
            <a:r>
              <a:rPr lang="fr-FR" sz="907" dirty="0">
                <a:solidFill>
                  <a:srgbClr val="231F20"/>
                </a:solidFill>
                <a:latin typeface="Liberation Sans Narrow"/>
                <a:cs typeface="Liberation Sans Narrow"/>
              </a:rPr>
              <a:t>aux </a:t>
            </a:r>
            <a:r>
              <a:rPr lang="fr-FR" sz="907" spc="-5" dirty="0">
                <a:solidFill>
                  <a:srgbClr val="231F20"/>
                </a:solidFill>
                <a:latin typeface="Liberation Sans Narrow"/>
                <a:cs typeface="Liberation Sans Narrow"/>
              </a:rPr>
              <a:t>pratiques  amateurs et</a:t>
            </a:r>
            <a:r>
              <a:rPr lang="fr-FR" sz="907" spc="-9" dirty="0">
                <a:solidFill>
                  <a:srgbClr val="231F20"/>
                </a:solidFill>
                <a:latin typeface="Liberation Sans Narrow"/>
                <a:cs typeface="Liberation Sans Narrow"/>
              </a:rPr>
              <a:t> </a:t>
            </a:r>
            <a:r>
              <a:rPr lang="fr-FR" sz="907" spc="-5" dirty="0">
                <a:solidFill>
                  <a:srgbClr val="231F20"/>
                </a:solidFill>
                <a:latin typeface="Liberation Sans Narrow"/>
                <a:cs typeface="Liberation Sans Narrow"/>
              </a:rPr>
              <a:t>professionnelles</a:t>
            </a:r>
            <a:endParaRPr lang="fr-FR" sz="907" dirty="0">
              <a:latin typeface="Liberation Sans Narrow"/>
              <a:cs typeface="Liberation Sans Narrow"/>
            </a:endParaRPr>
          </a:p>
          <a:p>
            <a:pPr marL="173897" marR="5182" algn="just">
              <a:lnSpc>
                <a:spcPts val="1034"/>
              </a:lnSpc>
              <a:spcBef>
                <a:spcPts val="281"/>
              </a:spcBef>
            </a:pPr>
            <a:r>
              <a:rPr lang="fr-FR" sz="907" spc="-5" dirty="0">
                <a:solidFill>
                  <a:srgbClr val="231F20"/>
                </a:solidFill>
                <a:latin typeface="Liberation Sans Narrow"/>
                <a:cs typeface="Liberation Sans Narrow"/>
              </a:rPr>
              <a:t>Mettre en réseau des acteurs intervenant auprès du public  sur habitat et</a:t>
            </a:r>
            <a:r>
              <a:rPr lang="fr-FR" sz="907" spc="-9" dirty="0">
                <a:solidFill>
                  <a:srgbClr val="231F20"/>
                </a:solidFill>
                <a:latin typeface="Liberation Sans Narrow"/>
                <a:cs typeface="Liberation Sans Narrow"/>
              </a:rPr>
              <a:t> </a:t>
            </a:r>
            <a:r>
              <a:rPr lang="fr-FR" sz="907" spc="-5" dirty="0">
                <a:solidFill>
                  <a:srgbClr val="231F20"/>
                </a:solidFill>
                <a:latin typeface="Liberation Sans Narrow"/>
                <a:cs typeface="Liberation Sans Narrow"/>
              </a:rPr>
              <a:t>santé</a:t>
            </a:r>
            <a:endParaRPr lang="fr-FR" sz="907" dirty="0">
              <a:latin typeface="Liberation Sans Narrow"/>
              <a:cs typeface="Liberation Sans Narrow"/>
            </a:endParaRPr>
          </a:p>
          <a:p>
            <a:pPr>
              <a:lnSpc>
                <a:spcPct val="100000"/>
              </a:lnSpc>
            </a:pPr>
            <a:endParaRPr lang="fr-FR" sz="997" dirty="0">
              <a:latin typeface="Times New Roman"/>
              <a:cs typeface="Times New Roman"/>
            </a:endParaRPr>
          </a:p>
          <a:p>
            <a:pPr marL="11516" algn="just">
              <a:spcBef>
                <a:spcPts val="821"/>
              </a:spcBef>
            </a:pPr>
            <a:r>
              <a:rPr lang="fr-FR" sz="816" spc="-6" baseline="23148" dirty="0">
                <a:solidFill>
                  <a:srgbClr val="231F20"/>
                </a:solidFill>
                <a:latin typeface="Liberation Sans Narrow"/>
                <a:cs typeface="Liberation Sans Narrow"/>
              </a:rPr>
              <a:t>c </a:t>
            </a:r>
            <a:r>
              <a:rPr lang="fr-FR" sz="816" spc="-5" dirty="0">
                <a:solidFill>
                  <a:srgbClr val="231F20"/>
                </a:solidFill>
                <a:latin typeface="Liberation Sans Narrow"/>
                <a:cs typeface="Liberation Sans Narrow"/>
              </a:rPr>
              <a:t>Voir </a:t>
            </a:r>
            <a:r>
              <a:rPr lang="fr-FR" sz="816" spc="-9" dirty="0">
                <a:solidFill>
                  <a:srgbClr val="231F20"/>
                </a:solidFill>
                <a:latin typeface="Liberation Sans Narrow"/>
                <a:cs typeface="Liberation Sans Narrow"/>
              </a:rPr>
              <a:t>livret </a:t>
            </a:r>
            <a:r>
              <a:rPr lang="fr-FR" sz="816" spc="-5" dirty="0">
                <a:solidFill>
                  <a:srgbClr val="231F20"/>
                </a:solidFill>
                <a:latin typeface="Liberation Sans Narrow"/>
                <a:cs typeface="Liberation Sans Narrow"/>
              </a:rPr>
              <a:t>du PRS prévention promotion de la</a:t>
            </a:r>
            <a:r>
              <a:rPr lang="fr-FR" sz="816" spc="9" dirty="0">
                <a:solidFill>
                  <a:srgbClr val="231F20"/>
                </a:solidFill>
                <a:latin typeface="Liberation Sans Narrow"/>
                <a:cs typeface="Liberation Sans Narrow"/>
              </a:rPr>
              <a:t> </a:t>
            </a:r>
            <a:r>
              <a:rPr lang="fr-FR" sz="816" spc="-9" dirty="0">
                <a:solidFill>
                  <a:srgbClr val="231F20"/>
                </a:solidFill>
                <a:latin typeface="Liberation Sans Narrow"/>
                <a:cs typeface="Liberation Sans Narrow"/>
              </a:rPr>
              <a:t>santé</a:t>
            </a:r>
            <a:endParaRPr lang="fr-FR" sz="816" dirty="0">
              <a:latin typeface="Liberation Sans Narrow"/>
              <a:cs typeface="Liberation Sans Narrow"/>
            </a:endParaRPr>
          </a:p>
          <a:p>
            <a:pPr marL="11516">
              <a:spcBef>
                <a:spcPts val="86"/>
              </a:spcBef>
              <a:tabLst>
                <a:tab pos="677162" algn="l"/>
                <a:tab pos="907489" algn="l"/>
              </a:tabLst>
            </a:pPr>
            <a:endParaRPr lang="fr-FR" sz="907" dirty="0">
              <a:latin typeface="Liberation Sans Narrow"/>
              <a:cs typeface="Liberation Sans Narrow"/>
            </a:endParaRPr>
          </a:p>
          <a:p>
            <a:pPr marL="11516">
              <a:spcBef>
                <a:spcPts val="86"/>
              </a:spcBef>
              <a:tabLst>
                <a:tab pos="677162" algn="l"/>
                <a:tab pos="907489" algn="l"/>
              </a:tabLst>
            </a:pPr>
            <a:endParaRPr sz="907" dirty="0">
              <a:latin typeface="Liberation Sans Narrow"/>
              <a:cs typeface="Liberation Sans Narrow"/>
            </a:endParaRPr>
          </a:p>
        </p:txBody>
      </p:sp>
      <p:sp>
        <p:nvSpPr>
          <p:cNvPr id="23" name="Parchemin vertical 22"/>
          <p:cNvSpPr/>
          <p:nvPr/>
        </p:nvSpPr>
        <p:spPr>
          <a:xfrm>
            <a:off x="5978095" y="1421150"/>
            <a:ext cx="6213905" cy="5388522"/>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24" name="Image 23"/>
          <p:cNvPicPr>
            <a:picLocks noChangeAspect="1"/>
          </p:cNvPicPr>
          <p:nvPr/>
        </p:nvPicPr>
        <p:blipFill>
          <a:blip r:embed="rId5"/>
          <a:stretch>
            <a:fillRect/>
          </a:stretch>
        </p:blipFill>
        <p:spPr>
          <a:xfrm>
            <a:off x="7479102" y="1514215"/>
            <a:ext cx="307780" cy="509181"/>
          </a:xfrm>
          <a:prstGeom prst="rect">
            <a:avLst/>
          </a:prstGeom>
        </p:spPr>
      </p:pic>
      <p:sp>
        <p:nvSpPr>
          <p:cNvPr id="25" name="ZoneTexte 24"/>
          <p:cNvSpPr txBox="1"/>
          <p:nvPr/>
        </p:nvSpPr>
        <p:spPr>
          <a:xfrm>
            <a:off x="7776783" y="1460517"/>
            <a:ext cx="4261766"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8925384" y="6477421"/>
            <a:ext cx="2804160" cy="161583"/>
          </a:xfrm>
        </p:spPr>
        <p:txBody>
          <a:bodyPr/>
          <a:lstStyle/>
          <a:p>
            <a:fld id="{B6F15528-21DE-4FAA-801E-634DDDAF4B2B}" type="slidenum">
              <a:rPr lang="fr-FR" sz="1050" smtClean="0">
                <a:solidFill>
                  <a:prstClr val="black">
                    <a:tint val="75000"/>
                  </a:prstClr>
                </a:solidFill>
              </a:rPr>
              <a:pPr/>
              <a:t>11</a:t>
            </a:fld>
            <a:endParaRPr lang="fr-FR" sz="1050" dirty="0">
              <a:solidFill>
                <a:prstClr val="black">
                  <a:tint val="75000"/>
                </a:prstClr>
              </a:solidFill>
            </a:endParaRPr>
          </a:p>
        </p:txBody>
      </p:sp>
    </p:spTree>
    <p:extLst>
      <p:ext uri="{BB962C8B-B14F-4D97-AF65-F5344CB8AC3E}">
        <p14:creationId xmlns:p14="http://schemas.microsoft.com/office/powerpoint/2010/main" val="2198352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38229" y="3036293"/>
            <a:ext cx="116891" cy="262723"/>
          </a:xfrm>
          <a:prstGeom prst="rect">
            <a:avLst/>
          </a:prstGeom>
        </p:spPr>
        <p:txBody>
          <a:bodyPr vert="horz" wrap="square" lIns="0" tIns="11516" rIns="0" bIns="0" rtlCol="0">
            <a:spAutoFit/>
          </a:bodyPr>
          <a:lstStyle/>
          <a:p>
            <a:pPr marL="11516">
              <a:spcBef>
                <a:spcPts val="91"/>
              </a:spcBef>
            </a:pPr>
            <a:r>
              <a:rPr sz="816" spc="-5" dirty="0">
                <a:solidFill>
                  <a:srgbClr val="231F20"/>
                </a:solidFill>
                <a:latin typeface="Liberation Sans Narrow"/>
                <a:cs typeface="Liberation Sans Narrow"/>
              </a:rPr>
              <a:t>20</a:t>
            </a:r>
            <a:endParaRPr sz="816">
              <a:latin typeface="Liberation Sans Narrow"/>
              <a:cs typeface="Liberation Sans Narrow"/>
            </a:endParaRPr>
          </a:p>
        </p:txBody>
      </p:sp>
      <p:sp>
        <p:nvSpPr>
          <p:cNvPr id="3" name="object 3"/>
          <p:cNvSpPr/>
          <p:nvPr/>
        </p:nvSpPr>
        <p:spPr>
          <a:xfrm>
            <a:off x="134293" y="75222"/>
            <a:ext cx="2022160" cy="688633"/>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5671129" y="419538"/>
            <a:ext cx="4906735" cy="887590"/>
          </a:xfrm>
          <a:prstGeom prst="rect">
            <a:avLst/>
          </a:prstGeom>
          <a:blipFill>
            <a:blip r:embed="rId3"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2333297" y="75222"/>
            <a:ext cx="9486637" cy="625771"/>
          </a:xfrm>
          <a:prstGeom prst="rect">
            <a:avLst/>
          </a:prstGeom>
        </p:spPr>
        <p:txBody>
          <a:bodyPr vert="horz" wrap="square" lIns="0" tIns="11516" rIns="0" bIns="0" rtlCol="0">
            <a:spAutoFit/>
          </a:bodyPr>
          <a:lstStyle/>
          <a:p>
            <a:pPr marL="11516" marR="4607">
              <a:lnSpc>
                <a:spcPct val="110000"/>
              </a:lnSpc>
              <a:spcBef>
                <a:spcPts val="91"/>
              </a:spcBef>
            </a:pPr>
            <a:r>
              <a:rPr dirty="0"/>
              <a:t>Renforcer </a:t>
            </a:r>
            <a:r>
              <a:rPr spc="-5" dirty="0"/>
              <a:t>le pouvoir d’agir de l’usager sur sa santé et  sur son parcours de santé </a:t>
            </a:r>
            <a:r>
              <a:rPr spc="-9" dirty="0"/>
              <a:t>et</a:t>
            </a:r>
            <a:r>
              <a:rPr spc="5" dirty="0"/>
              <a:t> </a:t>
            </a:r>
            <a:r>
              <a:rPr spc="-9" dirty="0"/>
              <a:t>d’accompagnement</a:t>
            </a:r>
          </a:p>
        </p:txBody>
      </p:sp>
      <p:sp>
        <p:nvSpPr>
          <p:cNvPr id="9" name="object 3"/>
          <p:cNvSpPr/>
          <p:nvPr/>
        </p:nvSpPr>
        <p:spPr>
          <a:xfrm>
            <a:off x="134293" y="863333"/>
            <a:ext cx="2625905" cy="1534747"/>
          </a:xfrm>
          <a:prstGeom prst="rect">
            <a:avLst/>
          </a:prstGeom>
          <a:blipFill>
            <a:blip r:embed="rId4" cstate="print"/>
            <a:stretch>
              <a:fillRect/>
            </a:stretch>
          </a:blipFill>
        </p:spPr>
        <p:txBody>
          <a:bodyPr wrap="square" lIns="0" tIns="0" rIns="0" bIns="0" rtlCol="0"/>
          <a:lstStyle/>
          <a:p>
            <a:endParaRPr sz="1632"/>
          </a:p>
        </p:txBody>
      </p:sp>
      <p:sp>
        <p:nvSpPr>
          <p:cNvPr id="10" name="object 4"/>
          <p:cNvSpPr txBox="1">
            <a:spLocks/>
          </p:cNvSpPr>
          <p:nvPr/>
        </p:nvSpPr>
        <p:spPr>
          <a:xfrm>
            <a:off x="348437" y="2398080"/>
            <a:ext cx="4324462" cy="290423"/>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marR="4607" indent="394435">
              <a:lnSpc>
                <a:spcPct val="110500"/>
              </a:lnSpc>
              <a:spcBef>
                <a:spcPts val="91"/>
              </a:spcBef>
            </a:pPr>
            <a:r>
              <a:rPr lang="fr-FR" sz="1632" i="0" kern="0" spc="-5" dirty="0" smtClean="0">
                <a:solidFill>
                  <a:srgbClr val="8ABD70"/>
                </a:solidFill>
              </a:rPr>
              <a:t>DECLINAISONS  OPERATIONNE</a:t>
            </a:r>
            <a:r>
              <a:rPr lang="fr-FR" sz="1632" i="0" kern="0" spc="-18" dirty="0" smtClean="0">
                <a:solidFill>
                  <a:srgbClr val="8ABD70"/>
                </a:solidFill>
              </a:rPr>
              <a:t>L</a:t>
            </a:r>
            <a:r>
              <a:rPr lang="fr-FR" sz="1632" i="0" kern="0" spc="-9" dirty="0" smtClean="0">
                <a:solidFill>
                  <a:srgbClr val="8ABD70"/>
                </a:solidFill>
              </a:rPr>
              <a:t>L</a:t>
            </a:r>
            <a:r>
              <a:rPr lang="fr-FR" sz="1632" i="0" kern="0" spc="-5" dirty="0" smtClean="0">
                <a:solidFill>
                  <a:srgbClr val="8ABD70"/>
                </a:solidFill>
              </a:rPr>
              <a:t>ES</a:t>
            </a:r>
            <a:endParaRPr lang="fr-FR" sz="1632" kern="0" dirty="0"/>
          </a:p>
        </p:txBody>
      </p:sp>
      <p:sp>
        <p:nvSpPr>
          <p:cNvPr id="11" name="object 5"/>
          <p:cNvSpPr txBox="1"/>
          <p:nvPr/>
        </p:nvSpPr>
        <p:spPr>
          <a:xfrm>
            <a:off x="183022" y="2758592"/>
            <a:ext cx="4300550" cy="3253996"/>
          </a:xfrm>
          <a:prstGeom prst="rect">
            <a:avLst/>
          </a:prstGeom>
        </p:spPr>
        <p:txBody>
          <a:bodyPr vert="horz" wrap="square" lIns="0" tIns="20729" rIns="0" bIns="0" rtlCol="0">
            <a:spAutoFit/>
          </a:bodyPr>
          <a:lstStyle/>
          <a:p>
            <a:pPr marL="11516" marR="151440">
              <a:lnSpc>
                <a:spcPts val="1034"/>
              </a:lnSpc>
              <a:spcBef>
                <a:spcPts val="163"/>
              </a:spcBef>
            </a:pPr>
            <a:r>
              <a:rPr sz="907" b="1" spc="-5" dirty="0">
                <a:solidFill>
                  <a:srgbClr val="231F20"/>
                </a:solidFill>
                <a:latin typeface="Liberation Sans Narrow"/>
                <a:cs typeface="Liberation Sans Narrow"/>
              </a:rPr>
              <a:t>Déployer des outils de diffusion de l’information  renforçant le pouvoir</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d’agir</a:t>
            </a:r>
            <a:endParaRPr sz="907" dirty="0">
              <a:latin typeface="Liberation Sans Narrow"/>
              <a:cs typeface="Liberation Sans Narrow"/>
            </a:endParaRPr>
          </a:p>
          <a:p>
            <a:pPr marL="173897">
              <a:spcBef>
                <a:spcPts val="476"/>
              </a:spcBef>
            </a:pPr>
            <a:r>
              <a:rPr sz="907" spc="-5" dirty="0">
                <a:solidFill>
                  <a:srgbClr val="231F20"/>
                </a:solidFill>
                <a:latin typeface="Liberation Sans Narrow"/>
                <a:cs typeface="Liberation Sans Narrow"/>
              </a:rPr>
              <a:t>Déployer le service public d’information en</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latin typeface="Liberation Sans Narrow"/>
              <a:cs typeface="Liberation Sans Narrow"/>
            </a:endParaRPr>
          </a:p>
          <a:p>
            <a:pPr marL="173897" marR="152016" algn="just">
              <a:lnSpc>
                <a:spcPts val="1043"/>
              </a:lnSpc>
              <a:spcBef>
                <a:spcPts val="290"/>
              </a:spcBef>
            </a:pPr>
            <a:r>
              <a:rPr sz="907" spc="-5" dirty="0">
                <a:solidFill>
                  <a:srgbClr val="231F20"/>
                </a:solidFill>
                <a:latin typeface="Liberation Sans Narrow"/>
                <a:cs typeface="Liberation Sans Narrow"/>
              </a:rPr>
              <a:t>Communiquer sur le bon usage des offres et leur  bénéfice pour l’usager : permanence des soins, recours  aux urgences, coûts des prises </a:t>
            </a:r>
            <a:r>
              <a:rPr sz="907" dirty="0">
                <a:solidFill>
                  <a:srgbClr val="231F20"/>
                </a:solidFill>
                <a:latin typeface="Liberation Sans Narrow"/>
                <a:cs typeface="Liberation Sans Narrow"/>
              </a:rPr>
              <a:t>en</a:t>
            </a:r>
            <a:r>
              <a:rPr sz="907" spc="-5" dirty="0">
                <a:solidFill>
                  <a:srgbClr val="231F20"/>
                </a:solidFill>
                <a:latin typeface="Liberation Sans Narrow"/>
                <a:cs typeface="Liberation Sans Narrow"/>
              </a:rPr>
              <a:t> charge…</a:t>
            </a:r>
            <a:endParaRPr sz="907" dirty="0">
              <a:latin typeface="Liberation Sans Narrow"/>
              <a:cs typeface="Liberation Sans Narrow"/>
            </a:endParaRPr>
          </a:p>
          <a:p>
            <a:pPr marL="336854" marR="315548" indent="-162956">
              <a:lnSpc>
                <a:spcPts val="1315"/>
              </a:lnSpc>
              <a:spcBef>
                <a:spcPts val="45"/>
              </a:spcBef>
            </a:pPr>
            <a:r>
              <a:rPr sz="907" spc="-5" dirty="0">
                <a:solidFill>
                  <a:srgbClr val="231F20"/>
                </a:solidFill>
                <a:latin typeface="Liberation Sans Narrow"/>
                <a:cs typeface="Liberation Sans Narrow"/>
              </a:rPr>
              <a:t>Diffuser des guides de bonne pratique et d’orientation  Guide pour l’action « dispositif d’annonce</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336854">
              <a:spcBef>
                <a:spcPts val="136"/>
              </a:spcBef>
            </a:pPr>
            <a:r>
              <a:rPr sz="907" spc="-5" dirty="0">
                <a:solidFill>
                  <a:srgbClr val="231F20"/>
                </a:solidFill>
                <a:latin typeface="Liberation Sans Narrow"/>
                <a:cs typeface="Liberation Sans Narrow"/>
              </a:rPr>
              <a:t>Livret Parkinson à l’usage des patients et des</a:t>
            </a:r>
            <a:r>
              <a:rPr sz="907" spc="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aidants</a:t>
            </a:r>
            <a:endParaRPr sz="907" dirty="0">
              <a:latin typeface="Liberation Sans Narrow"/>
              <a:cs typeface="Liberation Sans Narrow"/>
            </a:endParaRPr>
          </a:p>
          <a:p>
            <a:pPr marL="336854">
              <a:spcBef>
                <a:spcPts val="227"/>
              </a:spcBef>
            </a:pPr>
            <a:r>
              <a:rPr sz="907" spc="-5" dirty="0">
                <a:solidFill>
                  <a:srgbClr val="231F20"/>
                </a:solidFill>
                <a:latin typeface="Liberation Sans Narrow"/>
                <a:cs typeface="Liberation Sans Narrow"/>
              </a:rPr>
              <a:t>…</a:t>
            </a:r>
            <a:endParaRPr sz="907" dirty="0">
              <a:latin typeface="Liberation Sans Narrow"/>
              <a:cs typeface="Liberation Sans Narrow"/>
            </a:endParaRPr>
          </a:p>
          <a:p>
            <a:pPr>
              <a:spcBef>
                <a:spcPts val="27"/>
              </a:spcBef>
            </a:pPr>
            <a:endParaRPr sz="952" dirty="0">
              <a:latin typeface="Times New Roman"/>
              <a:cs typeface="Times New Roman"/>
            </a:endParaRPr>
          </a:p>
          <a:p>
            <a:pPr marL="11516" marR="151440">
              <a:lnSpc>
                <a:spcPts val="1034"/>
              </a:lnSpc>
              <a:spcBef>
                <a:spcPts val="5"/>
              </a:spcBef>
            </a:pPr>
            <a:r>
              <a:rPr sz="907" b="1" spc="-5" dirty="0">
                <a:solidFill>
                  <a:srgbClr val="231F20"/>
                </a:solidFill>
                <a:latin typeface="Liberation Sans Narrow"/>
                <a:cs typeface="Liberation Sans Narrow"/>
              </a:rPr>
              <a:t>Proposer de nouvelles modalités d’accompagnement  notamment en direction des publics</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fragiles</a:t>
            </a:r>
            <a:endParaRPr sz="907" dirty="0">
              <a:latin typeface="Liberation Sans Narrow"/>
              <a:cs typeface="Liberation Sans Narrow"/>
            </a:endParaRPr>
          </a:p>
          <a:p>
            <a:pPr marL="173897" marR="153743" algn="just">
              <a:lnSpc>
                <a:spcPts val="1043"/>
              </a:lnSpc>
              <a:spcBef>
                <a:spcPts val="544"/>
              </a:spcBef>
            </a:pPr>
            <a:r>
              <a:rPr sz="907" spc="-5" dirty="0">
                <a:solidFill>
                  <a:srgbClr val="231F20"/>
                </a:solidFill>
                <a:latin typeface="Liberation Sans Narrow"/>
                <a:cs typeface="Liberation Sans Narrow"/>
              </a:rPr>
              <a:t>Développer l’offre </a:t>
            </a:r>
            <a:r>
              <a:rPr sz="907" dirty="0">
                <a:solidFill>
                  <a:srgbClr val="231F20"/>
                </a:solidFill>
                <a:latin typeface="Liberation Sans Narrow"/>
                <a:cs typeface="Liberation Sans Narrow"/>
              </a:rPr>
              <a:t>d’ETP </a:t>
            </a:r>
            <a:r>
              <a:rPr sz="907" spc="-5" dirty="0">
                <a:solidFill>
                  <a:srgbClr val="231F20"/>
                </a:solidFill>
                <a:latin typeface="Liberation Sans Narrow"/>
                <a:cs typeface="Liberation Sans Narrow"/>
              </a:rPr>
              <a:t>portée par les professionnels du  1er recours</a:t>
            </a:r>
            <a:endParaRPr sz="907" dirty="0">
              <a:latin typeface="Liberation Sans Narrow"/>
              <a:cs typeface="Liberation Sans Narrow"/>
            </a:endParaRPr>
          </a:p>
          <a:p>
            <a:pPr marL="173897" marR="4607">
              <a:lnSpc>
                <a:spcPct val="95700"/>
              </a:lnSpc>
              <a:spcBef>
                <a:spcPts val="236"/>
              </a:spcBef>
            </a:pPr>
            <a:r>
              <a:rPr sz="907" spc="-5" dirty="0">
                <a:solidFill>
                  <a:srgbClr val="231F20"/>
                </a:solidFill>
                <a:latin typeface="Liberation Sans Narrow"/>
                <a:cs typeface="Liberation Sans Narrow"/>
              </a:rPr>
              <a:t>Mettre à la disposition des professionnels de l’éducation  </a:t>
            </a:r>
            <a:r>
              <a:rPr sz="1360" spc="-6" baseline="2777" dirty="0">
                <a:solidFill>
                  <a:srgbClr val="231F20"/>
                </a:solidFill>
                <a:latin typeface="Liberation Sans Narrow"/>
                <a:cs typeface="Liberation Sans Narrow"/>
              </a:rPr>
              <a:t>thérapeutique et des usagers, des outils d’aide à la </a:t>
            </a:r>
            <a:r>
              <a:rPr sz="816" spc="-5" dirty="0">
                <a:solidFill>
                  <a:srgbClr val="231F20"/>
                </a:solidFill>
                <a:latin typeface="Liberation Sans Narrow"/>
                <a:cs typeface="Liberation Sans Narrow"/>
              </a:rPr>
              <a:t>21  </a:t>
            </a:r>
            <a:r>
              <a:rPr sz="907" spc="-5" dirty="0">
                <a:solidFill>
                  <a:srgbClr val="231F20"/>
                </a:solidFill>
                <a:latin typeface="Liberation Sans Narrow"/>
                <a:cs typeface="Liberation Sans Narrow"/>
              </a:rPr>
              <a:t>gestion des allergies et des pathologies respiratoires  d’origine environnementale (en lien avec </a:t>
            </a:r>
            <a:r>
              <a:rPr sz="907" dirty="0">
                <a:solidFill>
                  <a:srgbClr val="231F20"/>
                </a:solidFill>
                <a:latin typeface="Liberation Sans Narrow"/>
                <a:cs typeface="Liberation Sans Narrow"/>
              </a:rPr>
              <a:t>l’axe </a:t>
            </a:r>
            <a:r>
              <a:rPr sz="907" spc="-5" dirty="0">
                <a:solidFill>
                  <a:srgbClr val="231F20"/>
                </a:solidFill>
                <a:latin typeface="Liberation Sans Narrow"/>
                <a:cs typeface="Liberation Sans Narrow"/>
              </a:rPr>
              <a:t>5 du  </a:t>
            </a:r>
            <a:r>
              <a:rPr sz="907" spc="-9" dirty="0">
                <a:solidFill>
                  <a:srgbClr val="231F20"/>
                </a:solidFill>
                <a:latin typeface="Liberation Sans Narrow"/>
                <a:cs typeface="Liberation Sans Narrow"/>
              </a:rPr>
              <a:t>PRSE3)</a:t>
            </a:r>
            <a:endParaRPr sz="907" dirty="0">
              <a:latin typeface="Liberation Sans Narrow"/>
              <a:cs typeface="Liberation Sans Narrow"/>
            </a:endParaRPr>
          </a:p>
          <a:p>
            <a:pPr marL="173897" marR="152016" algn="just">
              <a:lnSpc>
                <a:spcPts val="1043"/>
              </a:lnSpc>
              <a:spcBef>
                <a:spcPts val="290"/>
              </a:spcBef>
            </a:pPr>
            <a:r>
              <a:rPr sz="907" spc="-5" dirty="0">
                <a:solidFill>
                  <a:srgbClr val="231F20"/>
                </a:solidFill>
                <a:latin typeface="Liberation Sans Narrow"/>
                <a:cs typeface="Liberation Sans Narrow"/>
              </a:rPr>
              <a:t>Expérimenter de nouvelles modalités d’ETP (hors  programme)</a:t>
            </a:r>
            <a:endParaRPr sz="907" dirty="0">
              <a:latin typeface="Liberation Sans Narrow"/>
              <a:cs typeface="Liberation Sans Narrow"/>
            </a:endParaRPr>
          </a:p>
          <a:p>
            <a:pPr marL="173897" marR="152016" algn="just">
              <a:lnSpc>
                <a:spcPct val="95400"/>
              </a:lnSpc>
              <a:spcBef>
                <a:spcPts val="254"/>
              </a:spcBef>
            </a:pPr>
            <a:r>
              <a:rPr sz="907" spc="-5" dirty="0">
                <a:solidFill>
                  <a:srgbClr val="231F20"/>
                </a:solidFill>
                <a:latin typeface="Liberation Sans Narrow"/>
                <a:cs typeface="Liberation Sans Narrow"/>
              </a:rPr>
              <a:t>Soutenir et déployer des projets innovants </a:t>
            </a:r>
            <a:r>
              <a:rPr sz="907" dirty="0">
                <a:solidFill>
                  <a:srgbClr val="231F20"/>
                </a:solidFill>
                <a:latin typeface="Liberation Sans Narrow"/>
                <a:cs typeface="Liberation Sans Narrow"/>
              </a:rPr>
              <a:t>en  </a:t>
            </a:r>
            <a:r>
              <a:rPr sz="907" spc="-5" dirty="0">
                <a:solidFill>
                  <a:srgbClr val="231F20"/>
                </a:solidFill>
                <a:latin typeface="Liberation Sans Narrow"/>
                <a:cs typeface="Liberation Sans Narrow"/>
              </a:rPr>
              <a:t>accompagnement en santé (empowerment, médiation  sanitaire…)</a:t>
            </a:r>
            <a:endParaRPr sz="907" dirty="0">
              <a:latin typeface="Liberation Sans Narrow"/>
              <a:cs typeface="Liberation Sans Narrow"/>
            </a:endParaRPr>
          </a:p>
          <a:p>
            <a:pPr marL="173897" marR="154895" algn="just">
              <a:lnSpc>
                <a:spcPts val="1043"/>
              </a:lnSpc>
              <a:spcBef>
                <a:spcPts val="286"/>
              </a:spcBef>
            </a:pPr>
            <a:r>
              <a:rPr sz="907" spc="-5" dirty="0">
                <a:solidFill>
                  <a:srgbClr val="231F20"/>
                </a:solidFill>
                <a:latin typeface="Liberation Sans Narrow"/>
                <a:cs typeface="Liberation Sans Narrow"/>
              </a:rPr>
              <a:t>Accompagner le déploiement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réponses graduées </a:t>
            </a:r>
            <a:r>
              <a:rPr sz="907" dirty="0">
                <a:solidFill>
                  <a:srgbClr val="231F20"/>
                </a:solidFill>
                <a:latin typeface="Liberation Sans Narrow"/>
                <a:cs typeface="Liberation Sans Narrow"/>
              </a:rPr>
              <a:t>en  </a:t>
            </a:r>
            <a:r>
              <a:rPr sz="907" spc="-5" dirty="0">
                <a:solidFill>
                  <a:srgbClr val="231F20"/>
                </a:solidFill>
                <a:latin typeface="Liberation Sans Narrow"/>
                <a:cs typeface="Liberation Sans Narrow"/>
              </a:rPr>
              <a:t>matière d’interprétariat pour tout professionnel de</a:t>
            </a:r>
            <a:r>
              <a:rPr sz="907" spc="5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latin typeface="Liberation Sans Narrow"/>
              <a:cs typeface="Liberation Sans Narrow"/>
            </a:endParaRPr>
          </a:p>
          <a:p>
            <a:pPr marL="173897" marR="153168" algn="just">
              <a:lnSpc>
                <a:spcPts val="1034"/>
              </a:lnSpc>
              <a:spcBef>
                <a:spcPts val="281"/>
              </a:spcBef>
            </a:pPr>
            <a:r>
              <a:rPr sz="907" spc="-5" dirty="0">
                <a:solidFill>
                  <a:srgbClr val="231F20"/>
                </a:solidFill>
                <a:latin typeface="Liberation Sans Narrow"/>
                <a:cs typeface="Liberation Sans Narrow"/>
              </a:rPr>
              <a:t>Définir un cadre de reconnaissance pour les patients  experts</a:t>
            </a:r>
            <a:endParaRPr sz="907" dirty="0">
              <a:latin typeface="Liberation Sans Narrow"/>
              <a:cs typeface="Liberation Sans Narrow"/>
            </a:endParaRPr>
          </a:p>
        </p:txBody>
      </p:sp>
      <p:sp>
        <p:nvSpPr>
          <p:cNvPr id="12" name="Parchemin vertical 11"/>
          <p:cNvSpPr/>
          <p:nvPr/>
        </p:nvSpPr>
        <p:spPr>
          <a:xfrm>
            <a:off x="3851524" y="1461074"/>
            <a:ext cx="8257333" cy="5320513"/>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sp>
        <p:nvSpPr>
          <p:cNvPr id="14" name="ZoneTexte 13"/>
          <p:cNvSpPr txBox="1"/>
          <p:nvPr/>
        </p:nvSpPr>
        <p:spPr>
          <a:xfrm>
            <a:off x="6067490" y="1461074"/>
            <a:ext cx="6360209"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pic>
        <p:nvPicPr>
          <p:cNvPr id="15" name="Image 14"/>
          <p:cNvPicPr>
            <a:picLocks noChangeAspect="1"/>
          </p:cNvPicPr>
          <p:nvPr/>
        </p:nvPicPr>
        <p:blipFill>
          <a:blip r:embed="rId5"/>
          <a:stretch>
            <a:fillRect/>
          </a:stretch>
        </p:blipFill>
        <p:spPr>
          <a:xfrm>
            <a:off x="5492972" y="1512746"/>
            <a:ext cx="356313" cy="598606"/>
          </a:xfrm>
          <a:prstGeom prst="rect">
            <a:avLst/>
          </a:prstGeom>
        </p:spPr>
      </p:pic>
      <p:sp>
        <p:nvSpPr>
          <p:cNvPr id="7" name="Espace réservé du numéro de diapositive 6"/>
          <p:cNvSpPr>
            <a:spLocks noGrp="1"/>
          </p:cNvSpPr>
          <p:nvPr>
            <p:ph type="sldNum" sz="quarter" idx="7"/>
          </p:nvPr>
        </p:nvSpPr>
        <p:spPr>
          <a:xfrm>
            <a:off x="8825435" y="6401537"/>
            <a:ext cx="2804160" cy="161583"/>
          </a:xfrm>
        </p:spPr>
        <p:txBody>
          <a:bodyPr/>
          <a:lstStyle/>
          <a:p>
            <a:fld id="{B6F15528-21DE-4FAA-801E-634DDDAF4B2B}" type="slidenum">
              <a:rPr lang="fr-FR" sz="1050" smtClean="0">
                <a:solidFill>
                  <a:prstClr val="black">
                    <a:tint val="75000"/>
                  </a:prstClr>
                </a:solidFill>
              </a:rPr>
              <a:pPr/>
              <a:t>12</a:t>
            </a:fld>
            <a:endParaRPr lang="fr-FR" sz="1050" dirty="0">
              <a:solidFill>
                <a:prstClr val="black">
                  <a:tint val="75000"/>
                </a:prstClr>
              </a:solidFill>
            </a:endParaRPr>
          </a:p>
        </p:txBody>
      </p:sp>
    </p:spTree>
    <p:extLst>
      <p:ext uri="{BB962C8B-B14F-4D97-AF65-F5344CB8AC3E}">
        <p14:creationId xmlns:p14="http://schemas.microsoft.com/office/powerpoint/2010/main" val="3897147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0443" y="84754"/>
            <a:ext cx="2022171" cy="688633"/>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4014923" y="429070"/>
            <a:ext cx="5145446" cy="949202"/>
          </a:xfrm>
          <a:prstGeom prst="rect">
            <a:avLst/>
          </a:prstGeom>
          <a:blipFill>
            <a:blip r:embed="rId3"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2308072" y="110370"/>
            <a:ext cx="8891752" cy="318700"/>
          </a:xfrm>
          <a:prstGeom prst="rect">
            <a:avLst/>
          </a:prstGeom>
        </p:spPr>
        <p:txBody>
          <a:bodyPr vert="horz" wrap="square" lIns="0" tIns="11516" rIns="0" bIns="0" rtlCol="0">
            <a:spAutoFit/>
          </a:bodyPr>
          <a:lstStyle/>
          <a:p>
            <a:pPr marL="11516" marR="4607">
              <a:lnSpc>
                <a:spcPct val="110000"/>
              </a:lnSpc>
              <a:spcBef>
                <a:spcPts val="91"/>
              </a:spcBef>
            </a:pPr>
            <a:r>
              <a:rPr spc="-5" dirty="0"/>
              <a:t>Faire du projet personnalisé </a:t>
            </a:r>
            <a:r>
              <a:rPr spc="-9" dirty="0"/>
              <a:t>un </a:t>
            </a:r>
            <a:r>
              <a:rPr spc="-5" dirty="0"/>
              <a:t>pilier de l’amélioration du </a:t>
            </a:r>
            <a:r>
              <a:rPr spc="-5" dirty="0" err="1"/>
              <a:t>parcours</a:t>
            </a:r>
            <a:r>
              <a:rPr spc="-5" dirty="0"/>
              <a:t> </a:t>
            </a:r>
            <a:r>
              <a:rPr spc="-5" dirty="0" smtClean="0"/>
              <a:t>de </a:t>
            </a:r>
            <a:r>
              <a:rPr spc="-5" dirty="0"/>
              <a:t>vie</a:t>
            </a:r>
          </a:p>
        </p:txBody>
      </p:sp>
      <p:sp>
        <p:nvSpPr>
          <p:cNvPr id="10" name="object 4"/>
          <p:cNvSpPr/>
          <p:nvPr/>
        </p:nvSpPr>
        <p:spPr>
          <a:xfrm>
            <a:off x="86793" y="773387"/>
            <a:ext cx="2618753" cy="1537801"/>
          </a:xfrm>
          <a:prstGeom prst="rect">
            <a:avLst/>
          </a:prstGeom>
          <a:blipFill>
            <a:blip r:embed="rId4" cstate="print"/>
            <a:stretch>
              <a:fillRect/>
            </a:stretch>
          </a:blipFill>
        </p:spPr>
        <p:txBody>
          <a:bodyPr wrap="square" lIns="0" tIns="0" rIns="0" bIns="0" rtlCol="0"/>
          <a:lstStyle/>
          <a:p>
            <a:endParaRPr sz="1632"/>
          </a:p>
        </p:txBody>
      </p:sp>
      <p:sp>
        <p:nvSpPr>
          <p:cNvPr id="12" name="object 7"/>
          <p:cNvSpPr txBox="1">
            <a:spLocks/>
          </p:cNvSpPr>
          <p:nvPr/>
        </p:nvSpPr>
        <p:spPr>
          <a:xfrm>
            <a:off x="300371" y="2392501"/>
            <a:ext cx="2940885" cy="569217"/>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marR="4607" indent="394435">
              <a:lnSpc>
                <a:spcPct val="110500"/>
              </a:lnSpc>
              <a:spcBef>
                <a:spcPts val="91"/>
              </a:spcBef>
            </a:pPr>
            <a:r>
              <a:rPr lang="fr-FR" sz="1632" i="0" kern="0" spc="-5" dirty="0" smtClean="0">
                <a:solidFill>
                  <a:srgbClr val="8ABD70"/>
                </a:solidFill>
              </a:rPr>
              <a:t>DECLINAISONS  OPERATIONNE</a:t>
            </a:r>
            <a:r>
              <a:rPr lang="fr-FR" sz="1632" i="0" kern="0" spc="-18" dirty="0" smtClean="0">
                <a:solidFill>
                  <a:srgbClr val="8ABD70"/>
                </a:solidFill>
              </a:rPr>
              <a:t>L</a:t>
            </a:r>
            <a:r>
              <a:rPr lang="fr-FR" sz="1632" i="0" kern="0" spc="-5" dirty="0" smtClean="0">
                <a:solidFill>
                  <a:srgbClr val="8ABD70"/>
                </a:solidFill>
              </a:rPr>
              <a:t>LES</a:t>
            </a:r>
            <a:endParaRPr lang="fr-FR" sz="1632" kern="0" dirty="0"/>
          </a:p>
        </p:txBody>
      </p:sp>
      <p:sp>
        <p:nvSpPr>
          <p:cNvPr id="13" name="object 8"/>
          <p:cNvSpPr txBox="1"/>
          <p:nvPr/>
        </p:nvSpPr>
        <p:spPr>
          <a:xfrm>
            <a:off x="222544" y="2961718"/>
            <a:ext cx="3018712" cy="817749"/>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S’assurer de l’inscription de la démarche au niveau  institutionnel par</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a:p>
            <a:pPr marL="173897" marR="321306">
              <a:lnSpc>
                <a:spcPct val="119900"/>
              </a:lnSpc>
              <a:spcBef>
                <a:spcPts val="254"/>
              </a:spcBef>
            </a:pPr>
            <a:r>
              <a:rPr sz="907" spc="-5" dirty="0">
                <a:solidFill>
                  <a:srgbClr val="231F20"/>
                </a:solidFill>
                <a:latin typeface="Liberation Sans Narrow"/>
                <a:cs typeface="Liberation Sans Narrow"/>
              </a:rPr>
              <a:t>Son intégration au sein du projet d’établissement  La déclinaison de sa mise en œuvre dans le</a:t>
            </a:r>
            <a:r>
              <a:rPr sz="907" spc="41"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PACQ</a:t>
            </a:r>
            <a:endParaRPr sz="907" dirty="0">
              <a:latin typeface="Liberation Sans Narrow"/>
              <a:cs typeface="Liberation Sans Narrow"/>
            </a:endParaRPr>
          </a:p>
        </p:txBody>
      </p:sp>
      <p:sp>
        <p:nvSpPr>
          <p:cNvPr id="14" name="object 9"/>
          <p:cNvSpPr txBox="1"/>
          <p:nvPr/>
        </p:nvSpPr>
        <p:spPr>
          <a:xfrm>
            <a:off x="171230" y="3820844"/>
            <a:ext cx="2824218" cy="1842712"/>
          </a:xfrm>
          <a:prstGeom prst="rect">
            <a:avLst/>
          </a:prstGeom>
        </p:spPr>
        <p:txBody>
          <a:bodyPr vert="horz" wrap="square" lIns="0" tIns="20729" rIns="0" bIns="0" rtlCol="0">
            <a:spAutoFit/>
          </a:bodyPr>
          <a:lstStyle/>
          <a:p>
            <a:pPr marL="11516" marR="4607">
              <a:lnSpc>
                <a:spcPts val="1034"/>
              </a:lnSpc>
              <a:spcBef>
                <a:spcPts val="163"/>
              </a:spcBef>
            </a:pPr>
            <a:r>
              <a:rPr sz="907" b="1" spc="-5" dirty="0">
                <a:solidFill>
                  <a:srgbClr val="231F20"/>
                </a:solidFill>
                <a:latin typeface="Liberation Sans Narrow"/>
                <a:cs typeface="Liberation Sans Narrow"/>
              </a:rPr>
              <a:t>Appuyer les ESMS dans la </a:t>
            </a:r>
            <a:r>
              <a:rPr sz="907" b="1" spc="-9" dirty="0">
                <a:solidFill>
                  <a:srgbClr val="231F20"/>
                </a:solidFill>
                <a:latin typeface="Liberation Sans Narrow"/>
                <a:cs typeface="Liberation Sans Narrow"/>
              </a:rPr>
              <a:t>démarche </a:t>
            </a:r>
            <a:r>
              <a:rPr sz="907" b="1" spc="-5" dirty="0">
                <a:solidFill>
                  <a:srgbClr val="231F20"/>
                </a:solidFill>
                <a:latin typeface="Liberation Sans Narrow"/>
                <a:cs typeface="Liberation Sans Narrow"/>
              </a:rPr>
              <a:t>d’élaboration et de  révision des projets personnalisés notamment en</a:t>
            </a:r>
            <a:r>
              <a:rPr sz="907" b="1" spc="4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a:p>
            <a:pPr marL="173897" marR="4607" algn="just">
              <a:lnSpc>
                <a:spcPct val="95700"/>
              </a:lnSpc>
              <a:spcBef>
                <a:spcPts val="521"/>
              </a:spcBef>
            </a:pPr>
            <a:r>
              <a:rPr sz="907" spc="-5" dirty="0">
                <a:solidFill>
                  <a:srgbClr val="231F20"/>
                </a:solidFill>
                <a:latin typeface="Liberation Sans Narrow"/>
                <a:cs typeface="Liberation Sans Narrow"/>
              </a:rPr>
              <a:t>Missionnant QualiREL pour promouvoir les outils pour  aider les ESMS à construire la démarche d’élaboration  </a:t>
            </a:r>
            <a:r>
              <a:rPr sz="907" spc="-9" dirty="0">
                <a:solidFill>
                  <a:srgbClr val="231F20"/>
                </a:solidFill>
                <a:latin typeface="Liberation Sans Narrow"/>
                <a:cs typeface="Liberation Sans Narrow"/>
              </a:rPr>
              <a:t>des PP </a:t>
            </a:r>
            <a:r>
              <a:rPr sz="907" spc="-5" dirty="0">
                <a:solidFill>
                  <a:srgbClr val="231F20"/>
                </a:solidFill>
                <a:latin typeface="Liberation Sans Narrow"/>
                <a:cs typeface="Liberation Sans Narrow"/>
              </a:rPr>
              <a:t>(kit </a:t>
            </a:r>
            <a:r>
              <a:rPr sz="907" spc="-9" dirty="0">
                <a:solidFill>
                  <a:srgbClr val="231F20"/>
                </a:solidFill>
                <a:latin typeface="Liberation Sans Narrow"/>
                <a:cs typeface="Liberation Sans Narrow"/>
              </a:rPr>
              <a:t>Sur </a:t>
            </a:r>
            <a:r>
              <a:rPr sz="907" spc="-5" dirty="0">
                <a:solidFill>
                  <a:srgbClr val="231F20"/>
                </a:solidFill>
                <a:latin typeface="Liberation Sans Narrow"/>
                <a:cs typeface="Liberation Sans Narrow"/>
              </a:rPr>
              <a:t>le Chemin </a:t>
            </a:r>
            <a:r>
              <a:rPr sz="907" spc="-9" dirty="0">
                <a:solidFill>
                  <a:srgbClr val="231F20"/>
                </a:solidFill>
                <a:latin typeface="Liberation Sans Narrow"/>
                <a:cs typeface="Liberation Sans Narrow"/>
              </a:rPr>
              <a:t>des attentes </a:t>
            </a:r>
            <a:r>
              <a:rPr sz="907" spc="-5" dirty="0">
                <a:solidFill>
                  <a:srgbClr val="231F20"/>
                </a:solidFill>
                <a:latin typeface="Liberation Sans Narrow"/>
                <a:cs typeface="Liberation Sans Narrow"/>
              </a:rPr>
              <a:t>de </a:t>
            </a:r>
            <a:r>
              <a:rPr sz="907" spc="-9" dirty="0">
                <a:solidFill>
                  <a:srgbClr val="231F20"/>
                </a:solidFill>
                <a:latin typeface="Liberation Sans Narrow"/>
                <a:cs typeface="Liberation Sans Narrow"/>
              </a:rPr>
              <a:t>l’usager </a:t>
            </a:r>
            <a:r>
              <a:rPr sz="907" spc="-5" dirty="0">
                <a:solidFill>
                  <a:srgbClr val="231F20"/>
                </a:solidFill>
                <a:latin typeface="Liberation Sans Narrow"/>
                <a:cs typeface="Liberation Sans Narrow"/>
              </a:rPr>
              <a:t>: </a:t>
            </a:r>
            <a:r>
              <a:rPr sz="907" spc="-9" dirty="0">
                <a:solidFill>
                  <a:srgbClr val="231F20"/>
                </a:solidFill>
                <a:latin typeface="Liberation Sans Narrow"/>
                <a:cs typeface="Liberation Sans Narrow"/>
              </a:rPr>
              <a:t>guide  </a:t>
            </a:r>
            <a:r>
              <a:rPr sz="907" spc="-5" dirty="0">
                <a:solidFill>
                  <a:srgbClr val="231F20"/>
                </a:solidFill>
                <a:latin typeface="Liberation Sans Narrow"/>
                <a:cs typeface="Liberation Sans Narrow"/>
              </a:rPr>
              <a:t>méthodologique, diagnostic organisationnel, tableau de  bord d’indicateurs sur le projet personnalisé,</a:t>
            </a:r>
            <a:r>
              <a:rPr sz="907" spc="2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elearning)</a:t>
            </a:r>
            <a:endParaRPr sz="907" dirty="0">
              <a:latin typeface="Liberation Sans Narrow"/>
              <a:cs typeface="Liberation Sans Narrow"/>
            </a:endParaRPr>
          </a:p>
          <a:p>
            <a:pPr marL="173897" marR="6334" algn="just">
              <a:lnSpc>
                <a:spcPct val="95400"/>
              </a:lnSpc>
              <a:spcBef>
                <a:spcPts val="268"/>
              </a:spcBef>
            </a:pPr>
            <a:r>
              <a:rPr sz="907" spc="-5" dirty="0">
                <a:solidFill>
                  <a:srgbClr val="231F20"/>
                </a:solidFill>
                <a:latin typeface="Liberation Sans Narrow"/>
                <a:cs typeface="Liberation Sans Narrow"/>
              </a:rPr>
              <a:t>Missionnant QualiREL pour conduire une démarche  d’évaluation inter établissements et présenter les résultats  en séminaire pour favoriser le partage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d’expériences</a:t>
            </a:r>
            <a:endParaRPr sz="907" dirty="0">
              <a:latin typeface="Liberation Sans Narrow"/>
              <a:cs typeface="Liberation Sans Narrow"/>
            </a:endParaRPr>
          </a:p>
        </p:txBody>
      </p:sp>
      <p:sp>
        <p:nvSpPr>
          <p:cNvPr id="15" name="object 10"/>
          <p:cNvSpPr txBox="1"/>
          <p:nvPr/>
        </p:nvSpPr>
        <p:spPr>
          <a:xfrm>
            <a:off x="171230" y="5800826"/>
            <a:ext cx="2824218" cy="686917"/>
          </a:xfrm>
          <a:prstGeom prst="rect">
            <a:avLst/>
          </a:prstGeom>
        </p:spPr>
        <p:txBody>
          <a:bodyPr vert="horz" wrap="square" lIns="0" tIns="16699" rIns="0" bIns="0" rtlCol="0">
            <a:spAutoFit/>
          </a:bodyPr>
          <a:lstStyle/>
          <a:p>
            <a:pPr marL="11516" marR="4607" algn="just">
              <a:lnSpc>
                <a:spcPct val="95700"/>
              </a:lnSpc>
              <a:spcBef>
                <a:spcPts val="131"/>
              </a:spcBef>
            </a:pPr>
            <a:r>
              <a:rPr sz="907" b="1" spc="-5" dirty="0">
                <a:solidFill>
                  <a:srgbClr val="231F20"/>
                </a:solidFill>
                <a:latin typeface="Liberation Sans Narrow"/>
                <a:cs typeface="Liberation Sans Narrow"/>
              </a:rPr>
              <a:t>Accompagner les ESMS dans </a:t>
            </a:r>
            <a:r>
              <a:rPr sz="907" b="1" dirty="0">
                <a:solidFill>
                  <a:srgbClr val="231F20"/>
                </a:solidFill>
                <a:latin typeface="Liberation Sans Narrow"/>
                <a:cs typeface="Liberation Sans Narrow"/>
              </a:rPr>
              <a:t>leur </a:t>
            </a:r>
            <a:r>
              <a:rPr sz="907" b="1" spc="-5" dirty="0">
                <a:solidFill>
                  <a:srgbClr val="231F20"/>
                </a:solidFill>
                <a:latin typeface="Liberation Sans Narrow"/>
                <a:cs typeface="Liberation Sans Narrow"/>
              </a:rPr>
              <a:t>démarche d’évaluation  de la mise en œuvre opérationnelle d’élaboration et </a:t>
            </a:r>
            <a:r>
              <a:rPr sz="907" b="1" spc="-9"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révision des projets personnalisés, ainsi </a:t>
            </a:r>
            <a:r>
              <a:rPr sz="907" b="1" spc="-9" dirty="0">
                <a:solidFill>
                  <a:srgbClr val="231F20"/>
                </a:solidFill>
                <a:latin typeface="Liberation Sans Narrow"/>
                <a:cs typeface="Liberation Sans Narrow"/>
              </a:rPr>
              <a:t>que </a:t>
            </a:r>
            <a:r>
              <a:rPr sz="907" b="1" spc="-5" dirty="0">
                <a:solidFill>
                  <a:srgbClr val="231F20"/>
                </a:solidFill>
                <a:latin typeface="Liberation Sans Narrow"/>
                <a:cs typeface="Liberation Sans Narrow"/>
              </a:rPr>
              <a:t>de son  ajustement au regard des</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résultats</a:t>
            </a:r>
            <a:endParaRPr sz="907" dirty="0">
              <a:latin typeface="Liberation Sans Narrow"/>
              <a:cs typeface="Liberation Sans Narrow"/>
            </a:endParaRPr>
          </a:p>
        </p:txBody>
      </p:sp>
      <p:sp>
        <p:nvSpPr>
          <p:cNvPr id="16" name="object 11"/>
          <p:cNvSpPr txBox="1"/>
          <p:nvPr/>
        </p:nvSpPr>
        <p:spPr>
          <a:xfrm>
            <a:off x="3178194" y="1498090"/>
            <a:ext cx="3058645" cy="415245"/>
          </a:xfrm>
          <a:prstGeom prst="rect">
            <a:avLst/>
          </a:prstGeom>
        </p:spPr>
        <p:txBody>
          <a:bodyPr vert="horz" wrap="square" lIns="0" tIns="17275" rIns="0" bIns="0" rtlCol="0">
            <a:spAutoFit/>
          </a:bodyPr>
          <a:lstStyle/>
          <a:p>
            <a:pPr marL="11516" marR="4607" algn="just">
              <a:lnSpc>
                <a:spcPct val="95400"/>
              </a:lnSpc>
              <a:spcBef>
                <a:spcPts val="136"/>
              </a:spcBef>
            </a:pPr>
            <a:r>
              <a:rPr sz="907" b="1" spc="-5" dirty="0">
                <a:solidFill>
                  <a:srgbClr val="231F20"/>
                </a:solidFill>
                <a:latin typeface="Liberation Sans Narrow"/>
                <a:cs typeface="Liberation Sans Narrow"/>
              </a:rPr>
              <a:t>Soutenir les </a:t>
            </a:r>
            <a:r>
              <a:rPr sz="907" b="1" spc="-9" dirty="0">
                <a:solidFill>
                  <a:srgbClr val="231F20"/>
                </a:solidFill>
                <a:latin typeface="Liberation Sans Narrow"/>
                <a:cs typeface="Liberation Sans Narrow"/>
              </a:rPr>
              <a:t>ESMS </a:t>
            </a:r>
            <a:r>
              <a:rPr sz="907" b="1" spc="-5" dirty="0">
                <a:solidFill>
                  <a:srgbClr val="231F20"/>
                </a:solidFill>
                <a:latin typeface="Liberation Sans Narrow"/>
                <a:cs typeface="Liberation Sans Narrow"/>
              </a:rPr>
              <a:t>dans les </a:t>
            </a:r>
            <a:r>
              <a:rPr sz="907" b="1" spc="-9" dirty="0">
                <a:solidFill>
                  <a:srgbClr val="231F20"/>
                </a:solidFill>
                <a:latin typeface="Liberation Sans Narrow"/>
                <a:cs typeface="Liberation Sans Narrow"/>
              </a:rPr>
              <a:t>démarches </a:t>
            </a:r>
            <a:r>
              <a:rPr sz="907" b="1" spc="-5" dirty="0">
                <a:solidFill>
                  <a:srgbClr val="231F20"/>
                </a:solidFill>
                <a:latin typeface="Liberation Sans Narrow"/>
                <a:cs typeface="Liberation Sans Narrow"/>
              </a:rPr>
              <a:t>d’évaluation de la  perception des usagers sur </a:t>
            </a:r>
            <a:r>
              <a:rPr sz="907" b="1" spc="-9" dirty="0">
                <a:solidFill>
                  <a:srgbClr val="231F20"/>
                </a:solidFill>
                <a:latin typeface="Liberation Sans Narrow"/>
                <a:cs typeface="Liberation Sans Narrow"/>
              </a:rPr>
              <a:t>la </a:t>
            </a:r>
            <a:r>
              <a:rPr sz="907" b="1" spc="-5" dirty="0">
                <a:solidFill>
                  <a:srgbClr val="231F20"/>
                </a:solidFill>
                <a:latin typeface="Liberation Sans Narrow"/>
                <a:cs typeface="Liberation Sans Narrow"/>
              </a:rPr>
              <a:t>mise en œuvre de leur  projet personnalisé</a:t>
            </a:r>
            <a:endParaRPr sz="907" dirty="0">
              <a:latin typeface="Liberation Sans Narrow"/>
              <a:cs typeface="Liberation Sans Narrow"/>
            </a:endParaRPr>
          </a:p>
        </p:txBody>
      </p:sp>
      <p:sp>
        <p:nvSpPr>
          <p:cNvPr id="17" name="object 12"/>
          <p:cNvSpPr txBox="1"/>
          <p:nvPr/>
        </p:nvSpPr>
        <p:spPr>
          <a:xfrm>
            <a:off x="3184787" y="1961738"/>
            <a:ext cx="3026826" cy="680446"/>
          </a:xfrm>
          <a:prstGeom prst="rect">
            <a:avLst/>
          </a:prstGeom>
        </p:spPr>
        <p:txBody>
          <a:bodyPr vert="horz" wrap="square" lIns="0" tIns="17275" rIns="0" bIns="0" rtlCol="0">
            <a:spAutoFit/>
          </a:bodyPr>
          <a:lstStyle/>
          <a:p>
            <a:pPr marL="11516" marR="4607" algn="just">
              <a:lnSpc>
                <a:spcPct val="95200"/>
              </a:lnSpc>
              <a:spcBef>
                <a:spcPts val="136"/>
              </a:spcBef>
            </a:pPr>
            <a:r>
              <a:rPr sz="907" b="1" spc="-5" dirty="0">
                <a:solidFill>
                  <a:srgbClr val="231F20"/>
                </a:solidFill>
                <a:latin typeface="Liberation Sans Narrow"/>
                <a:cs typeface="Liberation Sans Narrow"/>
              </a:rPr>
              <a:t>Impliquer le conseil de la vie sociale sur les outils et la  démarche dans l’ESMS (ex : présentation </a:t>
            </a:r>
            <a:r>
              <a:rPr sz="907" b="1" spc="-9" dirty="0">
                <a:solidFill>
                  <a:srgbClr val="231F20"/>
                </a:solidFill>
                <a:latin typeface="Liberation Sans Narrow"/>
                <a:cs typeface="Liberation Sans Narrow"/>
              </a:rPr>
              <a:t>du </a:t>
            </a:r>
            <a:r>
              <a:rPr sz="907" b="1" spc="-5" dirty="0">
                <a:solidFill>
                  <a:srgbClr val="231F20"/>
                </a:solidFill>
                <a:latin typeface="Liberation Sans Narrow"/>
                <a:cs typeface="Liberation Sans Narrow"/>
              </a:rPr>
              <a:t>bilan </a:t>
            </a:r>
            <a:r>
              <a:rPr sz="907" b="1" spc="-9" dirty="0">
                <a:solidFill>
                  <a:srgbClr val="231F20"/>
                </a:solidFill>
                <a:latin typeface="Liberation Sans Narrow"/>
                <a:cs typeface="Liberation Sans Narrow"/>
              </a:rPr>
              <a:t>des  </a:t>
            </a:r>
            <a:r>
              <a:rPr sz="907" b="1" spc="-5" dirty="0">
                <a:solidFill>
                  <a:srgbClr val="231F20"/>
                </a:solidFill>
                <a:latin typeface="Liberation Sans Narrow"/>
                <a:cs typeface="Liberation Sans Narrow"/>
              </a:rPr>
              <a:t>attentes </a:t>
            </a:r>
            <a:r>
              <a:rPr sz="907" b="1" spc="-9" dirty="0">
                <a:solidFill>
                  <a:srgbClr val="231F20"/>
                </a:solidFill>
                <a:latin typeface="Liberation Sans Narrow"/>
                <a:cs typeface="Liberation Sans Narrow"/>
              </a:rPr>
              <a:t>non </a:t>
            </a:r>
            <a:r>
              <a:rPr sz="907" b="1" spc="-5" dirty="0">
                <a:solidFill>
                  <a:srgbClr val="231F20"/>
                </a:solidFill>
                <a:latin typeface="Liberation Sans Narrow"/>
                <a:cs typeface="Liberation Sans Narrow"/>
              </a:rPr>
              <a:t>satisfaites, avis recueilli sur les </a:t>
            </a:r>
            <a:r>
              <a:rPr sz="907" b="1" dirty="0">
                <a:solidFill>
                  <a:srgbClr val="231F20"/>
                </a:solidFill>
                <a:latin typeface="Liberation Sans Narrow"/>
                <a:cs typeface="Liberation Sans Narrow"/>
              </a:rPr>
              <a:t>supports  </a:t>
            </a:r>
            <a:r>
              <a:rPr sz="907" b="1" spc="-5" dirty="0">
                <a:solidFill>
                  <a:srgbClr val="231F20"/>
                </a:solidFill>
                <a:latin typeface="Liberation Sans Narrow"/>
                <a:cs typeface="Liberation Sans Narrow"/>
              </a:rPr>
              <a:t>d’aide au questionnement, sur la trame</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institutionnelle…)</a:t>
            </a:r>
            <a:endParaRPr sz="907" dirty="0">
              <a:latin typeface="Liberation Sans Narrow"/>
              <a:cs typeface="Liberation Sans Narrow"/>
            </a:endParaRPr>
          </a:p>
        </p:txBody>
      </p:sp>
      <p:sp>
        <p:nvSpPr>
          <p:cNvPr id="18" name="object 13"/>
          <p:cNvSpPr txBox="1"/>
          <p:nvPr/>
        </p:nvSpPr>
        <p:spPr>
          <a:xfrm>
            <a:off x="3203418" y="2712154"/>
            <a:ext cx="3008195" cy="552906"/>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Favoriser l’expression des usagers non communicants </a:t>
            </a:r>
            <a:r>
              <a:rPr sz="907" b="1" spc="-9" dirty="0">
                <a:solidFill>
                  <a:srgbClr val="231F20"/>
                </a:solidFill>
                <a:latin typeface="Liberation Sans Narrow"/>
                <a:cs typeface="Liberation Sans Narrow"/>
              </a:rPr>
              <a:t>ou  </a:t>
            </a:r>
            <a:r>
              <a:rPr sz="907" b="1" spc="-5" dirty="0">
                <a:solidFill>
                  <a:srgbClr val="231F20"/>
                </a:solidFill>
                <a:latin typeface="Liberation Sans Narrow"/>
                <a:cs typeface="Liberation Sans Narrow"/>
              </a:rPr>
              <a:t>ayant une capacité d’expression et/ou d’élaboration  intellectuelle limitées à la construction du PP par la  recherche</a:t>
            </a:r>
            <a:r>
              <a:rPr sz="907" b="1" spc="5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de</a:t>
            </a:r>
            <a:r>
              <a:rPr sz="907" b="1" spc="5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modes</a:t>
            </a:r>
            <a:r>
              <a:rPr sz="907" b="1" spc="5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de</a:t>
            </a:r>
            <a:r>
              <a:rPr sz="907" b="1" spc="63"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communication</a:t>
            </a:r>
            <a:r>
              <a:rPr sz="907" b="1" spc="5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diversifiées</a:t>
            </a:r>
            <a:endParaRPr sz="907" dirty="0">
              <a:latin typeface="Liberation Sans Narrow"/>
              <a:cs typeface="Liberation Sans Narrow"/>
            </a:endParaRPr>
          </a:p>
        </p:txBody>
      </p:sp>
      <p:sp>
        <p:nvSpPr>
          <p:cNvPr id="19" name="object 15"/>
          <p:cNvSpPr txBox="1"/>
          <p:nvPr/>
        </p:nvSpPr>
        <p:spPr>
          <a:xfrm>
            <a:off x="3203419" y="3426365"/>
            <a:ext cx="2945134" cy="963430"/>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pictogrammes, photos, langage simplifié….) et la  promotion d’approches</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innovantes</a:t>
            </a:r>
            <a:endParaRPr sz="907" dirty="0">
              <a:latin typeface="Liberation Sans Narrow"/>
              <a:cs typeface="Liberation Sans Narrow"/>
            </a:endParaRPr>
          </a:p>
          <a:p>
            <a:pPr marL="173897">
              <a:spcBef>
                <a:spcPts val="462"/>
              </a:spcBef>
            </a:pPr>
            <a:r>
              <a:rPr sz="907" spc="-5" dirty="0">
                <a:solidFill>
                  <a:srgbClr val="231F20"/>
                </a:solidFill>
                <a:latin typeface="Liberation Sans Narrow"/>
                <a:cs typeface="Liberation Sans Narrow"/>
              </a:rPr>
              <a:t>Missionner QualiREL pour constituer une </a:t>
            </a:r>
            <a:r>
              <a:rPr sz="907" spc="-5" dirty="0" err="1">
                <a:solidFill>
                  <a:srgbClr val="231F20"/>
                </a:solidFill>
                <a:latin typeface="Liberation Sans Narrow"/>
                <a:cs typeface="Liberation Sans Narrow"/>
              </a:rPr>
              <a:t>bibliothèque</a:t>
            </a:r>
            <a:r>
              <a:rPr sz="907" spc="59" dirty="0">
                <a:solidFill>
                  <a:srgbClr val="231F20"/>
                </a:solidFill>
                <a:latin typeface="Liberation Sans Narrow"/>
                <a:cs typeface="Liberation Sans Narrow"/>
              </a:rPr>
              <a:t> </a:t>
            </a:r>
            <a:r>
              <a:rPr sz="907" spc="-5" dirty="0" smtClean="0">
                <a:solidFill>
                  <a:srgbClr val="231F20"/>
                </a:solidFill>
                <a:latin typeface="Liberation Sans Narrow"/>
                <a:cs typeface="Liberation Sans Narrow"/>
              </a:rPr>
              <a:t>des</a:t>
            </a:r>
            <a:r>
              <a:rPr lang="fr-FR" sz="907" spc="-5" dirty="0">
                <a:solidFill>
                  <a:srgbClr val="231F20"/>
                </a:solidFill>
                <a:latin typeface="Liberation Sans Narrow"/>
                <a:cs typeface="Liberation Sans Narrow"/>
              </a:rPr>
              <a:t> outils de communication existants ou en créer de  nouveaux</a:t>
            </a:r>
          </a:p>
          <a:p>
            <a:pPr marL="173897">
              <a:spcBef>
                <a:spcPts val="462"/>
              </a:spcBef>
            </a:pPr>
            <a:endParaRPr sz="907" dirty="0">
              <a:latin typeface="Liberation Sans Narrow"/>
              <a:cs typeface="Liberation Sans Narrow"/>
            </a:endParaRPr>
          </a:p>
        </p:txBody>
      </p:sp>
      <p:sp>
        <p:nvSpPr>
          <p:cNvPr id="20" name="object 17"/>
          <p:cNvSpPr txBox="1"/>
          <p:nvPr/>
        </p:nvSpPr>
        <p:spPr>
          <a:xfrm>
            <a:off x="3178193" y="4231179"/>
            <a:ext cx="2970071" cy="276831"/>
          </a:xfrm>
          <a:prstGeom prst="rect">
            <a:avLst/>
          </a:prstGeom>
        </p:spPr>
        <p:txBody>
          <a:bodyPr vert="horz" wrap="square" lIns="0" tIns="20154" rIns="0" bIns="0" rtlCol="0">
            <a:spAutoFit/>
          </a:bodyPr>
          <a:lstStyle/>
          <a:p>
            <a:pPr marL="11516" marR="4607">
              <a:lnSpc>
                <a:spcPts val="1043"/>
              </a:lnSpc>
              <a:spcBef>
                <a:spcPts val="159"/>
              </a:spcBef>
            </a:pPr>
            <a:r>
              <a:rPr sz="907" b="1" spc="-5" dirty="0" err="1" smtClean="0">
                <a:solidFill>
                  <a:srgbClr val="231F20"/>
                </a:solidFill>
                <a:latin typeface="Liberation Sans Narrow"/>
                <a:cs typeface="Liberation Sans Narrow"/>
              </a:rPr>
              <a:t>Positionner</a:t>
            </a:r>
            <a:r>
              <a:rPr sz="907" b="1" spc="-5" dirty="0" smtClean="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le projet personnalisé comme l’outil </a:t>
            </a:r>
            <a:r>
              <a:rPr sz="907" b="1" spc="-9"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référence du parcours de la</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personne</a:t>
            </a:r>
            <a:endParaRPr sz="907" dirty="0">
              <a:latin typeface="Liberation Sans Narrow"/>
              <a:cs typeface="Liberation Sans Narrow"/>
            </a:endParaRPr>
          </a:p>
        </p:txBody>
      </p:sp>
      <p:sp>
        <p:nvSpPr>
          <p:cNvPr id="21" name="object 18"/>
          <p:cNvSpPr txBox="1"/>
          <p:nvPr/>
        </p:nvSpPr>
        <p:spPr>
          <a:xfrm>
            <a:off x="3175889" y="4534908"/>
            <a:ext cx="2972663" cy="1506698"/>
          </a:xfrm>
          <a:prstGeom prst="rect">
            <a:avLst/>
          </a:prstGeom>
        </p:spPr>
        <p:txBody>
          <a:bodyPr vert="horz" wrap="square" lIns="0" tIns="17275" rIns="0" bIns="0" rtlCol="0">
            <a:spAutoFit/>
          </a:bodyPr>
          <a:lstStyle/>
          <a:p>
            <a:pPr marL="11516" marR="4607" algn="just">
              <a:lnSpc>
                <a:spcPct val="95200"/>
              </a:lnSpc>
              <a:spcBef>
                <a:spcPts val="136"/>
              </a:spcBef>
            </a:pPr>
            <a:r>
              <a:rPr sz="907" b="1" spc="-5" dirty="0">
                <a:solidFill>
                  <a:srgbClr val="231F20"/>
                </a:solidFill>
                <a:latin typeface="Liberation Sans Narrow"/>
                <a:cs typeface="Liberation Sans Narrow"/>
              </a:rPr>
              <a:t>Accompagner les acteurs du domicile (</a:t>
            </a:r>
            <a:r>
              <a:rPr sz="907" b="1" spc="-5" dirty="0" err="1">
                <a:solidFill>
                  <a:srgbClr val="231F20"/>
                </a:solidFill>
                <a:latin typeface="Liberation Sans Narrow"/>
                <a:cs typeface="Liberation Sans Narrow"/>
              </a:rPr>
              <a:t>dont</a:t>
            </a:r>
            <a:r>
              <a:rPr sz="907" b="1" spc="-5" dirty="0">
                <a:solidFill>
                  <a:srgbClr val="231F20"/>
                </a:solidFill>
                <a:latin typeface="Liberation Sans Narrow"/>
                <a:cs typeface="Liberation Sans Narrow"/>
              </a:rPr>
              <a:t> </a:t>
            </a:r>
            <a:r>
              <a:rPr sz="907" b="1" spc="-5" dirty="0" smtClean="0">
                <a:solidFill>
                  <a:srgbClr val="231F20"/>
                </a:solidFill>
                <a:latin typeface="Liberation Sans Narrow"/>
                <a:cs typeface="Liberation Sans Narrow"/>
              </a:rPr>
              <a:t>SSI</a:t>
            </a:r>
            <a:r>
              <a:rPr lang="fr-FR" sz="907" b="1" spc="-5" dirty="0" smtClean="0">
                <a:solidFill>
                  <a:srgbClr val="231F20"/>
                </a:solidFill>
                <a:latin typeface="Liberation Sans Narrow"/>
                <a:cs typeface="Liberation Sans Narrow"/>
              </a:rPr>
              <a:t> </a:t>
            </a:r>
            <a:r>
              <a:rPr sz="907" b="1" spc="-5" dirty="0" smtClean="0">
                <a:solidFill>
                  <a:srgbClr val="231F20"/>
                </a:solidFill>
                <a:latin typeface="Liberation Sans Narrow"/>
                <a:cs typeface="Liberation Sans Narrow"/>
              </a:rPr>
              <a:t>AD </a:t>
            </a:r>
            <a:r>
              <a:rPr sz="907" b="1" spc="-5" dirty="0">
                <a:solidFill>
                  <a:srgbClr val="231F20"/>
                </a:solidFill>
                <a:latin typeface="Liberation Sans Narrow"/>
                <a:cs typeface="Liberation Sans Narrow"/>
              </a:rPr>
              <a:t>et  SPASAD, SAMSAH) dans la démarche d’élaboration </a:t>
            </a:r>
            <a:r>
              <a:rPr sz="907" b="1" spc="-9" dirty="0">
                <a:solidFill>
                  <a:srgbClr val="231F20"/>
                </a:solidFill>
                <a:latin typeface="Liberation Sans Narrow"/>
                <a:cs typeface="Liberation Sans Narrow"/>
              </a:rPr>
              <a:t>et de  </a:t>
            </a:r>
            <a:r>
              <a:rPr sz="907" b="1" spc="-5" dirty="0">
                <a:solidFill>
                  <a:srgbClr val="231F20"/>
                </a:solidFill>
                <a:latin typeface="Liberation Sans Narrow"/>
                <a:cs typeface="Liberation Sans Narrow"/>
              </a:rPr>
              <a:t>suivi des projets personnalisés, en s’assurant plus  particulièrement</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a:p>
            <a:pPr marL="173897">
              <a:spcBef>
                <a:spcPts val="499"/>
              </a:spcBef>
            </a:pPr>
            <a:r>
              <a:rPr sz="907" spc="-5" dirty="0">
                <a:solidFill>
                  <a:srgbClr val="231F20"/>
                </a:solidFill>
                <a:latin typeface="Liberation Sans Narrow"/>
                <a:cs typeface="Liberation Sans Narrow"/>
              </a:rPr>
              <a:t>De la prise en compte de la parole de</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l’aidant</a:t>
            </a:r>
            <a:endParaRPr sz="907" dirty="0">
              <a:latin typeface="Liberation Sans Narrow"/>
              <a:cs typeface="Liberation Sans Narrow"/>
            </a:endParaRPr>
          </a:p>
          <a:p>
            <a:pPr marL="173897" marR="9213">
              <a:lnSpc>
                <a:spcPts val="1034"/>
              </a:lnSpc>
              <a:spcBef>
                <a:spcPts val="308"/>
              </a:spcBef>
            </a:pPr>
            <a:r>
              <a:rPr sz="907" spc="-5" dirty="0">
                <a:solidFill>
                  <a:srgbClr val="231F20"/>
                </a:solidFill>
                <a:latin typeface="Liberation Sans Narrow"/>
                <a:cs typeface="Liberation Sans Narrow"/>
              </a:rPr>
              <a:t>De la prise en compte de l’ensemble des dimensions du  projet personnalisé (qui va </a:t>
            </a:r>
            <a:r>
              <a:rPr sz="907" dirty="0">
                <a:solidFill>
                  <a:srgbClr val="231F20"/>
                </a:solidFill>
                <a:latin typeface="Liberation Sans Narrow"/>
                <a:cs typeface="Liberation Sans Narrow"/>
              </a:rPr>
              <a:t>au-delà </a:t>
            </a:r>
            <a:r>
              <a:rPr sz="907" spc="-5" dirty="0">
                <a:solidFill>
                  <a:srgbClr val="231F20"/>
                </a:solidFill>
                <a:latin typeface="Liberation Sans Narrow"/>
                <a:cs typeface="Liberation Sans Narrow"/>
              </a:rPr>
              <a:t>du</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soin)</a:t>
            </a:r>
            <a:endParaRPr sz="907" dirty="0">
              <a:latin typeface="Liberation Sans Narrow"/>
              <a:cs typeface="Liberation Sans Narrow"/>
            </a:endParaRPr>
          </a:p>
          <a:p>
            <a:pPr marL="173897" marR="6334">
              <a:lnSpc>
                <a:spcPts val="1043"/>
              </a:lnSpc>
              <a:spcBef>
                <a:spcPts val="272"/>
              </a:spcBef>
            </a:pPr>
            <a:r>
              <a:rPr sz="907" spc="-5" dirty="0">
                <a:solidFill>
                  <a:srgbClr val="231F20"/>
                </a:solidFill>
                <a:latin typeface="Liberation Sans Narrow"/>
                <a:cs typeface="Liberation Sans Narrow"/>
              </a:rPr>
              <a:t>De la nécessaire articulation </a:t>
            </a:r>
            <a:r>
              <a:rPr sz="907" dirty="0">
                <a:solidFill>
                  <a:srgbClr val="231F20"/>
                </a:solidFill>
                <a:latin typeface="Liberation Sans Narrow"/>
                <a:cs typeface="Liberation Sans Narrow"/>
              </a:rPr>
              <a:t>entre </a:t>
            </a:r>
            <a:r>
              <a:rPr sz="907" spc="-5" dirty="0">
                <a:solidFill>
                  <a:srgbClr val="231F20"/>
                </a:solidFill>
                <a:latin typeface="Liberation Sans Narrow"/>
                <a:cs typeface="Liberation Sans Narrow"/>
              </a:rPr>
              <a:t>les différents acteurs  intervenant à</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domicile</a:t>
            </a:r>
            <a:endParaRPr sz="907" dirty="0">
              <a:latin typeface="Liberation Sans Narrow"/>
              <a:cs typeface="Liberation Sans Narrow"/>
            </a:endParaRPr>
          </a:p>
          <a:p>
            <a:pPr marL="173897">
              <a:spcBef>
                <a:spcPts val="190"/>
              </a:spcBef>
            </a:pPr>
            <a:r>
              <a:rPr sz="907" spc="-5" dirty="0">
                <a:solidFill>
                  <a:srgbClr val="231F20"/>
                </a:solidFill>
                <a:latin typeface="Liberation Sans Narrow"/>
                <a:cs typeface="Liberation Sans Narrow"/>
              </a:rPr>
              <a:t>De l’accompagnement des professionnels</a:t>
            </a:r>
            <a:endParaRPr sz="907" dirty="0">
              <a:latin typeface="Liberation Sans Narrow"/>
              <a:cs typeface="Liberation Sans Narrow"/>
            </a:endParaRPr>
          </a:p>
        </p:txBody>
      </p:sp>
      <p:sp>
        <p:nvSpPr>
          <p:cNvPr id="22" name="object 14"/>
          <p:cNvSpPr txBox="1"/>
          <p:nvPr/>
        </p:nvSpPr>
        <p:spPr>
          <a:xfrm>
            <a:off x="3184788" y="3281252"/>
            <a:ext cx="3026826" cy="150638"/>
          </a:xfrm>
          <a:prstGeom prst="rect">
            <a:avLst/>
          </a:prstGeom>
        </p:spPr>
        <p:txBody>
          <a:bodyPr vert="horz" wrap="square" lIns="0" tIns="10941" rIns="0" bIns="0" rtlCol="0">
            <a:spAutoFit/>
          </a:bodyPr>
          <a:lstStyle/>
          <a:p>
            <a:pPr marL="11516">
              <a:spcBef>
                <a:spcPts val="86"/>
              </a:spcBef>
              <a:tabLst>
                <a:tab pos="916126" algn="l"/>
                <a:tab pos="1529948" algn="l"/>
                <a:tab pos="2228416" algn="l"/>
              </a:tabLst>
            </a:pPr>
            <a:r>
              <a:rPr sz="907" b="1" spc="-5" dirty="0">
                <a:solidFill>
                  <a:srgbClr val="231F20"/>
                </a:solidFill>
                <a:latin typeface="Liberation Sans Narrow"/>
                <a:cs typeface="Liberation Sans Narrow"/>
              </a:rPr>
              <a:t>(communication	gestuelle,	sensorielle,	visuelle</a:t>
            </a:r>
            <a:r>
              <a:rPr sz="907" b="1" spc="-5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p:txBody>
      </p:sp>
      <p:sp>
        <p:nvSpPr>
          <p:cNvPr id="24" name="Parchemin vertical 23"/>
          <p:cNvSpPr/>
          <p:nvPr/>
        </p:nvSpPr>
        <p:spPr>
          <a:xfrm>
            <a:off x="5738649" y="1500644"/>
            <a:ext cx="6397002" cy="5320513"/>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25" name="Image 24"/>
          <p:cNvPicPr>
            <a:picLocks noChangeAspect="1"/>
          </p:cNvPicPr>
          <p:nvPr/>
        </p:nvPicPr>
        <p:blipFill>
          <a:blip r:embed="rId5"/>
          <a:stretch>
            <a:fillRect/>
          </a:stretch>
        </p:blipFill>
        <p:spPr>
          <a:xfrm>
            <a:off x="7142433" y="1542287"/>
            <a:ext cx="372099" cy="520434"/>
          </a:xfrm>
          <a:prstGeom prst="rect">
            <a:avLst/>
          </a:prstGeom>
        </p:spPr>
      </p:pic>
      <p:sp>
        <p:nvSpPr>
          <p:cNvPr id="26" name="ZoneTexte 25"/>
          <p:cNvSpPr txBox="1"/>
          <p:nvPr/>
        </p:nvSpPr>
        <p:spPr>
          <a:xfrm>
            <a:off x="7639146" y="1500644"/>
            <a:ext cx="4927289"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6" name="Espace réservé du numéro de diapositive 5"/>
          <p:cNvSpPr>
            <a:spLocks noGrp="1"/>
          </p:cNvSpPr>
          <p:nvPr>
            <p:ph type="sldNum" sz="quarter" idx="7"/>
          </p:nvPr>
        </p:nvSpPr>
        <p:spPr>
          <a:xfrm>
            <a:off x="8937150" y="6431728"/>
            <a:ext cx="2804160" cy="161583"/>
          </a:xfrm>
        </p:spPr>
        <p:txBody>
          <a:bodyPr/>
          <a:lstStyle/>
          <a:p>
            <a:fld id="{B6F15528-21DE-4FAA-801E-634DDDAF4B2B}" type="slidenum">
              <a:rPr lang="fr-FR" sz="1050" smtClean="0">
                <a:solidFill>
                  <a:prstClr val="black">
                    <a:tint val="75000"/>
                  </a:prstClr>
                </a:solidFill>
              </a:rPr>
              <a:pPr/>
              <a:t>13</a:t>
            </a:fld>
            <a:endParaRPr lang="fr-FR" sz="1050">
              <a:solidFill>
                <a:prstClr val="black">
                  <a:tint val="75000"/>
                </a:prstClr>
              </a:solidFill>
            </a:endParaRPr>
          </a:p>
        </p:txBody>
      </p:sp>
    </p:spTree>
    <p:extLst>
      <p:ext uri="{BB962C8B-B14F-4D97-AF65-F5344CB8AC3E}">
        <p14:creationId xmlns:p14="http://schemas.microsoft.com/office/powerpoint/2010/main" val="890036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4329" y="70247"/>
            <a:ext cx="2022160" cy="688633"/>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2603137" y="414563"/>
            <a:ext cx="2990398" cy="1776516"/>
          </a:xfrm>
          <a:prstGeom prst="rect">
            <a:avLst/>
          </a:prstGeom>
          <a:blipFill>
            <a:blip r:embed="rId3"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2390052" y="95863"/>
            <a:ext cx="9440392" cy="318700"/>
          </a:xfrm>
          <a:prstGeom prst="rect">
            <a:avLst/>
          </a:prstGeom>
        </p:spPr>
        <p:txBody>
          <a:bodyPr vert="horz" wrap="square" lIns="0" tIns="11516" rIns="0" bIns="0" rtlCol="0">
            <a:spAutoFit/>
          </a:bodyPr>
          <a:lstStyle/>
          <a:p>
            <a:pPr marL="11516" marR="4607">
              <a:lnSpc>
                <a:spcPct val="110000"/>
              </a:lnSpc>
              <a:spcBef>
                <a:spcPts val="91"/>
              </a:spcBef>
            </a:pPr>
            <a:r>
              <a:rPr spc="-5" dirty="0"/>
              <a:t>Renforcer la </a:t>
            </a:r>
            <a:r>
              <a:rPr spc="-9" dirty="0"/>
              <a:t>prise </a:t>
            </a:r>
            <a:r>
              <a:rPr spc="-5" dirty="0"/>
              <a:t>en compte de la parole de l’usager, ses </a:t>
            </a:r>
            <a:r>
              <a:rPr spc="-9" dirty="0"/>
              <a:t>attentes  </a:t>
            </a:r>
            <a:r>
              <a:rPr spc="-5" dirty="0"/>
              <a:t>et ses</a:t>
            </a:r>
            <a:r>
              <a:rPr spc="-9" dirty="0"/>
              <a:t> </a:t>
            </a:r>
            <a:r>
              <a:rPr spc="-5" dirty="0"/>
              <a:t>besoin</a:t>
            </a:r>
            <a:r>
              <a:rPr sz="1632" spc="-5" dirty="0"/>
              <a:t>s</a:t>
            </a:r>
            <a:endParaRPr sz="1632" dirty="0"/>
          </a:p>
        </p:txBody>
      </p:sp>
      <p:sp>
        <p:nvSpPr>
          <p:cNvPr id="15" name="object 5"/>
          <p:cNvSpPr txBox="1">
            <a:spLocks/>
          </p:cNvSpPr>
          <p:nvPr/>
        </p:nvSpPr>
        <p:spPr>
          <a:xfrm>
            <a:off x="54223" y="2269268"/>
            <a:ext cx="4906180" cy="272729"/>
          </a:xfrm>
          <a:prstGeom prst="rect">
            <a:avLst/>
          </a:prstGeom>
        </p:spPr>
        <p:txBody>
          <a:bodyPr vert="horz" wrap="square" lIns="0" tIns="28791" rIns="0" bIns="0" rtlCol="0">
            <a:spAutoFit/>
          </a:bodyPr>
          <a:lstStyle>
            <a:lvl1pPr>
              <a:defRPr sz="1814" b="1" i="1">
                <a:solidFill>
                  <a:srgbClr val="EF433B"/>
                </a:solidFill>
                <a:latin typeface="Liberation Sans Narrow"/>
                <a:ea typeface="+mj-ea"/>
                <a:cs typeface="Liberation Sans Narrow"/>
              </a:defRPr>
            </a:lvl1pPr>
          </a:lstStyle>
          <a:p>
            <a:pPr marL="11516" marR="4607" indent="394435">
              <a:lnSpc>
                <a:spcPts val="1868"/>
              </a:lnSpc>
              <a:spcBef>
                <a:spcPts val="227"/>
              </a:spcBef>
            </a:pPr>
            <a:r>
              <a:rPr lang="fr-FR" sz="1632" i="0" kern="0" spc="-5" dirty="0" smtClean="0">
                <a:solidFill>
                  <a:srgbClr val="8ABD70"/>
                </a:solidFill>
              </a:rPr>
              <a:t>DECLINAISONS  OPERATIONNE</a:t>
            </a:r>
            <a:r>
              <a:rPr lang="fr-FR" sz="1632" i="0" kern="0" spc="-18" dirty="0" smtClean="0">
                <a:solidFill>
                  <a:srgbClr val="8ABD70"/>
                </a:solidFill>
              </a:rPr>
              <a:t>L</a:t>
            </a:r>
            <a:r>
              <a:rPr lang="fr-FR" sz="1632" i="0" kern="0" spc="-5" dirty="0" smtClean="0">
                <a:solidFill>
                  <a:srgbClr val="8ABD70"/>
                </a:solidFill>
              </a:rPr>
              <a:t>LES</a:t>
            </a:r>
            <a:endParaRPr lang="fr-FR" sz="1632" kern="0" dirty="0"/>
          </a:p>
        </p:txBody>
      </p:sp>
      <p:sp>
        <p:nvSpPr>
          <p:cNvPr id="16" name="object 4"/>
          <p:cNvSpPr/>
          <p:nvPr/>
        </p:nvSpPr>
        <p:spPr>
          <a:xfrm>
            <a:off x="5698482" y="414563"/>
            <a:ext cx="2618282" cy="1884665"/>
          </a:xfrm>
          <a:prstGeom prst="rect">
            <a:avLst/>
          </a:prstGeom>
          <a:blipFill>
            <a:blip r:embed="rId4" cstate="print"/>
            <a:stretch>
              <a:fillRect/>
            </a:stretch>
          </a:blipFill>
        </p:spPr>
        <p:txBody>
          <a:bodyPr wrap="square" lIns="0" tIns="0" rIns="0" bIns="0" rtlCol="0"/>
          <a:lstStyle/>
          <a:p>
            <a:endParaRPr sz="1632"/>
          </a:p>
        </p:txBody>
      </p:sp>
      <p:sp>
        <p:nvSpPr>
          <p:cNvPr id="17" name="object 6"/>
          <p:cNvSpPr txBox="1"/>
          <p:nvPr/>
        </p:nvSpPr>
        <p:spPr>
          <a:xfrm>
            <a:off x="104330" y="2549408"/>
            <a:ext cx="2640128" cy="415245"/>
          </a:xfrm>
          <a:prstGeom prst="rect">
            <a:avLst/>
          </a:prstGeom>
        </p:spPr>
        <p:txBody>
          <a:bodyPr vert="horz" wrap="square" lIns="0" tIns="17275" rIns="0" bIns="0" rtlCol="0">
            <a:spAutoFit/>
          </a:bodyPr>
          <a:lstStyle/>
          <a:p>
            <a:pPr marL="11516" marR="4607" algn="just">
              <a:lnSpc>
                <a:spcPct val="95400"/>
              </a:lnSpc>
              <a:spcBef>
                <a:spcPts val="136"/>
              </a:spcBef>
            </a:pPr>
            <a:r>
              <a:rPr sz="907" b="1" spc="-5" dirty="0">
                <a:solidFill>
                  <a:srgbClr val="231F20"/>
                </a:solidFill>
                <a:latin typeface="Liberation Sans Narrow"/>
                <a:cs typeface="Liberation Sans Narrow"/>
              </a:rPr>
              <a:t>Promouvoir le développement des espaces usagers au  sein des établissements de santé en articulation avec les  commissions des</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usagers</a:t>
            </a:r>
            <a:endParaRPr sz="907" dirty="0">
              <a:latin typeface="Liberation Sans Narrow"/>
              <a:cs typeface="Liberation Sans Narrow"/>
            </a:endParaRPr>
          </a:p>
        </p:txBody>
      </p:sp>
      <p:sp>
        <p:nvSpPr>
          <p:cNvPr id="18" name="object 7"/>
          <p:cNvSpPr txBox="1"/>
          <p:nvPr/>
        </p:nvSpPr>
        <p:spPr>
          <a:xfrm>
            <a:off x="104329" y="3083734"/>
            <a:ext cx="2643008" cy="2170174"/>
          </a:xfrm>
          <a:prstGeom prst="rect">
            <a:avLst/>
          </a:prstGeom>
        </p:spPr>
        <p:txBody>
          <a:bodyPr vert="horz" wrap="square" lIns="0" tIns="20729" rIns="0" bIns="0" rtlCol="0">
            <a:spAutoFit/>
          </a:bodyPr>
          <a:lstStyle/>
          <a:p>
            <a:pPr marL="11516" marR="4607" algn="just">
              <a:lnSpc>
                <a:spcPts val="1034"/>
              </a:lnSpc>
              <a:spcBef>
                <a:spcPts val="163"/>
              </a:spcBef>
            </a:pPr>
            <a:r>
              <a:rPr sz="907" b="1" spc="-5" dirty="0">
                <a:solidFill>
                  <a:srgbClr val="231F20"/>
                </a:solidFill>
                <a:latin typeface="Liberation Sans Narrow"/>
                <a:cs typeface="Liberation Sans Narrow"/>
              </a:rPr>
              <a:t>Soutenir les dispositifs et initiatives d’expression des  usagers pour le portage </a:t>
            </a:r>
            <a:r>
              <a:rPr sz="907" b="1"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leur </a:t>
            </a:r>
            <a:r>
              <a:rPr sz="907" b="1" spc="-9" dirty="0">
                <a:solidFill>
                  <a:srgbClr val="231F20"/>
                </a:solidFill>
                <a:latin typeface="Liberation Sans Narrow"/>
                <a:cs typeface="Liberation Sans Narrow"/>
              </a:rPr>
              <a:t>propre</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parole</a:t>
            </a:r>
            <a:endParaRPr sz="907" dirty="0">
              <a:latin typeface="Liberation Sans Narrow"/>
              <a:cs typeface="Liberation Sans Narrow"/>
            </a:endParaRPr>
          </a:p>
          <a:p>
            <a:pPr>
              <a:spcBef>
                <a:spcPts val="23"/>
              </a:spcBef>
            </a:pPr>
            <a:endParaRPr sz="907" dirty="0">
              <a:latin typeface="Times New Roman"/>
              <a:cs typeface="Times New Roman"/>
            </a:endParaRPr>
          </a:p>
          <a:p>
            <a:pPr marL="11516" marR="6910" algn="just">
              <a:lnSpc>
                <a:spcPct val="95400"/>
              </a:lnSpc>
              <a:spcBef>
                <a:spcPts val="5"/>
              </a:spcBef>
            </a:pPr>
            <a:r>
              <a:rPr sz="907" b="1" spc="-5" dirty="0">
                <a:solidFill>
                  <a:srgbClr val="231F20"/>
                </a:solidFill>
                <a:latin typeface="Liberation Sans Narrow"/>
                <a:cs typeface="Liberation Sans Narrow"/>
              </a:rPr>
              <a:t>Encourager le développement d’un module de formation  des professionnels de santé « L’usager, un acteur à part  entière </a:t>
            </a:r>
            <a:r>
              <a:rPr sz="907" b="1"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sa santé »</a:t>
            </a:r>
            <a:endParaRPr sz="907" dirty="0">
              <a:latin typeface="Liberation Sans Narrow"/>
              <a:cs typeface="Liberation Sans Narrow"/>
            </a:endParaRPr>
          </a:p>
          <a:p>
            <a:pPr>
              <a:spcBef>
                <a:spcPts val="50"/>
              </a:spcBef>
            </a:pPr>
            <a:endParaRPr sz="907" dirty="0">
              <a:latin typeface="Times New Roman"/>
              <a:cs typeface="Times New Roman"/>
            </a:endParaRPr>
          </a:p>
          <a:p>
            <a:pPr marL="11516" marR="5182" algn="just">
              <a:lnSpc>
                <a:spcPct val="95400"/>
              </a:lnSpc>
            </a:pPr>
            <a:r>
              <a:rPr sz="907" b="1" spc="-5" dirty="0">
                <a:solidFill>
                  <a:srgbClr val="231F20"/>
                </a:solidFill>
                <a:latin typeface="Liberation Sans Narrow"/>
                <a:cs typeface="Liberation Sans Narrow"/>
              </a:rPr>
              <a:t>Faciliter le recueil des besoins/attentes et l’organisation  de débats publics, de focus groupe ou expression  publique sur tous les</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territoires</a:t>
            </a:r>
            <a:endParaRPr sz="907" dirty="0">
              <a:latin typeface="Liberation Sans Narrow"/>
              <a:cs typeface="Liberation Sans Narrow"/>
            </a:endParaRPr>
          </a:p>
          <a:p>
            <a:pPr>
              <a:lnSpc>
                <a:spcPct val="100000"/>
              </a:lnSpc>
            </a:pPr>
            <a:endParaRPr sz="952" dirty="0">
              <a:latin typeface="Times New Roman"/>
              <a:cs typeface="Times New Roman"/>
            </a:endParaRPr>
          </a:p>
          <a:p>
            <a:pPr marL="11516" marR="6334" algn="just">
              <a:lnSpc>
                <a:spcPct val="95400"/>
              </a:lnSpc>
            </a:pPr>
            <a:r>
              <a:rPr sz="907" b="1" spc="-5" dirty="0">
                <a:solidFill>
                  <a:srgbClr val="231F20"/>
                </a:solidFill>
                <a:latin typeface="Liberation Sans Narrow"/>
                <a:cs typeface="Liberation Sans Narrow"/>
              </a:rPr>
              <a:t>Promouvoir l’association des usagers et de leurs  représentants aux projets de </a:t>
            </a:r>
            <a:r>
              <a:rPr sz="907" b="1" spc="-9" dirty="0">
                <a:solidFill>
                  <a:srgbClr val="231F20"/>
                </a:solidFill>
                <a:latin typeface="Liberation Sans Narrow"/>
                <a:cs typeface="Liberation Sans Narrow"/>
              </a:rPr>
              <a:t>santé </a:t>
            </a:r>
            <a:r>
              <a:rPr sz="907" b="1" spc="-5" dirty="0">
                <a:solidFill>
                  <a:srgbClr val="231F20"/>
                </a:solidFill>
                <a:latin typeface="Liberation Sans Narrow"/>
                <a:cs typeface="Liberation Sans Narrow"/>
              </a:rPr>
              <a:t>des maisons de </a:t>
            </a:r>
            <a:r>
              <a:rPr sz="907" b="1" spc="-9" dirty="0">
                <a:solidFill>
                  <a:srgbClr val="231F20"/>
                </a:solidFill>
                <a:latin typeface="Liberation Sans Narrow"/>
                <a:cs typeface="Liberation Sans Narrow"/>
              </a:rPr>
              <a:t>santé  </a:t>
            </a:r>
            <a:r>
              <a:rPr sz="907" b="1" spc="-5" dirty="0">
                <a:solidFill>
                  <a:srgbClr val="231F20"/>
                </a:solidFill>
                <a:latin typeface="Liberation Sans Narrow"/>
                <a:cs typeface="Liberation Sans Narrow"/>
              </a:rPr>
              <a:t>pluri-professionnelles</a:t>
            </a:r>
            <a:endParaRPr sz="907" dirty="0">
              <a:latin typeface="Liberation Sans Narrow"/>
              <a:cs typeface="Liberation Sans Narrow"/>
            </a:endParaRPr>
          </a:p>
        </p:txBody>
      </p:sp>
      <p:sp>
        <p:nvSpPr>
          <p:cNvPr id="19" name="object 8"/>
          <p:cNvSpPr txBox="1"/>
          <p:nvPr/>
        </p:nvSpPr>
        <p:spPr>
          <a:xfrm>
            <a:off x="104329" y="5372989"/>
            <a:ext cx="2641856" cy="552906"/>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Promouvoir l’association des usagers en amont à </a:t>
            </a:r>
            <a:r>
              <a:rPr sz="907" b="1" spc="-9" dirty="0">
                <a:solidFill>
                  <a:srgbClr val="231F20"/>
                </a:solidFill>
                <a:latin typeface="Liberation Sans Narrow"/>
                <a:cs typeface="Liberation Sans Narrow"/>
              </a:rPr>
              <a:t>la  </a:t>
            </a:r>
            <a:r>
              <a:rPr sz="907" b="1" spc="-5" dirty="0">
                <a:solidFill>
                  <a:srgbClr val="231F20"/>
                </a:solidFill>
                <a:latin typeface="Liberation Sans Narrow"/>
                <a:cs typeface="Liberation Sans Narrow"/>
              </a:rPr>
              <a:t>construction des projets et en aval, au suivi </a:t>
            </a:r>
            <a:r>
              <a:rPr sz="907" b="1" spc="-9" dirty="0">
                <a:solidFill>
                  <a:srgbClr val="231F20"/>
                </a:solidFill>
                <a:latin typeface="Liberation Sans Narrow"/>
                <a:cs typeface="Liberation Sans Narrow"/>
              </a:rPr>
              <a:t>du  </a:t>
            </a:r>
            <a:r>
              <a:rPr sz="907" b="1" spc="-5" dirty="0">
                <a:solidFill>
                  <a:srgbClr val="231F20"/>
                </a:solidFill>
                <a:latin typeface="Liberation Sans Narrow"/>
                <a:cs typeface="Liberation Sans Narrow"/>
              </a:rPr>
              <a:t>déroulement et à l’évaluation des dispositifs (élaboration  des CLS, contrats </a:t>
            </a:r>
            <a:r>
              <a:rPr sz="907" b="1" dirty="0">
                <a:solidFill>
                  <a:srgbClr val="231F20"/>
                </a:solidFill>
                <a:latin typeface="Liberation Sans Narrow"/>
                <a:cs typeface="Liberation Sans Narrow"/>
              </a:rPr>
              <a:t>de</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ville…)</a:t>
            </a:r>
            <a:endParaRPr sz="907" dirty="0">
              <a:latin typeface="Liberation Sans Narrow"/>
              <a:cs typeface="Liberation Sans Narrow"/>
            </a:endParaRPr>
          </a:p>
        </p:txBody>
      </p:sp>
      <p:sp>
        <p:nvSpPr>
          <p:cNvPr id="20" name="object 9"/>
          <p:cNvSpPr txBox="1"/>
          <p:nvPr/>
        </p:nvSpPr>
        <p:spPr>
          <a:xfrm>
            <a:off x="2900336" y="2549408"/>
            <a:ext cx="2641280" cy="2148049"/>
          </a:xfrm>
          <a:prstGeom prst="rect">
            <a:avLst/>
          </a:prstGeom>
        </p:spPr>
        <p:txBody>
          <a:bodyPr vert="horz" wrap="square" lIns="0" tIns="20154" rIns="0" bIns="0" rtlCol="0">
            <a:spAutoFit/>
          </a:bodyPr>
          <a:lstStyle/>
          <a:p>
            <a:pPr marL="11516" marR="5182" algn="just">
              <a:lnSpc>
                <a:spcPts val="1043"/>
              </a:lnSpc>
              <a:spcBef>
                <a:spcPts val="159"/>
              </a:spcBef>
            </a:pPr>
            <a:r>
              <a:rPr sz="907" b="1" spc="-5" dirty="0">
                <a:solidFill>
                  <a:srgbClr val="231F20"/>
                </a:solidFill>
                <a:latin typeface="Liberation Sans Narrow"/>
                <a:cs typeface="Liberation Sans Narrow"/>
              </a:rPr>
              <a:t>Promouvoir la représentation des usagers dans  l’accompagnement à domicile et en</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ambulatoire</a:t>
            </a:r>
            <a:endParaRPr sz="907" dirty="0">
              <a:latin typeface="Liberation Sans Narrow"/>
              <a:cs typeface="Liberation Sans Narrow"/>
            </a:endParaRPr>
          </a:p>
          <a:p>
            <a:pPr>
              <a:spcBef>
                <a:spcPts val="23"/>
              </a:spcBef>
            </a:pPr>
            <a:endParaRPr sz="907" dirty="0">
              <a:latin typeface="Times New Roman"/>
              <a:cs typeface="Times New Roman"/>
            </a:endParaRPr>
          </a:p>
          <a:p>
            <a:pPr marL="11516" marR="4607" algn="just">
              <a:lnSpc>
                <a:spcPct val="95400"/>
              </a:lnSpc>
            </a:pPr>
            <a:r>
              <a:rPr sz="907" b="1" spc="-5" dirty="0">
                <a:solidFill>
                  <a:srgbClr val="231F20"/>
                </a:solidFill>
                <a:latin typeface="Liberation Sans Narrow"/>
                <a:cs typeface="Liberation Sans Narrow"/>
              </a:rPr>
              <a:t>Soutenir les expériences </a:t>
            </a:r>
            <a:r>
              <a:rPr sz="907" b="1" dirty="0">
                <a:solidFill>
                  <a:srgbClr val="231F20"/>
                </a:solidFill>
                <a:latin typeface="Liberation Sans Narrow"/>
                <a:cs typeface="Liberation Sans Narrow"/>
              </a:rPr>
              <a:t>qui </a:t>
            </a:r>
            <a:r>
              <a:rPr sz="907" b="1" spc="-5" dirty="0">
                <a:solidFill>
                  <a:srgbClr val="231F20"/>
                </a:solidFill>
                <a:latin typeface="Liberation Sans Narrow"/>
                <a:cs typeface="Liberation Sans Narrow"/>
              </a:rPr>
              <a:t>développent l’entraide  mutuelle pour faciliter la compréhension de la  problématique </a:t>
            </a:r>
            <a:r>
              <a:rPr sz="907" b="1" spc="-9" dirty="0">
                <a:solidFill>
                  <a:srgbClr val="231F20"/>
                </a:solidFill>
                <a:latin typeface="Liberation Sans Narrow"/>
                <a:cs typeface="Liberation Sans Narrow"/>
              </a:rPr>
              <a:t>d’une </a:t>
            </a:r>
            <a:r>
              <a:rPr sz="907" b="1" spc="-5" dirty="0">
                <a:solidFill>
                  <a:srgbClr val="231F20"/>
                </a:solidFill>
                <a:latin typeface="Liberation Sans Narrow"/>
                <a:cs typeface="Liberation Sans Narrow"/>
              </a:rPr>
              <a:t>personne ou d’un collectif (ex.</a:t>
            </a:r>
            <a:r>
              <a:rPr sz="907" b="1" spc="32"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GEM)</a:t>
            </a:r>
            <a:endParaRPr sz="907" dirty="0">
              <a:latin typeface="Liberation Sans Narrow"/>
              <a:cs typeface="Liberation Sans Narrow"/>
            </a:endParaRPr>
          </a:p>
          <a:p>
            <a:pPr>
              <a:spcBef>
                <a:spcPts val="9"/>
              </a:spcBef>
            </a:pPr>
            <a:endParaRPr sz="952" dirty="0">
              <a:latin typeface="Times New Roman"/>
              <a:cs typeface="Times New Roman"/>
            </a:endParaRPr>
          </a:p>
          <a:p>
            <a:pPr marL="11516" marR="4607" algn="just">
              <a:lnSpc>
                <a:spcPts val="1043"/>
              </a:lnSpc>
            </a:pPr>
            <a:r>
              <a:rPr sz="907" b="1" spc="-5" dirty="0">
                <a:solidFill>
                  <a:srgbClr val="231F20"/>
                </a:solidFill>
                <a:latin typeface="Liberation Sans Narrow"/>
                <a:cs typeface="Liberation Sans Narrow"/>
              </a:rPr>
              <a:t>Susciter, le cas échéant, la participation d’associations  agréées représentants les usagers dans les</a:t>
            </a:r>
            <a:r>
              <a:rPr sz="907" b="1" spc="23"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CVS</a:t>
            </a:r>
            <a:endParaRPr sz="907" dirty="0">
              <a:latin typeface="Liberation Sans Narrow"/>
              <a:cs typeface="Liberation Sans Narrow"/>
            </a:endParaRPr>
          </a:p>
          <a:p>
            <a:pPr>
              <a:spcBef>
                <a:spcPts val="27"/>
              </a:spcBef>
            </a:pPr>
            <a:endParaRPr sz="907" dirty="0">
              <a:latin typeface="Times New Roman"/>
              <a:cs typeface="Times New Roman"/>
            </a:endParaRPr>
          </a:p>
          <a:p>
            <a:pPr marL="11516" marR="5758" algn="just">
              <a:lnSpc>
                <a:spcPct val="95400"/>
              </a:lnSpc>
            </a:pPr>
            <a:r>
              <a:rPr sz="907" b="1" spc="-5" dirty="0">
                <a:solidFill>
                  <a:srgbClr val="231F20"/>
                </a:solidFill>
                <a:latin typeface="Liberation Sans Narrow"/>
                <a:cs typeface="Liberation Sans Narrow"/>
              </a:rPr>
              <a:t>Améliorer la qualité et la sécurité du service à l’usager en  lien avec l’analyse des plaintes et réclamations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événements indésirables liés </a:t>
            </a:r>
            <a:r>
              <a:rPr sz="907" b="1" spc="-9" dirty="0">
                <a:solidFill>
                  <a:srgbClr val="231F20"/>
                </a:solidFill>
                <a:latin typeface="Liberation Sans Narrow"/>
                <a:cs typeface="Liberation Sans Narrow"/>
              </a:rPr>
              <a:t>aux</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soins</a:t>
            </a:r>
            <a:endParaRPr sz="907" dirty="0">
              <a:latin typeface="Liberation Sans Narrow"/>
              <a:cs typeface="Liberation Sans Narrow"/>
            </a:endParaRPr>
          </a:p>
        </p:txBody>
      </p:sp>
      <p:sp>
        <p:nvSpPr>
          <p:cNvPr id="21" name="object 10"/>
          <p:cNvSpPr txBox="1"/>
          <p:nvPr/>
        </p:nvSpPr>
        <p:spPr>
          <a:xfrm>
            <a:off x="2898033" y="4735505"/>
            <a:ext cx="2643583" cy="1274967"/>
          </a:xfrm>
          <a:prstGeom prst="rect">
            <a:avLst/>
          </a:prstGeom>
        </p:spPr>
        <p:txBody>
          <a:bodyPr vert="horz" wrap="square" lIns="0" tIns="17275" rIns="0" bIns="0" rtlCol="0">
            <a:spAutoFit/>
          </a:bodyPr>
          <a:lstStyle/>
          <a:p>
            <a:pPr marL="11516" marR="5182" algn="just">
              <a:lnSpc>
                <a:spcPct val="95400"/>
              </a:lnSpc>
              <a:spcBef>
                <a:spcPts val="136"/>
              </a:spcBef>
            </a:pPr>
            <a:r>
              <a:rPr sz="907" b="1" spc="-5" dirty="0">
                <a:solidFill>
                  <a:srgbClr val="231F20"/>
                </a:solidFill>
                <a:latin typeface="Liberation Sans Narrow"/>
                <a:cs typeface="Liberation Sans Narrow"/>
              </a:rPr>
              <a:t>Porter à la connaissance du grand public sur le site  Internet, le dispositif lisible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complet de </a:t>
            </a:r>
            <a:r>
              <a:rPr sz="907" b="1" dirty="0">
                <a:solidFill>
                  <a:srgbClr val="231F20"/>
                </a:solidFill>
                <a:latin typeface="Liberation Sans Narrow"/>
                <a:cs typeface="Liberation Sans Narrow"/>
              </a:rPr>
              <a:t>traitement </a:t>
            </a:r>
            <a:r>
              <a:rPr sz="907" b="1" spc="-5" dirty="0">
                <a:solidFill>
                  <a:srgbClr val="231F20"/>
                </a:solidFill>
                <a:latin typeface="Liberation Sans Narrow"/>
                <a:cs typeface="Liberation Sans Narrow"/>
              </a:rPr>
              <a:t>des  plaintes et réclamations et faire connaitre aux usagers les  instances auxquelles ils peuvent faire appel pour appuyer  et faciliter leur expression</a:t>
            </a:r>
            <a:endParaRPr sz="907" dirty="0">
              <a:latin typeface="Liberation Sans Narrow"/>
              <a:cs typeface="Liberation Sans Narrow"/>
            </a:endParaRPr>
          </a:p>
          <a:p>
            <a:pPr marL="11516" marR="4607" algn="just">
              <a:lnSpc>
                <a:spcPct val="95400"/>
              </a:lnSpc>
              <a:spcBef>
                <a:spcPts val="549"/>
              </a:spcBef>
            </a:pPr>
            <a:r>
              <a:rPr sz="907" b="1" spc="-5" dirty="0">
                <a:solidFill>
                  <a:srgbClr val="231F20"/>
                </a:solidFill>
                <a:latin typeface="Liberation Sans Narrow"/>
                <a:cs typeface="Liberation Sans Narrow"/>
              </a:rPr>
              <a:t>Développer des modèles innovants d’accueil de la parole  des usagers au sein du </a:t>
            </a:r>
            <a:r>
              <a:rPr sz="907" b="1" spc="-9" dirty="0">
                <a:solidFill>
                  <a:srgbClr val="231F20"/>
                </a:solidFill>
                <a:latin typeface="Liberation Sans Narrow"/>
                <a:cs typeface="Liberation Sans Narrow"/>
              </a:rPr>
              <a:t>comité </a:t>
            </a:r>
            <a:r>
              <a:rPr sz="907" b="1" spc="-5" dirty="0">
                <a:solidFill>
                  <a:srgbClr val="231F20"/>
                </a:solidFill>
                <a:latin typeface="Liberation Sans Narrow"/>
                <a:cs typeface="Liberation Sans Narrow"/>
              </a:rPr>
              <a:t>régional des personnes  accueillies</a:t>
            </a:r>
            <a:endParaRPr sz="907" dirty="0">
              <a:latin typeface="Liberation Sans Narrow"/>
              <a:cs typeface="Liberation Sans Narrow"/>
            </a:endParaRPr>
          </a:p>
        </p:txBody>
      </p:sp>
      <p:sp>
        <p:nvSpPr>
          <p:cNvPr id="22" name="Parchemin vertical 21"/>
          <p:cNvSpPr/>
          <p:nvPr/>
        </p:nvSpPr>
        <p:spPr>
          <a:xfrm>
            <a:off x="5111099" y="2342601"/>
            <a:ext cx="6879438" cy="4509828"/>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23" name="Image 22"/>
          <p:cNvPicPr>
            <a:picLocks noChangeAspect="1"/>
          </p:cNvPicPr>
          <p:nvPr/>
        </p:nvPicPr>
        <p:blipFill>
          <a:blip r:embed="rId5"/>
          <a:stretch>
            <a:fillRect/>
          </a:stretch>
        </p:blipFill>
        <p:spPr>
          <a:xfrm>
            <a:off x="6363863" y="2405632"/>
            <a:ext cx="327790" cy="441136"/>
          </a:xfrm>
          <a:prstGeom prst="rect">
            <a:avLst/>
          </a:prstGeom>
        </p:spPr>
      </p:pic>
      <p:sp>
        <p:nvSpPr>
          <p:cNvPr id="24" name="ZoneTexte 23"/>
          <p:cNvSpPr txBox="1"/>
          <p:nvPr/>
        </p:nvSpPr>
        <p:spPr>
          <a:xfrm>
            <a:off x="6920084" y="2300446"/>
            <a:ext cx="5298885"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6" name="Espace réservé du numéro de diapositive 5"/>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14</a:t>
            </a:fld>
            <a:endParaRPr lang="fr-FR" sz="1050" dirty="0">
              <a:solidFill>
                <a:prstClr val="black">
                  <a:tint val="75000"/>
                </a:prstClr>
              </a:solidFill>
            </a:endParaRPr>
          </a:p>
        </p:txBody>
      </p:sp>
    </p:spTree>
    <p:extLst>
      <p:ext uri="{BB962C8B-B14F-4D97-AF65-F5344CB8AC3E}">
        <p14:creationId xmlns:p14="http://schemas.microsoft.com/office/powerpoint/2010/main" val="372577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79110" y="2466051"/>
            <a:ext cx="7807191" cy="1670288"/>
          </a:xfrm>
          <a:prstGeom prst="rect">
            <a:avLst/>
          </a:prstGeom>
        </p:spPr>
        <p:txBody>
          <a:bodyPr vert="horz" wrap="square" lIns="0" tIns="11516" rIns="0" bIns="0" rtlCol="0">
            <a:spAutoFit/>
          </a:bodyPr>
          <a:lstStyle/>
          <a:p>
            <a:pPr marL="11516" marR="4607" indent="2340124">
              <a:lnSpc>
                <a:spcPct val="109600"/>
              </a:lnSpc>
              <a:spcBef>
                <a:spcPts val="91"/>
              </a:spcBef>
            </a:pPr>
            <a:r>
              <a:rPr sz="3264" spc="-9" dirty="0">
                <a:solidFill>
                  <a:srgbClr val="4B83BB"/>
                </a:solidFill>
              </a:rPr>
              <a:t>Orientation </a:t>
            </a:r>
            <a:r>
              <a:rPr sz="3264" spc="-5" dirty="0">
                <a:solidFill>
                  <a:srgbClr val="4B83BB"/>
                </a:solidFill>
              </a:rPr>
              <a:t>stratégique 3  Promouvoir collectivement</a:t>
            </a:r>
            <a:r>
              <a:rPr sz="3264" spc="9" dirty="0">
                <a:solidFill>
                  <a:srgbClr val="4B83BB"/>
                </a:solidFill>
              </a:rPr>
              <a:t> </a:t>
            </a:r>
            <a:r>
              <a:rPr sz="3264" spc="-5" dirty="0">
                <a:solidFill>
                  <a:srgbClr val="4B83BB"/>
                </a:solidFill>
              </a:rPr>
              <a:t>l’autonomie</a:t>
            </a:r>
            <a:endParaRPr sz="3264" dirty="0"/>
          </a:p>
          <a:p>
            <a:pPr marL="2067187">
              <a:spcBef>
                <a:spcPts val="390"/>
              </a:spcBef>
            </a:pPr>
            <a:r>
              <a:rPr sz="3264" spc="-5" dirty="0">
                <a:solidFill>
                  <a:srgbClr val="4B83BB"/>
                </a:solidFill>
              </a:rPr>
              <a:t>dans une société</a:t>
            </a:r>
            <a:r>
              <a:rPr sz="3264" spc="-23" dirty="0">
                <a:solidFill>
                  <a:srgbClr val="4B83BB"/>
                </a:solidFill>
              </a:rPr>
              <a:t> </a:t>
            </a:r>
            <a:r>
              <a:rPr sz="3264" spc="-5" dirty="0">
                <a:solidFill>
                  <a:srgbClr val="4B83BB"/>
                </a:solidFill>
              </a:rPr>
              <a:t>inclusive</a:t>
            </a:r>
            <a:endParaRPr sz="3264" dirty="0"/>
          </a:p>
        </p:txBody>
      </p:sp>
      <p:sp>
        <p:nvSpPr>
          <p:cNvPr id="4" name="Espace réservé du numéro de diapositive 3"/>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15</a:t>
            </a:fld>
            <a:endParaRPr lang="fr-FR" sz="1050" dirty="0">
              <a:solidFill>
                <a:prstClr val="black">
                  <a:tint val="75000"/>
                </a:prstClr>
              </a:solidFill>
            </a:endParaRPr>
          </a:p>
        </p:txBody>
      </p:sp>
    </p:spTree>
    <p:extLst>
      <p:ext uri="{BB962C8B-B14F-4D97-AF65-F5344CB8AC3E}">
        <p14:creationId xmlns:p14="http://schemas.microsoft.com/office/powerpoint/2010/main" val="4082718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2763" y="71588"/>
            <a:ext cx="2022171" cy="688633"/>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5178907" y="388375"/>
            <a:ext cx="4995076" cy="743692"/>
          </a:xfrm>
          <a:prstGeom prst="rect">
            <a:avLst/>
          </a:prstGeom>
          <a:blipFill>
            <a:blip r:embed="rId3"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112763" y="53664"/>
            <a:ext cx="11932092" cy="625771"/>
          </a:xfrm>
          <a:prstGeom prst="rect">
            <a:avLst/>
          </a:prstGeom>
        </p:spPr>
        <p:txBody>
          <a:bodyPr vert="horz" wrap="square" lIns="0" tIns="11516" rIns="0" bIns="0" rtlCol="0">
            <a:spAutoFit/>
          </a:bodyPr>
          <a:lstStyle/>
          <a:p>
            <a:pPr marL="2148953" marR="4607">
              <a:lnSpc>
                <a:spcPct val="109900"/>
              </a:lnSpc>
              <a:spcBef>
                <a:spcPts val="91"/>
              </a:spcBef>
            </a:pPr>
            <a:r>
              <a:rPr dirty="0"/>
              <a:t>Développer </a:t>
            </a:r>
            <a:r>
              <a:rPr spc="-5" dirty="0"/>
              <a:t>des </a:t>
            </a:r>
            <a:r>
              <a:rPr dirty="0"/>
              <a:t>réponses </a:t>
            </a:r>
            <a:r>
              <a:rPr spc="-5" dirty="0"/>
              <a:t>de </a:t>
            </a:r>
            <a:r>
              <a:rPr spc="-9" dirty="0"/>
              <a:t>santé </a:t>
            </a:r>
            <a:r>
              <a:rPr spc="-5" dirty="0"/>
              <a:t>et d’accompagnement </a:t>
            </a:r>
            <a:r>
              <a:rPr spc="-9" dirty="0"/>
              <a:t>en </a:t>
            </a:r>
            <a:r>
              <a:rPr spc="-5" dirty="0"/>
              <a:t>soutien </a:t>
            </a:r>
            <a:r>
              <a:rPr dirty="0"/>
              <a:t>à  </a:t>
            </a:r>
            <a:r>
              <a:rPr spc="-5" dirty="0"/>
              <a:t>la vie en milieu</a:t>
            </a:r>
            <a:r>
              <a:rPr spc="-18" dirty="0"/>
              <a:t> </a:t>
            </a:r>
            <a:r>
              <a:rPr spc="-5" dirty="0"/>
              <a:t>ordinaire</a:t>
            </a:r>
          </a:p>
        </p:txBody>
      </p:sp>
      <p:sp>
        <p:nvSpPr>
          <p:cNvPr id="6" name="object 6"/>
          <p:cNvSpPr/>
          <p:nvPr/>
        </p:nvSpPr>
        <p:spPr>
          <a:xfrm>
            <a:off x="2294906" y="3746448"/>
            <a:ext cx="26487" cy="5758"/>
          </a:xfrm>
          <a:custGeom>
            <a:avLst/>
            <a:gdLst/>
            <a:ahLst/>
            <a:cxnLst/>
            <a:rect l="l" t="t" r="r" b="b"/>
            <a:pathLst>
              <a:path w="29209" h="6350">
                <a:moveTo>
                  <a:pt x="0" y="0"/>
                </a:moveTo>
                <a:lnTo>
                  <a:pt x="0" y="6096"/>
                </a:lnTo>
                <a:lnTo>
                  <a:pt x="28930" y="6096"/>
                </a:lnTo>
                <a:lnTo>
                  <a:pt x="28930" y="0"/>
                </a:lnTo>
                <a:lnTo>
                  <a:pt x="0" y="0"/>
                </a:lnTo>
                <a:close/>
              </a:path>
            </a:pathLst>
          </a:custGeom>
          <a:solidFill>
            <a:srgbClr val="231F20"/>
          </a:solidFill>
        </p:spPr>
        <p:txBody>
          <a:bodyPr wrap="square" lIns="0" tIns="0" rIns="0" bIns="0" rtlCol="0"/>
          <a:lstStyle/>
          <a:p>
            <a:endParaRPr sz="1632"/>
          </a:p>
        </p:txBody>
      </p:sp>
      <p:sp>
        <p:nvSpPr>
          <p:cNvPr id="17" name="object 4"/>
          <p:cNvSpPr/>
          <p:nvPr/>
        </p:nvSpPr>
        <p:spPr>
          <a:xfrm>
            <a:off x="4236429" y="4463431"/>
            <a:ext cx="2671971" cy="2222994"/>
          </a:xfrm>
          <a:prstGeom prst="rect">
            <a:avLst/>
          </a:prstGeom>
          <a:blipFill>
            <a:blip r:embed="rId4" cstate="print"/>
            <a:stretch>
              <a:fillRect/>
            </a:stretch>
          </a:blipFill>
        </p:spPr>
        <p:txBody>
          <a:bodyPr wrap="square" lIns="0" tIns="0" rIns="0" bIns="0" rtlCol="0"/>
          <a:lstStyle/>
          <a:p>
            <a:endParaRPr sz="1632"/>
          </a:p>
        </p:txBody>
      </p:sp>
      <p:sp>
        <p:nvSpPr>
          <p:cNvPr id="18" name="object 7"/>
          <p:cNvSpPr txBox="1"/>
          <p:nvPr/>
        </p:nvSpPr>
        <p:spPr>
          <a:xfrm>
            <a:off x="112764" y="1448372"/>
            <a:ext cx="3923208" cy="547845"/>
          </a:xfrm>
          <a:prstGeom prst="rect">
            <a:avLst/>
          </a:prstGeom>
        </p:spPr>
        <p:txBody>
          <a:bodyPr vert="horz" wrap="square" lIns="0" tIns="17275" rIns="0" bIns="0" rtlCol="0">
            <a:spAutoFit/>
          </a:bodyPr>
          <a:lstStyle/>
          <a:p>
            <a:pPr marL="11516" marR="4607" algn="just">
              <a:lnSpc>
                <a:spcPct val="95400"/>
              </a:lnSpc>
              <a:spcBef>
                <a:spcPts val="136"/>
              </a:spcBef>
            </a:pPr>
            <a:r>
              <a:rPr sz="907" b="1" spc="-5" dirty="0">
                <a:solidFill>
                  <a:srgbClr val="231F20"/>
                </a:solidFill>
                <a:latin typeface="Liberation Sans Narrow"/>
                <a:cs typeface="Liberation Sans Narrow"/>
              </a:rPr>
              <a:t>Sensibiliser/informer nos partenaires sur les évolutions de  l’offre au regard des enjeux de la société inclusive, et du  principe de subsidiarité (l’institution doit rester  l’exception), ainsi que </a:t>
            </a:r>
            <a:r>
              <a:rPr sz="907" b="1" spc="-9" dirty="0">
                <a:solidFill>
                  <a:srgbClr val="231F20"/>
                </a:solidFill>
                <a:latin typeface="Liberation Sans Narrow"/>
                <a:cs typeface="Liberation Sans Narrow"/>
              </a:rPr>
              <a:t>sur </a:t>
            </a:r>
            <a:r>
              <a:rPr sz="907" b="1" spc="-5" dirty="0">
                <a:solidFill>
                  <a:srgbClr val="231F20"/>
                </a:solidFill>
                <a:latin typeface="Liberation Sans Narrow"/>
                <a:cs typeface="Liberation Sans Narrow"/>
              </a:rPr>
              <a:t>les nouvelles modalités  d’accompagnement en milieu ordinaire.</a:t>
            </a:r>
            <a:endParaRPr sz="907" dirty="0">
              <a:latin typeface="Liberation Sans Narrow"/>
              <a:cs typeface="Liberation Sans Narrow"/>
            </a:endParaRPr>
          </a:p>
        </p:txBody>
      </p:sp>
      <p:sp>
        <p:nvSpPr>
          <p:cNvPr id="19" name="object 8"/>
          <p:cNvSpPr txBox="1"/>
          <p:nvPr/>
        </p:nvSpPr>
        <p:spPr>
          <a:xfrm>
            <a:off x="112762" y="2253000"/>
            <a:ext cx="3979965" cy="2022843"/>
          </a:xfrm>
          <a:prstGeom prst="rect">
            <a:avLst/>
          </a:prstGeom>
        </p:spPr>
        <p:txBody>
          <a:bodyPr vert="horz" wrap="square" lIns="0" tIns="73705" rIns="0" bIns="0" rtlCol="0">
            <a:spAutoFit/>
          </a:bodyPr>
          <a:lstStyle/>
          <a:p>
            <a:pPr marL="11516">
              <a:spcBef>
                <a:spcPts val="580"/>
              </a:spcBef>
            </a:pPr>
            <a:r>
              <a:rPr sz="907" b="1" spc="-9" dirty="0">
                <a:solidFill>
                  <a:srgbClr val="231F20"/>
                </a:solidFill>
                <a:latin typeface="Liberation Sans Narrow"/>
                <a:cs typeface="Liberation Sans Narrow"/>
              </a:rPr>
              <a:t>En </a:t>
            </a:r>
            <a:r>
              <a:rPr sz="907" b="1" spc="-5" dirty="0">
                <a:solidFill>
                  <a:srgbClr val="231F20"/>
                </a:solidFill>
                <a:latin typeface="Liberation Sans Narrow"/>
                <a:cs typeface="Liberation Sans Narrow"/>
              </a:rPr>
              <a:t>faveur des personnes</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âgées</a:t>
            </a:r>
            <a:endParaRPr sz="907" dirty="0">
              <a:latin typeface="Liberation Sans Narrow"/>
              <a:cs typeface="Liberation Sans Narrow"/>
            </a:endParaRPr>
          </a:p>
          <a:p>
            <a:pPr marL="173897" marR="4607" algn="just">
              <a:lnSpc>
                <a:spcPts val="1043"/>
              </a:lnSpc>
              <a:spcBef>
                <a:spcPts val="558"/>
              </a:spcBef>
            </a:pPr>
            <a:r>
              <a:rPr sz="907" spc="-5" dirty="0">
                <a:solidFill>
                  <a:srgbClr val="231F20"/>
                </a:solidFill>
                <a:latin typeface="Liberation Sans Narrow"/>
                <a:cs typeface="Liberation Sans Narrow"/>
              </a:rPr>
              <a:t>Poursuivre la diversification de l’offre d’accompagnement  pour les personnes âgées sur les territoires, dans une  logique de « panel » de services</a:t>
            </a:r>
            <a:r>
              <a:rPr sz="907" spc="41"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complémentaires.</a:t>
            </a:r>
            <a:endParaRPr sz="907" dirty="0">
              <a:latin typeface="Liberation Sans Narrow"/>
              <a:cs typeface="Liberation Sans Narrow"/>
            </a:endParaRPr>
          </a:p>
          <a:p>
            <a:pPr marL="173897" marR="6910" algn="just">
              <a:lnSpc>
                <a:spcPts val="1043"/>
              </a:lnSpc>
              <a:spcBef>
                <a:spcPts val="263"/>
              </a:spcBef>
            </a:pPr>
            <a:r>
              <a:rPr sz="907" spc="-5" dirty="0">
                <a:solidFill>
                  <a:srgbClr val="231F20"/>
                </a:solidFill>
                <a:latin typeface="Liberation Sans Narrow"/>
                <a:cs typeface="Liberation Sans Narrow"/>
              </a:rPr>
              <a:t>Développer des services intégrés favorisant un  accompagnement global.</a:t>
            </a:r>
            <a:endParaRPr sz="907" dirty="0">
              <a:latin typeface="Liberation Sans Narrow"/>
              <a:cs typeface="Liberation Sans Narrow"/>
            </a:endParaRPr>
          </a:p>
          <a:p>
            <a:pPr marL="173897" marR="5182" algn="just">
              <a:lnSpc>
                <a:spcPct val="95400"/>
              </a:lnSpc>
              <a:spcBef>
                <a:spcPts val="254"/>
              </a:spcBef>
            </a:pPr>
            <a:r>
              <a:rPr sz="907" spc="-5" dirty="0">
                <a:solidFill>
                  <a:srgbClr val="231F20"/>
                </a:solidFill>
                <a:latin typeface="Liberation Sans Narrow"/>
                <a:cs typeface="Liberation Sans Narrow"/>
              </a:rPr>
              <a:t>Développer des réponses intermédiaires entre le domicile  et </a:t>
            </a:r>
            <a:r>
              <a:rPr sz="907" spc="-9" dirty="0">
                <a:solidFill>
                  <a:srgbClr val="231F20"/>
                </a:solidFill>
                <a:latin typeface="Liberation Sans Narrow"/>
                <a:cs typeface="Liberation Sans Narrow"/>
              </a:rPr>
              <a:t>l’établissement (habitat </a:t>
            </a:r>
            <a:r>
              <a:rPr sz="907" spc="-5" dirty="0">
                <a:solidFill>
                  <a:srgbClr val="231F20"/>
                </a:solidFill>
                <a:latin typeface="Liberation Sans Narrow"/>
                <a:cs typeface="Liberation Sans Narrow"/>
              </a:rPr>
              <a:t>intermédiaire, EHPAD à  domicile,</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173897" marR="4607" algn="just">
              <a:lnSpc>
                <a:spcPct val="95700"/>
              </a:lnSpc>
              <a:spcBef>
                <a:spcPts val="263"/>
              </a:spcBef>
            </a:pPr>
            <a:r>
              <a:rPr sz="907" spc="-5" dirty="0">
                <a:solidFill>
                  <a:srgbClr val="231F20"/>
                </a:solidFill>
                <a:latin typeface="Liberation Sans Narrow"/>
                <a:cs typeface="Liberation Sans Narrow"/>
              </a:rPr>
              <a:t>Expérimenter des réponses mixtes favorisant les parcours  (ex : résidence autonomie adossée à un EHPAD, tout en  conservant l’objectif d’efficience de l’EHPAD (seuil critique  de 80</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places).</a:t>
            </a:r>
            <a:endParaRPr sz="907" dirty="0">
              <a:latin typeface="Liberation Sans Narrow"/>
              <a:cs typeface="Liberation Sans Narrow"/>
            </a:endParaRPr>
          </a:p>
          <a:p>
            <a:pPr marL="173897" marR="4607" algn="just">
              <a:lnSpc>
                <a:spcPct val="95400"/>
              </a:lnSpc>
              <a:spcBef>
                <a:spcPts val="277"/>
              </a:spcBef>
            </a:pPr>
            <a:r>
              <a:rPr sz="907" spc="-5" dirty="0">
                <a:solidFill>
                  <a:srgbClr val="231F20"/>
                </a:solidFill>
                <a:latin typeface="Liberation Sans Narrow"/>
                <a:cs typeface="Liberation Sans Narrow"/>
              </a:rPr>
              <a:t>Engager une réflexion sur le plan régional sur les  conditions de mise en œuvre et les limites du maintien à  domicile (financières, sécurité,</a:t>
            </a:r>
            <a:r>
              <a:rPr sz="907" spc="9" dirty="0">
                <a:solidFill>
                  <a:srgbClr val="231F20"/>
                </a:solidFill>
                <a:latin typeface="Liberation Sans Narrow"/>
                <a:cs typeface="Liberation Sans Narrow"/>
              </a:rPr>
              <a:t> </a:t>
            </a:r>
            <a:r>
              <a:rPr sz="907" dirty="0">
                <a:solidFill>
                  <a:srgbClr val="231F20"/>
                </a:solidFill>
                <a:latin typeface="Liberation Sans Narrow"/>
                <a:cs typeface="Liberation Sans Narrow"/>
              </a:rPr>
              <a:t>éthiques…).</a:t>
            </a:r>
            <a:endParaRPr sz="907" dirty="0">
              <a:latin typeface="Liberation Sans Narrow"/>
              <a:cs typeface="Liberation Sans Narrow"/>
            </a:endParaRPr>
          </a:p>
        </p:txBody>
      </p:sp>
      <p:sp>
        <p:nvSpPr>
          <p:cNvPr id="20" name="object 9"/>
          <p:cNvSpPr txBox="1"/>
          <p:nvPr/>
        </p:nvSpPr>
        <p:spPr>
          <a:xfrm>
            <a:off x="277644" y="4275843"/>
            <a:ext cx="3833148" cy="2494272"/>
          </a:xfrm>
          <a:prstGeom prst="rect">
            <a:avLst/>
          </a:prstGeom>
        </p:spPr>
        <p:txBody>
          <a:bodyPr vert="horz" wrap="square" lIns="0" tIns="16699" rIns="0" bIns="0" rtlCol="0">
            <a:spAutoFit/>
          </a:bodyPr>
          <a:lstStyle/>
          <a:p>
            <a:pPr marL="11516" marR="8061" algn="just">
              <a:lnSpc>
                <a:spcPct val="95600"/>
              </a:lnSpc>
              <a:spcBef>
                <a:spcPts val="131"/>
              </a:spcBef>
            </a:pPr>
            <a:r>
              <a:rPr sz="907" spc="-5" dirty="0">
                <a:solidFill>
                  <a:srgbClr val="231F20"/>
                </a:solidFill>
                <a:latin typeface="Liberation Sans Narrow"/>
                <a:cs typeface="Liberation Sans Narrow"/>
              </a:rPr>
              <a:t>Développer une réponse aux demandes d’admission en  urgence (hébergement temporaire et permanent),  notamment dans le cadre de sorties d’hospitalisation ou  d’hospitalisation </a:t>
            </a:r>
            <a:r>
              <a:rPr sz="907" dirty="0">
                <a:solidFill>
                  <a:srgbClr val="231F20"/>
                </a:solidFill>
                <a:latin typeface="Liberation Sans Narrow"/>
                <a:cs typeface="Liberation Sans Narrow"/>
              </a:rPr>
              <a:t>d’un</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aidant.</a:t>
            </a:r>
            <a:endParaRPr sz="907" dirty="0">
              <a:latin typeface="Liberation Sans Narrow"/>
              <a:cs typeface="Liberation Sans Narrow"/>
            </a:endParaRPr>
          </a:p>
          <a:p>
            <a:pPr marL="11516" algn="just">
              <a:spcBef>
                <a:spcPts val="227"/>
              </a:spcBef>
            </a:pPr>
            <a:r>
              <a:rPr sz="907" b="1" spc="-9" dirty="0">
                <a:solidFill>
                  <a:srgbClr val="231F20"/>
                </a:solidFill>
                <a:latin typeface="Liberation Sans Narrow"/>
                <a:cs typeface="Liberation Sans Narrow"/>
              </a:rPr>
              <a:t>En </a:t>
            </a:r>
            <a:r>
              <a:rPr sz="907" b="1" spc="-5" dirty="0">
                <a:solidFill>
                  <a:srgbClr val="231F20"/>
                </a:solidFill>
                <a:latin typeface="Liberation Sans Narrow"/>
                <a:cs typeface="Liberation Sans Narrow"/>
              </a:rPr>
              <a:t>faveur des personnes en situation de</a:t>
            </a:r>
            <a:r>
              <a:rPr sz="907" b="1" spc="18"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handicap</a:t>
            </a:r>
            <a:endParaRPr sz="907" dirty="0">
              <a:latin typeface="Liberation Sans Narrow"/>
              <a:cs typeface="Liberation Sans Narrow"/>
            </a:endParaRPr>
          </a:p>
          <a:p>
            <a:pPr marL="11516" marR="4607" algn="just">
              <a:lnSpc>
                <a:spcPct val="95400"/>
              </a:lnSpc>
              <a:spcBef>
                <a:spcPts val="280"/>
              </a:spcBef>
            </a:pPr>
            <a:r>
              <a:rPr sz="907" spc="-5" dirty="0">
                <a:solidFill>
                  <a:srgbClr val="231F20"/>
                </a:solidFill>
                <a:latin typeface="Liberation Sans Narrow"/>
                <a:cs typeface="Liberation Sans Narrow"/>
              </a:rPr>
              <a:t>Proposer, pour chaque territoire de la Région des réponses  inclusives, alternatives à l’établissement, par transformation  de l’offre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existante.</a:t>
            </a:r>
            <a:endParaRPr sz="907" dirty="0">
              <a:latin typeface="Liberation Sans Narrow"/>
              <a:cs typeface="Liberation Sans Narrow"/>
            </a:endParaRPr>
          </a:p>
          <a:p>
            <a:pPr marL="11516" marR="8061" algn="just">
              <a:lnSpc>
                <a:spcPts val="1043"/>
              </a:lnSpc>
              <a:spcBef>
                <a:spcPts val="286"/>
              </a:spcBef>
            </a:pPr>
            <a:r>
              <a:rPr sz="907" spc="-5" dirty="0">
                <a:solidFill>
                  <a:srgbClr val="231F20"/>
                </a:solidFill>
                <a:latin typeface="Liberation Sans Narrow"/>
                <a:cs typeface="Liberation Sans Narrow"/>
              </a:rPr>
              <a:t>Développer l’offre d’accompagnement à la scolarisation </a:t>
            </a:r>
            <a:r>
              <a:rPr sz="907" dirty="0">
                <a:solidFill>
                  <a:srgbClr val="231F20"/>
                </a:solidFill>
                <a:latin typeface="Liberation Sans Narrow"/>
                <a:cs typeface="Liberation Sans Narrow"/>
              </a:rPr>
              <a:t>en  </a:t>
            </a:r>
            <a:r>
              <a:rPr sz="907" spc="-5" dirty="0">
                <a:solidFill>
                  <a:srgbClr val="231F20"/>
                </a:solidFill>
                <a:latin typeface="Liberation Sans Narrow"/>
                <a:cs typeface="Liberation Sans Narrow"/>
              </a:rPr>
              <a:t>milieu</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ordinaire.</a:t>
            </a:r>
            <a:endParaRPr sz="907" dirty="0">
              <a:latin typeface="Liberation Sans Narrow"/>
              <a:cs typeface="Liberation Sans Narrow"/>
            </a:endParaRPr>
          </a:p>
          <a:p>
            <a:pPr marL="11516" marR="6334" algn="just">
              <a:lnSpc>
                <a:spcPts val="1034"/>
              </a:lnSpc>
              <a:spcBef>
                <a:spcPts val="281"/>
              </a:spcBef>
            </a:pPr>
            <a:r>
              <a:rPr sz="907" spc="-5" dirty="0">
                <a:solidFill>
                  <a:srgbClr val="231F20"/>
                </a:solidFill>
                <a:latin typeface="Liberation Sans Narrow"/>
                <a:cs typeface="Liberation Sans Narrow"/>
              </a:rPr>
              <a:t>Développer l’accompagnement </a:t>
            </a:r>
            <a:r>
              <a:rPr sz="907" dirty="0">
                <a:solidFill>
                  <a:srgbClr val="231F20"/>
                </a:solidFill>
                <a:latin typeface="Liberation Sans Narrow"/>
                <a:cs typeface="Liberation Sans Narrow"/>
              </a:rPr>
              <a:t>en </a:t>
            </a:r>
            <a:r>
              <a:rPr sz="907" spc="-5" dirty="0">
                <a:solidFill>
                  <a:srgbClr val="231F20"/>
                </a:solidFill>
                <a:latin typeface="Liberation Sans Narrow"/>
                <a:cs typeface="Liberation Sans Narrow"/>
              </a:rPr>
              <a:t>milieu ordinaire pour les  adultes en situation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handicap.</a:t>
            </a:r>
            <a:endParaRPr sz="907" dirty="0">
              <a:latin typeface="Liberation Sans Narrow"/>
              <a:cs typeface="Liberation Sans Narrow"/>
            </a:endParaRPr>
          </a:p>
          <a:p>
            <a:pPr marL="11516" marR="4607" algn="just">
              <a:lnSpc>
                <a:spcPct val="95500"/>
              </a:lnSpc>
              <a:spcBef>
                <a:spcPts val="254"/>
              </a:spcBef>
            </a:pPr>
            <a:r>
              <a:rPr sz="907" spc="-5" dirty="0">
                <a:solidFill>
                  <a:srgbClr val="231F20"/>
                </a:solidFill>
                <a:latin typeface="Liberation Sans Narrow"/>
                <a:cs typeface="Liberation Sans Narrow"/>
              </a:rPr>
              <a:t>Développer des réponses intermédiaires entre le domicile  et l’établissement (habitat inclusif …) et promouvoir des  accompagnements pour des logements de transition pour  l’apprentissage de la vie en autonomie notamment pour les  jeunes adultes qui ont connu un parcours en milieu  ordinaire.</a:t>
            </a:r>
            <a:endParaRPr sz="907" dirty="0">
              <a:latin typeface="Liberation Sans Narrow"/>
              <a:cs typeface="Liberation Sans Narrow"/>
            </a:endParaRPr>
          </a:p>
          <a:p>
            <a:pPr marL="11516" marR="4607" algn="just">
              <a:lnSpc>
                <a:spcPct val="95400"/>
              </a:lnSpc>
              <a:spcBef>
                <a:spcPts val="277"/>
              </a:spcBef>
            </a:pPr>
            <a:r>
              <a:rPr sz="907" spc="-5" dirty="0">
                <a:solidFill>
                  <a:srgbClr val="231F20"/>
                </a:solidFill>
                <a:latin typeface="Liberation Sans Narrow"/>
                <a:cs typeface="Liberation Sans Narrow"/>
              </a:rPr>
              <a:t>Conduire les établissements et services à assurer des  fonctions ressources sur leur territoire, et assurer aussi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prestations en direction du droit</a:t>
            </a:r>
            <a:r>
              <a:rPr sz="907" spc="2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commun.</a:t>
            </a:r>
            <a:endParaRPr sz="907" dirty="0">
              <a:latin typeface="Liberation Sans Narrow"/>
              <a:cs typeface="Liberation Sans Narrow"/>
            </a:endParaRPr>
          </a:p>
        </p:txBody>
      </p:sp>
      <p:sp>
        <p:nvSpPr>
          <p:cNvPr id="21" name="object 10"/>
          <p:cNvSpPr txBox="1"/>
          <p:nvPr/>
        </p:nvSpPr>
        <p:spPr>
          <a:xfrm>
            <a:off x="4236429" y="1466778"/>
            <a:ext cx="2958953" cy="932903"/>
          </a:xfrm>
          <a:prstGeom prst="rect">
            <a:avLst/>
          </a:prstGeom>
        </p:spPr>
        <p:txBody>
          <a:bodyPr vert="horz" wrap="square" lIns="0" tIns="10941" rIns="0" bIns="0" rtlCol="0">
            <a:spAutoFit/>
          </a:bodyPr>
          <a:lstStyle/>
          <a:p>
            <a:pPr marL="11516">
              <a:lnSpc>
                <a:spcPts val="1065"/>
              </a:lnSpc>
              <a:spcBef>
                <a:spcPts val="86"/>
              </a:spcBef>
            </a:pPr>
            <a:r>
              <a:rPr sz="907" b="1" spc="-5" dirty="0">
                <a:solidFill>
                  <a:srgbClr val="231F20"/>
                </a:solidFill>
                <a:latin typeface="Liberation Sans Narrow"/>
                <a:cs typeface="Liberation Sans Narrow"/>
              </a:rPr>
              <a:t>Renforcer, développer, structurer des réponses de</a:t>
            </a:r>
            <a:r>
              <a:rPr sz="907" b="1" spc="-5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santé</a:t>
            </a:r>
            <a:endParaRPr sz="907" dirty="0">
              <a:latin typeface="Liberation Sans Narrow"/>
              <a:cs typeface="Liberation Sans Narrow"/>
            </a:endParaRPr>
          </a:p>
          <a:p>
            <a:pPr marL="11516">
              <a:lnSpc>
                <a:spcPts val="1065"/>
              </a:lnSpc>
            </a:pPr>
            <a:r>
              <a:rPr sz="907" b="1" spc="-5" dirty="0">
                <a:solidFill>
                  <a:srgbClr val="231F20"/>
                </a:solidFill>
                <a:latin typeface="Liberation Sans Narrow"/>
                <a:cs typeface="Liberation Sans Narrow"/>
              </a:rPr>
              <a:t>« allant vers</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a:p>
            <a:pPr marL="173897" marR="8061">
              <a:lnSpc>
                <a:spcPts val="1034"/>
              </a:lnSpc>
              <a:spcBef>
                <a:spcPts val="576"/>
              </a:spcBef>
            </a:pPr>
            <a:r>
              <a:rPr sz="907" spc="-5" dirty="0">
                <a:solidFill>
                  <a:srgbClr val="231F20"/>
                </a:solidFill>
                <a:latin typeface="Liberation Sans Narrow"/>
                <a:cs typeface="Liberation Sans Narrow"/>
              </a:rPr>
              <a:t>Contribuer au développement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interventions HAD </a:t>
            </a:r>
            <a:r>
              <a:rPr sz="907" dirty="0">
                <a:solidFill>
                  <a:srgbClr val="231F20"/>
                </a:solidFill>
                <a:latin typeface="Liberation Sans Narrow"/>
                <a:cs typeface="Liberation Sans Narrow"/>
              </a:rPr>
              <a:t>dans  </a:t>
            </a:r>
            <a:r>
              <a:rPr sz="907" spc="-5" dirty="0">
                <a:solidFill>
                  <a:srgbClr val="231F20"/>
                </a:solidFill>
                <a:latin typeface="Liberation Sans Narrow"/>
                <a:cs typeface="Liberation Sans Narrow"/>
              </a:rPr>
              <a:t>les structures d’hébergement médico-sociales.</a:t>
            </a:r>
            <a:endParaRPr sz="907" dirty="0">
              <a:latin typeface="Liberation Sans Narrow"/>
              <a:cs typeface="Liberation Sans Narrow"/>
            </a:endParaRPr>
          </a:p>
          <a:p>
            <a:pPr marL="173897">
              <a:spcBef>
                <a:spcPts val="204"/>
              </a:spcBef>
            </a:pPr>
            <a:r>
              <a:rPr sz="907" spc="-5" dirty="0">
                <a:solidFill>
                  <a:srgbClr val="231F20"/>
                </a:solidFill>
                <a:latin typeface="Liberation Sans Narrow"/>
                <a:cs typeface="Liberation Sans Narrow"/>
              </a:rPr>
              <a:t>Améliorer la coordination entre SSIAD et</a:t>
            </a:r>
            <a:r>
              <a:rPr sz="907" spc="5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HAD.</a:t>
            </a:r>
            <a:endParaRPr sz="907" dirty="0">
              <a:latin typeface="Liberation Sans Narrow"/>
              <a:cs typeface="Liberation Sans Narrow"/>
            </a:endParaRPr>
          </a:p>
        </p:txBody>
      </p:sp>
      <p:sp>
        <p:nvSpPr>
          <p:cNvPr id="22" name="object 11"/>
          <p:cNvSpPr txBox="1"/>
          <p:nvPr/>
        </p:nvSpPr>
        <p:spPr>
          <a:xfrm>
            <a:off x="4367669" y="2617643"/>
            <a:ext cx="2827713" cy="1213013"/>
          </a:xfrm>
          <a:prstGeom prst="rect">
            <a:avLst/>
          </a:prstGeom>
        </p:spPr>
        <p:txBody>
          <a:bodyPr vert="horz" wrap="square" lIns="0" tIns="40883" rIns="0" bIns="0" rtlCol="0">
            <a:spAutoFit/>
          </a:bodyPr>
          <a:lstStyle/>
          <a:p>
            <a:pPr marL="11516">
              <a:spcBef>
                <a:spcPts val="322"/>
              </a:spcBef>
            </a:pPr>
            <a:r>
              <a:rPr sz="816" spc="-5" dirty="0">
                <a:solidFill>
                  <a:srgbClr val="231F20"/>
                </a:solidFill>
                <a:latin typeface="Liberation Sans Narrow"/>
                <a:cs typeface="Liberation Sans Narrow"/>
              </a:rPr>
              <a:t>*Périmètre des réponses inclusives</a:t>
            </a:r>
            <a:r>
              <a:rPr sz="816" dirty="0">
                <a:solidFill>
                  <a:srgbClr val="231F20"/>
                </a:solidFill>
                <a:latin typeface="Liberation Sans Narrow"/>
                <a:cs typeface="Liberation Sans Narrow"/>
              </a:rPr>
              <a:t> :</a:t>
            </a:r>
            <a:endParaRPr sz="816" dirty="0">
              <a:latin typeface="Liberation Sans Narrow"/>
              <a:cs typeface="Liberation Sans Narrow"/>
            </a:endParaRPr>
          </a:p>
          <a:p>
            <a:pPr marL="11516" marR="5182" algn="just">
              <a:lnSpc>
                <a:spcPts val="934"/>
              </a:lnSpc>
              <a:spcBef>
                <a:spcPts val="295"/>
              </a:spcBef>
            </a:pPr>
            <a:r>
              <a:rPr sz="816" spc="-5" dirty="0">
                <a:solidFill>
                  <a:srgbClr val="231F20"/>
                </a:solidFill>
                <a:latin typeface="Liberation Sans Narrow"/>
                <a:cs typeface="Liberation Sans Narrow"/>
              </a:rPr>
              <a:t>*Enfants </a:t>
            </a:r>
            <a:r>
              <a:rPr sz="816" dirty="0">
                <a:solidFill>
                  <a:srgbClr val="231F20"/>
                </a:solidFill>
                <a:latin typeface="Liberation Sans Narrow"/>
                <a:cs typeface="Liberation Sans Narrow"/>
              </a:rPr>
              <a:t>: </a:t>
            </a:r>
            <a:r>
              <a:rPr sz="816" spc="-5" dirty="0">
                <a:solidFill>
                  <a:srgbClr val="231F20"/>
                </a:solidFill>
                <a:latin typeface="Liberation Sans Narrow"/>
                <a:cs typeface="Liberation Sans Narrow"/>
              </a:rPr>
              <a:t>SESSAD, Unités d’enseignement (UE) externalisée,  équipes mobiles, Pôles de compétences et </a:t>
            </a:r>
            <a:r>
              <a:rPr sz="816" dirty="0">
                <a:solidFill>
                  <a:srgbClr val="231F20"/>
                </a:solidFill>
                <a:latin typeface="Liberation Sans Narrow"/>
                <a:cs typeface="Liberation Sans Narrow"/>
              </a:rPr>
              <a:t>de </a:t>
            </a:r>
            <a:r>
              <a:rPr sz="816" spc="-5" dirty="0">
                <a:solidFill>
                  <a:srgbClr val="231F20"/>
                </a:solidFill>
                <a:latin typeface="Liberation Sans Narrow"/>
                <a:cs typeface="Liberation Sans Narrow"/>
              </a:rPr>
              <a:t>prestations  </a:t>
            </a:r>
            <a:r>
              <a:rPr sz="816" spc="-9" dirty="0">
                <a:solidFill>
                  <a:srgbClr val="231F20"/>
                </a:solidFill>
                <a:latin typeface="Liberation Sans Narrow"/>
                <a:cs typeface="Liberation Sans Narrow"/>
              </a:rPr>
              <a:t>externalisées </a:t>
            </a:r>
            <a:r>
              <a:rPr sz="816" spc="-5" dirty="0">
                <a:solidFill>
                  <a:srgbClr val="231F20"/>
                </a:solidFill>
                <a:latin typeface="Liberation Sans Narrow"/>
                <a:cs typeface="Liberation Sans Narrow"/>
              </a:rPr>
              <a:t>(PCPE)</a:t>
            </a:r>
            <a:endParaRPr sz="816" dirty="0">
              <a:latin typeface="Liberation Sans Narrow"/>
              <a:cs typeface="Liberation Sans Narrow"/>
            </a:endParaRPr>
          </a:p>
          <a:p>
            <a:pPr marL="11516" marR="4607" algn="just">
              <a:lnSpc>
                <a:spcPts val="934"/>
              </a:lnSpc>
              <a:spcBef>
                <a:spcPts val="277"/>
              </a:spcBef>
            </a:pPr>
            <a:r>
              <a:rPr sz="816" spc="-5" dirty="0">
                <a:solidFill>
                  <a:srgbClr val="231F20"/>
                </a:solidFill>
                <a:latin typeface="Liberation Sans Narrow"/>
                <a:cs typeface="Liberation Sans Narrow"/>
              </a:rPr>
              <a:t>**Adultes </a:t>
            </a:r>
            <a:r>
              <a:rPr sz="816" dirty="0">
                <a:solidFill>
                  <a:srgbClr val="231F20"/>
                </a:solidFill>
                <a:latin typeface="Liberation Sans Narrow"/>
                <a:cs typeface="Liberation Sans Narrow"/>
              </a:rPr>
              <a:t>: </a:t>
            </a:r>
            <a:r>
              <a:rPr sz="816" spc="-5" dirty="0">
                <a:solidFill>
                  <a:srgbClr val="231F20"/>
                </a:solidFill>
                <a:latin typeface="Liberation Sans Narrow"/>
                <a:cs typeface="Liberation Sans Narrow"/>
              </a:rPr>
              <a:t>SAMSAH, SSIAD-PH, Accueil hors les murs (ESAT hors  les murs, PCPE, Habitat inclusif, Emploi accompagné)</a:t>
            </a:r>
            <a:endParaRPr sz="816" dirty="0">
              <a:latin typeface="Liberation Sans Narrow"/>
              <a:cs typeface="Liberation Sans Narrow"/>
            </a:endParaRPr>
          </a:p>
          <a:p>
            <a:pPr marL="11516" algn="just">
              <a:spcBef>
                <a:spcPts val="204"/>
              </a:spcBef>
            </a:pPr>
            <a:r>
              <a:rPr sz="816" spc="-5" dirty="0">
                <a:solidFill>
                  <a:srgbClr val="231F20"/>
                </a:solidFill>
                <a:latin typeface="Liberation Sans Narrow"/>
                <a:cs typeface="Liberation Sans Narrow"/>
              </a:rPr>
              <a:t>***Personnes âgées </a:t>
            </a:r>
            <a:r>
              <a:rPr sz="816" dirty="0">
                <a:solidFill>
                  <a:srgbClr val="231F20"/>
                </a:solidFill>
                <a:latin typeface="Liberation Sans Narrow"/>
                <a:cs typeface="Liberation Sans Narrow"/>
              </a:rPr>
              <a:t>: </a:t>
            </a:r>
            <a:r>
              <a:rPr sz="816" spc="-5" dirty="0">
                <a:solidFill>
                  <a:srgbClr val="231F20"/>
                </a:solidFill>
                <a:latin typeface="Liberation Sans Narrow"/>
                <a:cs typeface="Liberation Sans Narrow"/>
              </a:rPr>
              <a:t>SSIAD, SPASAD, AJ, HT, EHPAD hors les</a:t>
            </a:r>
            <a:r>
              <a:rPr sz="816" spc="-14" dirty="0">
                <a:solidFill>
                  <a:srgbClr val="231F20"/>
                </a:solidFill>
                <a:latin typeface="Liberation Sans Narrow"/>
                <a:cs typeface="Liberation Sans Narrow"/>
              </a:rPr>
              <a:t> </a:t>
            </a:r>
            <a:r>
              <a:rPr sz="816" spc="-5" dirty="0">
                <a:solidFill>
                  <a:srgbClr val="231F20"/>
                </a:solidFill>
                <a:latin typeface="Liberation Sans Narrow"/>
                <a:cs typeface="Liberation Sans Narrow"/>
              </a:rPr>
              <a:t>murs</a:t>
            </a:r>
            <a:endParaRPr sz="816" dirty="0">
              <a:latin typeface="Liberation Sans Narrow"/>
              <a:cs typeface="Liberation Sans Narrow"/>
            </a:endParaRPr>
          </a:p>
        </p:txBody>
      </p:sp>
      <p:sp>
        <p:nvSpPr>
          <p:cNvPr id="23" name="object 6"/>
          <p:cNvSpPr txBox="1">
            <a:spLocks/>
          </p:cNvSpPr>
          <p:nvPr/>
        </p:nvSpPr>
        <p:spPr>
          <a:xfrm>
            <a:off x="-248" y="884403"/>
            <a:ext cx="4236677" cy="270984"/>
          </a:xfrm>
          <a:prstGeom prst="rect">
            <a:avLst/>
          </a:prstGeom>
        </p:spPr>
        <p:txBody>
          <a:bodyPr vert="horz" wrap="square" lIns="0" tIns="27063" rIns="0" bIns="0" rtlCol="0">
            <a:spAutoFit/>
          </a:bodyPr>
          <a:lstStyle>
            <a:lvl1pPr>
              <a:defRPr sz="1814" b="1" i="1">
                <a:solidFill>
                  <a:srgbClr val="EF433B"/>
                </a:solidFill>
                <a:latin typeface="Liberation Sans Narrow"/>
                <a:ea typeface="+mj-ea"/>
                <a:cs typeface="Liberation Sans Narrow"/>
              </a:defRPr>
            </a:lvl1pPr>
          </a:lstStyle>
          <a:p>
            <a:pPr marL="11516" marR="4607" indent="394435">
              <a:lnSpc>
                <a:spcPts val="1886"/>
              </a:lnSpc>
              <a:spcBef>
                <a:spcPts val="212"/>
              </a:spcBef>
            </a:pPr>
            <a:r>
              <a:rPr lang="fr-FR" sz="1632" i="0" kern="0" spc="-5" dirty="0" smtClean="0">
                <a:solidFill>
                  <a:srgbClr val="8ABD70"/>
                </a:solidFill>
              </a:rPr>
              <a:t>DECLINAISONS  OPERATIONNE</a:t>
            </a:r>
            <a:r>
              <a:rPr lang="fr-FR" sz="1632" i="0" kern="0" spc="-18" dirty="0" smtClean="0">
                <a:solidFill>
                  <a:srgbClr val="8ABD70"/>
                </a:solidFill>
              </a:rPr>
              <a:t>L</a:t>
            </a:r>
            <a:r>
              <a:rPr lang="fr-FR" sz="1632" i="0" kern="0" spc="-5" dirty="0" smtClean="0">
                <a:solidFill>
                  <a:srgbClr val="8ABD70"/>
                </a:solidFill>
              </a:rPr>
              <a:t>LES</a:t>
            </a:r>
            <a:endParaRPr lang="fr-FR" sz="1632" kern="0" dirty="0"/>
          </a:p>
        </p:txBody>
      </p:sp>
      <p:sp>
        <p:nvSpPr>
          <p:cNvPr id="24" name="Parchemin vertical 23"/>
          <p:cNvSpPr/>
          <p:nvPr/>
        </p:nvSpPr>
        <p:spPr>
          <a:xfrm>
            <a:off x="6912240" y="1235424"/>
            <a:ext cx="5299723" cy="5534691"/>
          </a:xfrm>
          <a:prstGeom prst="verticalScroll">
            <a:avLst>
              <a:gd name="adj" fmla="val 126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25" name="Image 24"/>
          <p:cNvPicPr>
            <a:picLocks noChangeAspect="1"/>
          </p:cNvPicPr>
          <p:nvPr/>
        </p:nvPicPr>
        <p:blipFill>
          <a:blip r:embed="rId5"/>
          <a:stretch>
            <a:fillRect/>
          </a:stretch>
        </p:blipFill>
        <p:spPr>
          <a:xfrm>
            <a:off x="8290163" y="1363862"/>
            <a:ext cx="372099" cy="520434"/>
          </a:xfrm>
          <a:prstGeom prst="rect">
            <a:avLst/>
          </a:prstGeom>
        </p:spPr>
      </p:pic>
      <p:sp>
        <p:nvSpPr>
          <p:cNvPr id="26" name="ZoneTexte 25"/>
          <p:cNvSpPr txBox="1"/>
          <p:nvPr/>
        </p:nvSpPr>
        <p:spPr>
          <a:xfrm>
            <a:off x="8805119" y="1132067"/>
            <a:ext cx="4927289" cy="845809"/>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a:t>
            </a:r>
            <a:endParaRPr lang="fr-FR" sz="1632" b="1" i="1" dirty="0" smtClean="0">
              <a:solidFill>
                <a:srgbClr val="0070C0"/>
              </a:solidFill>
            </a:endParaRPr>
          </a:p>
          <a:p>
            <a:r>
              <a:rPr lang="fr-FR" sz="1632" b="1" i="1" dirty="0" smtClean="0">
                <a:solidFill>
                  <a:srgbClr val="0070C0"/>
                </a:solidFill>
              </a:rPr>
              <a:t>URIOPSS </a:t>
            </a:r>
            <a:r>
              <a:rPr lang="fr-FR" sz="1632" b="1" i="1" dirty="0">
                <a:solidFill>
                  <a:srgbClr val="0070C0"/>
                </a:solidFill>
              </a:rPr>
              <a:t>PDL</a:t>
            </a:r>
          </a:p>
        </p:txBody>
      </p:sp>
      <p:sp>
        <p:nvSpPr>
          <p:cNvPr id="7" name="Espace réservé du numéro de diapositive 6"/>
          <p:cNvSpPr>
            <a:spLocks noGrp="1"/>
          </p:cNvSpPr>
          <p:nvPr>
            <p:ph type="sldNum" sz="quarter" idx="7"/>
          </p:nvPr>
        </p:nvSpPr>
        <p:spPr>
          <a:xfrm>
            <a:off x="8993393" y="6409426"/>
            <a:ext cx="2804160" cy="161583"/>
          </a:xfrm>
        </p:spPr>
        <p:txBody>
          <a:bodyPr/>
          <a:lstStyle/>
          <a:p>
            <a:fld id="{B6F15528-21DE-4FAA-801E-634DDDAF4B2B}" type="slidenum">
              <a:rPr lang="fr-FR" sz="1050" smtClean="0">
                <a:solidFill>
                  <a:prstClr val="black">
                    <a:tint val="75000"/>
                  </a:prstClr>
                </a:solidFill>
              </a:rPr>
              <a:pPr/>
              <a:t>16</a:t>
            </a:fld>
            <a:endParaRPr lang="fr-FR" sz="1050" dirty="0">
              <a:solidFill>
                <a:prstClr val="black">
                  <a:tint val="75000"/>
                </a:prstClr>
              </a:solidFill>
            </a:endParaRPr>
          </a:p>
        </p:txBody>
      </p:sp>
    </p:spTree>
    <p:extLst>
      <p:ext uri="{BB962C8B-B14F-4D97-AF65-F5344CB8AC3E}">
        <p14:creationId xmlns:p14="http://schemas.microsoft.com/office/powerpoint/2010/main" val="26131581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4465" y="65284"/>
            <a:ext cx="2022160" cy="688633"/>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5019444" y="94907"/>
            <a:ext cx="4934777" cy="888269"/>
          </a:xfrm>
          <a:prstGeom prst="rect">
            <a:avLst/>
          </a:prstGeom>
          <a:blipFill>
            <a:blip r:embed="rId3"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2315452" y="65284"/>
            <a:ext cx="2459303" cy="290807"/>
          </a:xfrm>
          <a:prstGeom prst="rect">
            <a:avLst/>
          </a:prstGeom>
        </p:spPr>
        <p:txBody>
          <a:bodyPr vert="horz" wrap="square" lIns="0" tIns="11516" rIns="0" bIns="0" rtlCol="0">
            <a:spAutoFit/>
          </a:bodyPr>
          <a:lstStyle/>
          <a:p>
            <a:pPr marL="11516">
              <a:spcBef>
                <a:spcPts val="91"/>
              </a:spcBef>
            </a:pPr>
            <a:r>
              <a:rPr spc="-5" dirty="0"/>
              <a:t>Soutenir les</a:t>
            </a:r>
            <a:r>
              <a:rPr spc="-73" dirty="0"/>
              <a:t> </a:t>
            </a:r>
            <a:r>
              <a:rPr spc="-5" dirty="0"/>
              <a:t>aidants</a:t>
            </a:r>
          </a:p>
        </p:txBody>
      </p:sp>
      <p:sp>
        <p:nvSpPr>
          <p:cNvPr id="13" name="object 5"/>
          <p:cNvSpPr txBox="1">
            <a:spLocks/>
          </p:cNvSpPr>
          <p:nvPr/>
        </p:nvSpPr>
        <p:spPr>
          <a:xfrm>
            <a:off x="49483" y="846812"/>
            <a:ext cx="4680172" cy="272729"/>
          </a:xfrm>
          <a:prstGeom prst="rect">
            <a:avLst/>
          </a:prstGeom>
        </p:spPr>
        <p:txBody>
          <a:bodyPr vert="horz" wrap="square" lIns="0" tIns="28791" rIns="0" bIns="0" rtlCol="0">
            <a:spAutoFit/>
          </a:bodyPr>
          <a:lstStyle>
            <a:lvl1pPr>
              <a:defRPr sz="1814" b="1" i="1">
                <a:solidFill>
                  <a:srgbClr val="EF433B"/>
                </a:solidFill>
                <a:latin typeface="Liberation Sans Narrow"/>
                <a:ea typeface="+mj-ea"/>
                <a:cs typeface="Liberation Sans Narrow"/>
              </a:defRPr>
            </a:lvl1pPr>
          </a:lstStyle>
          <a:p>
            <a:pPr marL="11516" marR="4607" indent="394435">
              <a:lnSpc>
                <a:spcPts val="1868"/>
              </a:lnSpc>
              <a:spcBef>
                <a:spcPts val="227"/>
              </a:spcBef>
            </a:pPr>
            <a:r>
              <a:rPr lang="fr-FR" sz="1632" i="0" kern="0" spc="-5" dirty="0" smtClean="0">
                <a:solidFill>
                  <a:srgbClr val="8ABD70"/>
                </a:solidFill>
              </a:rPr>
              <a:t>DECLINAISONS OPERATIONNE</a:t>
            </a:r>
            <a:r>
              <a:rPr lang="fr-FR" sz="1632" i="0" kern="0" spc="-18" dirty="0" smtClean="0">
                <a:solidFill>
                  <a:srgbClr val="8ABD70"/>
                </a:solidFill>
              </a:rPr>
              <a:t>L</a:t>
            </a:r>
            <a:r>
              <a:rPr lang="fr-FR" sz="1632" i="0" kern="0" spc="-5" dirty="0" smtClean="0">
                <a:solidFill>
                  <a:srgbClr val="8ABD70"/>
                </a:solidFill>
              </a:rPr>
              <a:t>LES</a:t>
            </a:r>
            <a:endParaRPr lang="fr-FR" sz="1632" kern="0" dirty="0"/>
          </a:p>
        </p:txBody>
      </p:sp>
      <p:sp>
        <p:nvSpPr>
          <p:cNvPr id="14" name="object 6"/>
          <p:cNvSpPr txBox="1"/>
          <p:nvPr/>
        </p:nvSpPr>
        <p:spPr>
          <a:xfrm>
            <a:off x="49483" y="1212436"/>
            <a:ext cx="3948652" cy="2707240"/>
          </a:xfrm>
          <a:prstGeom prst="rect">
            <a:avLst/>
          </a:prstGeom>
        </p:spPr>
        <p:txBody>
          <a:bodyPr vert="horz" wrap="square" lIns="0" tIns="20154" rIns="0" bIns="0" rtlCol="0">
            <a:spAutoFit/>
          </a:bodyPr>
          <a:lstStyle/>
          <a:p>
            <a:pPr marL="11516" marR="5182">
              <a:lnSpc>
                <a:spcPts val="1043"/>
              </a:lnSpc>
              <a:spcBef>
                <a:spcPts val="159"/>
              </a:spcBef>
            </a:pPr>
            <a:r>
              <a:rPr sz="907" b="1" spc="-5" dirty="0">
                <a:solidFill>
                  <a:srgbClr val="231F20"/>
                </a:solidFill>
                <a:latin typeface="Liberation Sans Narrow"/>
                <a:cs typeface="Liberation Sans Narrow"/>
              </a:rPr>
              <a:t>Améliorer le repérage la formation et l’information des  aidants</a:t>
            </a:r>
            <a:endParaRPr sz="907" dirty="0">
              <a:latin typeface="Liberation Sans Narrow"/>
              <a:cs typeface="Liberation Sans Narrow"/>
            </a:endParaRPr>
          </a:p>
          <a:p>
            <a:pPr marL="173897" marR="7486" algn="just">
              <a:lnSpc>
                <a:spcPts val="1034"/>
              </a:lnSpc>
              <a:spcBef>
                <a:spcPts val="553"/>
              </a:spcBef>
            </a:pPr>
            <a:r>
              <a:rPr sz="907" spc="-5" dirty="0">
                <a:solidFill>
                  <a:srgbClr val="231F20"/>
                </a:solidFill>
                <a:latin typeface="Liberation Sans Narrow"/>
                <a:cs typeface="Liberation Sans Narrow"/>
              </a:rPr>
              <a:t>Elargir la couverture territoriale des plateformes  d’accompagnement et de répit</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(PFR)</a:t>
            </a:r>
            <a:endParaRPr sz="907" dirty="0">
              <a:latin typeface="Liberation Sans Narrow"/>
              <a:cs typeface="Liberation Sans Narrow"/>
            </a:endParaRPr>
          </a:p>
          <a:p>
            <a:pPr marL="336854" marR="4607" algn="just">
              <a:lnSpc>
                <a:spcPct val="95400"/>
              </a:lnSpc>
              <a:spcBef>
                <a:spcPts val="249"/>
              </a:spcBef>
            </a:pPr>
            <a:r>
              <a:rPr sz="907" spc="-5" dirty="0">
                <a:solidFill>
                  <a:srgbClr val="231F20"/>
                </a:solidFill>
                <a:latin typeface="Liberation Sans Narrow"/>
                <a:cs typeface="Liberation Sans Narrow"/>
              </a:rPr>
              <a:t>Evaluer l’activité et le fonctionnement des plateformes  de répit et d’accompagnement pour envisager leur  repositionnement le cas</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échéant</a:t>
            </a:r>
            <a:endParaRPr sz="907" dirty="0">
              <a:latin typeface="Liberation Sans Narrow"/>
              <a:cs typeface="Liberation Sans Narrow"/>
            </a:endParaRPr>
          </a:p>
          <a:p>
            <a:pPr marL="336854" marR="308063">
              <a:lnSpc>
                <a:spcPct val="119900"/>
              </a:lnSpc>
              <a:spcBef>
                <a:spcPts val="14"/>
              </a:spcBef>
            </a:pPr>
            <a:r>
              <a:rPr sz="907" spc="-5" dirty="0">
                <a:solidFill>
                  <a:srgbClr val="231F20"/>
                </a:solidFill>
                <a:latin typeface="Liberation Sans Narrow"/>
                <a:cs typeface="Liberation Sans Narrow"/>
              </a:rPr>
              <a:t>Accompagner le déploiement de nouvelles PFR  Soutenir les </a:t>
            </a:r>
            <a:r>
              <a:rPr sz="907" dirty="0">
                <a:solidFill>
                  <a:srgbClr val="231F20"/>
                </a:solidFill>
                <a:latin typeface="Liberation Sans Narrow"/>
                <a:cs typeface="Liberation Sans Narrow"/>
              </a:rPr>
              <a:t>PFR </a:t>
            </a:r>
            <a:r>
              <a:rPr sz="907" spc="-5" dirty="0">
                <a:solidFill>
                  <a:srgbClr val="231F20"/>
                </a:solidFill>
                <a:latin typeface="Liberation Sans Narrow"/>
                <a:cs typeface="Liberation Sans Narrow"/>
              </a:rPr>
              <a:t>dans leurs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missions</a:t>
            </a:r>
            <a:endParaRPr sz="907" dirty="0">
              <a:latin typeface="Liberation Sans Narrow"/>
              <a:cs typeface="Liberation Sans Narrow"/>
            </a:endParaRPr>
          </a:p>
          <a:p>
            <a:pPr marL="173897" marR="6334" algn="just">
              <a:lnSpc>
                <a:spcPts val="1043"/>
              </a:lnSpc>
              <a:spcBef>
                <a:spcPts val="299"/>
              </a:spcBef>
            </a:pPr>
            <a:r>
              <a:rPr sz="907" spc="-5" dirty="0">
                <a:solidFill>
                  <a:srgbClr val="231F20"/>
                </a:solidFill>
                <a:latin typeface="Liberation Sans Narrow"/>
                <a:cs typeface="Liberation Sans Narrow"/>
              </a:rPr>
              <a:t>Renforcer et diversifier les actions d’accompagnement et  de formation des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aidants</a:t>
            </a:r>
            <a:endParaRPr sz="907" dirty="0">
              <a:latin typeface="Liberation Sans Narrow"/>
              <a:cs typeface="Liberation Sans Narrow"/>
            </a:endParaRPr>
          </a:p>
          <a:p>
            <a:pPr marL="173897" marR="5758" algn="just">
              <a:lnSpc>
                <a:spcPct val="95600"/>
              </a:lnSpc>
              <a:spcBef>
                <a:spcPts val="236"/>
              </a:spcBef>
            </a:pPr>
            <a:r>
              <a:rPr sz="907" spc="-5" dirty="0">
                <a:solidFill>
                  <a:srgbClr val="231F20"/>
                </a:solidFill>
                <a:latin typeface="Liberation Sans Narrow"/>
                <a:cs typeface="Liberation Sans Narrow"/>
              </a:rPr>
              <a:t>Sensibiliser les acteurs clés du domicile au repérage des  proches aidants en risque d’épuisement, à leurs besoins  de soutien et de répit, ainsi qu’aux moyens permettant d’y  répondre</a:t>
            </a:r>
            <a:endParaRPr sz="907" dirty="0">
              <a:latin typeface="Liberation Sans Narrow"/>
              <a:cs typeface="Liberation Sans Narrow"/>
            </a:endParaRPr>
          </a:p>
          <a:p>
            <a:pPr marL="173897" marR="4607" algn="just">
              <a:lnSpc>
                <a:spcPct val="95400"/>
              </a:lnSpc>
              <a:spcBef>
                <a:spcPts val="281"/>
              </a:spcBef>
            </a:pPr>
            <a:r>
              <a:rPr sz="907" spc="-5" dirty="0">
                <a:solidFill>
                  <a:srgbClr val="231F20"/>
                </a:solidFill>
                <a:latin typeface="Liberation Sans Narrow"/>
                <a:cs typeface="Liberation Sans Narrow"/>
              </a:rPr>
              <a:t>Missionner les plateformes d’accompagnement et de répit  pour rendre lisible et visible l’offre de répit sur les  territoires</a:t>
            </a:r>
            <a:endParaRPr sz="907" dirty="0">
              <a:latin typeface="Liberation Sans Narrow"/>
              <a:cs typeface="Liberation Sans Narrow"/>
            </a:endParaRPr>
          </a:p>
          <a:p>
            <a:pPr marL="173897" marR="4607" algn="just">
              <a:lnSpc>
                <a:spcPct val="95600"/>
              </a:lnSpc>
              <a:spcBef>
                <a:spcPts val="263"/>
              </a:spcBef>
            </a:pPr>
            <a:r>
              <a:rPr sz="907" spc="-5" dirty="0">
                <a:solidFill>
                  <a:srgbClr val="231F20"/>
                </a:solidFill>
                <a:latin typeface="Liberation Sans Narrow"/>
                <a:cs typeface="Liberation Sans Narrow"/>
              </a:rPr>
              <a:t>Pour les personnes en situation de handicap, élaborer un  état des lieux des dispositifs et des ressources  d’information, de conseil et </a:t>
            </a:r>
            <a:r>
              <a:rPr sz="907" spc="-9" dirty="0">
                <a:solidFill>
                  <a:srgbClr val="231F20"/>
                </a:solidFill>
                <a:latin typeface="Liberation Sans Narrow"/>
                <a:cs typeface="Liberation Sans Narrow"/>
              </a:rPr>
              <a:t>de </a:t>
            </a:r>
            <a:r>
              <a:rPr sz="907" spc="-5" dirty="0">
                <a:solidFill>
                  <a:srgbClr val="231F20"/>
                </a:solidFill>
                <a:latin typeface="Liberation Sans Narrow"/>
                <a:cs typeface="Liberation Sans Narrow"/>
              </a:rPr>
              <a:t>soutien des </a:t>
            </a:r>
            <a:r>
              <a:rPr sz="907" dirty="0">
                <a:solidFill>
                  <a:srgbClr val="231F20"/>
                </a:solidFill>
                <a:latin typeface="Liberation Sans Narrow"/>
                <a:cs typeface="Liberation Sans Narrow"/>
              </a:rPr>
              <a:t>aidants  </a:t>
            </a:r>
            <a:r>
              <a:rPr sz="907" spc="-5" dirty="0">
                <a:solidFill>
                  <a:srgbClr val="231F20"/>
                </a:solidFill>
                <a:latin typeface="Liberation Sans Narrow"/>
                <a:cs typeface="Liberation Sans Narrow"/>
              </a:rPr>
              <a:t>existants sur les territoires</a:t>
            </a:r>
            <a:endParaRPr sz="907" dirty="0">
              <a:latin typeface="Liberation Sans Narrow"/>
              <a:cs typeface="Liberation Sans Narrow"/>
            </a:endParaRPr>
          </a:p>
        </p:txBody>
      </p:sp>
      <p:sp>
        <p:nvSpPr>
          <p:cNvPr id="15" name="object 7"/>
          <p:cNvSpPr txBox="1"/>
          <p:nvPr/>
        </p:nvSpPr>
        <p:spPr>
          <a:xfrm>
            <a:off x="74465" y="3919676"/>
            <a:ext cx="3923670" cy="2725736"/>
          </a:xfrm>
          <a:prstGeom prst="rect">
            <a:avLst/>
          </a:prstGeom>
        </p:spPr>
        <p:txBody>
          <a:bodyPr vert="horz" wrap="square" lIns="0" tIns="74856" rIns="0" bIns="0" rtlCol="0">
            <a:spAutoFit/>
          </a:bodyPr>
          <a:lstStyle/>
          <a:p>
            <a:pPr marL="11516">
              <a:spcBef>
                <a:spcPts val="589"/>
              </a:spcBef>
            </a:pPr>
            <a:r>
              <a:rPr sz="907" b="1" spc="-5" dirty="0">
                <a:solidFill>
                  <a:srgbClr val="231F20"/>
                </a:solidFill>
                <a:latin typeface="Liberation Sans Narrow"/>
                <a:cs typeface="Liberation Sans Narrow"/>
              </a:rPr>
              <a:t>Développer les dispositifs </a:t>
            </a:r>
            <a:r>
              <a:rPr sz="907" b="1" dirty="0">
                <a:solidFill>
                  <a:srgbClr val="231F20"/>
                </a:solidFill>
                <a:latin typeface="Liberation Sans Narrow"/>
                <a:cs typeface="Liberation Sans Narrow"/>
              </a:rPr>
              <a:t>de</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répit</a:t>
            </a:r>
            <a:endParaRPr sz="907" dirty="0">
              <a:latin typeface="Liberation Sans Narrow"/>
              <a:cs typeface="Liberation Sans Narrow"/>
            </a:endParaRPr>
          </a:p>
          <a:p>
            <a:pPr marL="173897" marR="8637">
              <a:lnSpc>
                <a:spcPts val="1043"/>
              </a:lnSpc>
              <a:spcBef>
                <a:spcPts val="571"/>
              </a:spcBef>
            </a:pPr>
            <a:r>
              <a:rPr sz="907" spc="-5" dirty="0">
                <a:solidFill>
                  <a:srgbClr val="231F20"/>
                </a:solidFill>
                <a:latin typeface="Liberation Sans Narrow"/>
                <a:cs typeface="Liberation Sans Narrow"/>
              </a:rPr>
              <a:t>Poursuivre la restructuration de l’hébergement temporaire  conformément aux référentiels HT régionaux</a:t>
            </a:r>
            <a:endParaRPr sz="907" dirty="0">
              <a:latin typeface="Liberation Sans Narrow"/>
              <a:cs typeface="Liberation Sans Narrow"/>
            </a:endParaRPr>
          </a:p>
          <a:p>
            <a:pPr marL="173897" marR="9213">
              <a:lnSpc>
                <a:spcPts val="1043"/>
              </a:lnSpc>
              <a:spcBef>
                <a:spcPts val="263"/>
              </a:spcBef>
            </a:pPr>
            <a:r>
              <a:rPr sz="907" spc="-5" dirty="0">
                <a:solidFill>
                  <a:srgbClr val="231F20"/>
                </a:solidFill>
                <a:latin typeface="Liberation Sans Narrow"/>
                <a:cs typeface="Liberation Sans Narrow"/>
              </a:rPr>
              <a:t>Mettre à disposition une offre de répit mobilisable en  urgence ou la nuit</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336854" marR="6334">
              <a:lnSpc>
                <a:spcPts val="1043"/>
              </a:lnSpc>
              <a:spcBef>
                <a:spcPts val="263"/>
              </a:spcBef>
            </a:pPr>
            <a:r>
              <a:rPr sz="907" spc="-5" dirty="0">
                <a:solidFill>
                  <a:srgbClr val="231F20"/>
                </a:solidFill>
                <a:latin typeface="Liberation Sans Narrow"/>
                <a:cs typeface="Liberation Sans Narrow"/>
              </a:rPr>
              <a:t>Compléter le référentiel HT PA sur les attendus</a:t>
            </a:r>
            <a:r>
              <a:rPr sz="907" spc="1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de  l’HT temporaire de nuit ou en</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urgence</a:t>
            </a:r>
            <a:endParaRPr sz="907" dirty="0">
              <a:latin typeface="Liberation Sans Narrow"/>
              <a:cs typeface="Liberation Sans Narrow"/>
            </a:endParaRPr>
          </a:p>
          <a:p>
            <a:pPr marL="336854">
              <a:spcBef>
                <a:spcPts val="204"/>
              </a:spcBef>
            </a:pPr>
            <a:r>
              <a:rPr sz="907" spc="-5" dirty="0">
                <a:solidFill>
                  <a:srgbClr val="231F20"/>
                </a:solidFill>
                <a:latin typeface="Liberation Sans Narrow"/>
                <a:cs typeface="Liberation Sans Narrow"/>
              </a:rPr>
              <a:t>Recenser les offres aujourd’hui</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mobilisables</a:t>
            </a:r>
            <a:endParaRPr sz="907" dirty="0">
              <a:latin typeface="Liberation Sans Narrow"/>
              <a:cs typeface="Liberation Sans Narrow"/>
            </a:endParaRPr>
          </a:p>
          <a:p>
            <a:pPr marL="336854" marR="9213">
              <a:lnSpc>
                <a:spcPts val="1043"/>
              </a:lnSpc>
              <a:spcBef>
                <a:spcPts val="286"/>
              </a:spcBef>
            </a:pPr>
            <a:r>
              <a:rPr sz="907" spc="-5" dirty="0">
                <a:solidFill>
                  <a:srgbClr val="231F20"/>
                </a:solidFill>
                <a:latin typeface="Liberation Sans Narrow"/>
                <a:cs typeface="Liberation Sans Narrow"/>
              </a:rPr>
              <a:t>Identifier des solutions de répit mobilisables </a:t>
            </a:r>
            <a:r>
              <a:rPr sz="907" dirty="0">
                <a:solidFill>
                  <a:srgbClr val="231F20"/>
                </a:solidFill>
                <a:latin typeface="Liberation Sans Narrow"/>
                <a:cs typeface="Liberation Sans Narrow"/>
              </a:rPr>
              <a:t>dans </a:t>
            </a:r>
            <a:r>
              <a:rPr sz="907" spc="-5" dirty="0">
                <a:solidFill>
                  <a:srgbClr val="231F20"/>
                </a:solidFill>
                <a:latin typeface="Liberation Sans Narrow"/>
                <a:cs typeface="Liberation Sans Narrow"/>
              </a:rPr>
              <a:t>les  territoires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dépourvus</a:t>
            </a:r>
            <a:endParaRPr sz="907" dirty="0">
              <a:latin typeface="Liberation Sans Narrow"/>
              <a:cs typeface="Liberation Sans Narrow"/>
            </a:endParaRPr>
          </a:p>
          <a:p>
            <a:pPr marL="173897" marR="4607">
              <a:lnSpc>
                <a:spcPts val="1034"/>
              </a:lnSpc>
              <a:spcBef>
                <a:spcPts val="281"/>
              </a:spcBef>
            </a:pPr>
            <a:r>
              <a:rPr sz="907" spc="-5" dirty="0">
                <a:solidFill>
                  <a:srgbClr val="231F20"/>
                </a:solidFill>
                <a:latin typeface="Liberation Sans Narrow"/>
                <a:cs typeface="Liberation Sans Narrow"/>
              </a:rPr>
              <a:t>Garantir une offre d’hébergement temporaire en faveur  des personnes âgées répondant à sa véritable</a:t>
            </a:r>
            <a:r>
              <a:rPr sz="907" spc="41"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vocation</a:t>
            </a:r>
            <a:endParaRPr sz="907" dirty="0">
              <a:latin typeface="Liberation Sans Narrow"/>
              <a:cs typeface="Liberation Sans Narrow"/>
            </a:endParaRPr>
          </a:p>
          <a:p>
            <a:pPr marL="336854" marR="735320" indent="-162956">
              <a:lnSpc>
                <a:spcPts val="1306"/>
              </a:lnSpc>
              <a:spcBef>
                <a:spcPts val="68"/>
              </a:spcBef>
            </a:pPr>
            <a:r>
              <a:rPr sz="907" spc="-5" dirty="0">
                <a:solidFill>
                  <a:srgbClr val="231F20"/>
                </a:solidFill>
                <a:latin typeface="Liberation Sans Narrow"/>
                <a:cs typeface="Liberation Sans Narrow"/>
              </a:rPr>
              <a:t>Optimiser l’utilisation de l’accueil de jour :  Renforcer le maillage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territorial</a:t>
            </a:r>
            <a:endParaRPr sz="907" dirty="0">
              <a:latin typeface="Liberation Sans Narrow"/>
              <a:cs typeface="Liberation Sans Narrow"/>
            </a:endParaRPr>
          </a:p>
          <a:p>
            <a:pPr marL="336854">
              <a:spcBef>
                <a:spcPts val="145"/>
              </a:spcBef>
            </a:pPr>
            <a:r>
              <a:rPr sz="907" spc="-5" dirty="0">
                <a:solidFill>
                  <a:srgbClr val="231F20"/>
                </a:solidFill>
                <a:latin typeface="Liberation Sans Narrow"/>
                <a:cs typeface="Liberation Sans Narrow"/>
              </a:rPr>
              <a:t>Travailler sur les freins à son</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utilisation</a:t>
            </a:r>
            <a:endParaRPr sz="907" dirty="0">
              <a:latin typeface="Liberation Sans Narrow"/>
              <a:cs typeface="Liberation Sans Narrow"/>
            </a:endParaRPr>
          </a:p>
          <a:p>
            <a:pPr marL="173897" marR="6910">
              <a:lnSpc>
                <a:spcPts val="1034"/>
              </a:lnSpc>
              <a:spcBef>
                <a:spcPts val="308"/>
              </a:spcBef>
            </a:pPr>
            <a:r>
              <a:rPr sz="907" spc="-5" dirty="0">
                <a:solidFill>
                  <a:srgbClr val="231F20"/>
                </a:solidFill>
                <a:latin typeface="Liberation Sans Narrow"/>
                <a:cs typeface="Liberation Sans Narrow"/>
              </a:rPr>
              <a:t>Permettre aux aidants de connaitre la disponibilité des  offres de répit et de pouvoir réserver une</a:t>
            </a:r>
            <a:r>
              <a:rPr sz="907" spc="41"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place</a:t>
            </a:r>
            <a:endParaRPr sz="907" dirty="0">
              <a:latin typeface="Liberation Sans Narrow"/>
              <a:cs typeface="Liberation Sans Narrow"/>
            </a:endParaRPr>
          </a:p>
          <a:p>
            <a:pPr marL="173897" marR="9213">
              <a:lnSpc>
                <a:spcPts val="1043"/>
              </a:lnSpc>
              <a:spcBef>
                <a:spcPts val="272"/>
              </a:spcBef>
            </a:pPr>
            <a:r>
              <a:rPr sz="907" spc="-5" dirty="0">
                <a:solidFill>
                  <a:srgbClr val="231F20"/>
                </a:solidFill>
                <a:latin typeface="Liberation Sans Narrow"/>
                <a:cs typeface="Liberation Sans Narrow"/>
              </a:rPr>
              <a:t>Développer un dispositif innovant d’accueil de jour  itinérant</a:t>
            </a:r>
            <a:endParaRPr sz="907" dirty="0">
              <a:latin typeface="Liberation Sans Narrow"/>
              <a:cs typeface="Liberation Sans Narrow"/>
            </a:endParaRPr>
          </a:p>
        </p:txBody>
      </p:sp>
      <p:sp>
        <p:nvSpPr>
          <p:cNvPr id="16" name="object 8"/>
          <p:cNvSpPr txBox="1"/>
          <p:nvPr/>
        </p:nvSpPr>
        <p:spPr>
          <a:xfrm>
            <a:off x="4181971" y="1119541"/>
            <a:ext cx="3360252" cy="877794"/>
          </a:xfrm>
          <a:prstGeom prst="rect">
            <a:avLst/>
          </a:prstGeom>
        </p:spPr>
        <p:txBody>
          <a:bodyPr vert="horz" wrap="square" lIns="0" tIns="74856" rIns="0" bIns="0" rtlCol="0">
            <a:spAutoFit/>
          </a:bodyPr>
          <a:lstStyle/>
          <a:p>
            <a:pPr marL="11516">
              <a:spcBef>
                <a:spcPts val="589"/>
              </a:spcBef>
            </a:pPr>
            <a:r>
              <a:rPr sz="907" b="1" spc="-5" dirty="0">
                <a:solidFill>
                  <a:srgbClr val="231F20"/>
                </a:solidFill>
                <a:latin typeface="Liberation Sans Narrow"/>
                <a:cs typeface="Liberation Sans Narrow"/>
              </a:rPr>
              <a:t>Faciliter le rôle des aidants dans</a:t>
            </a:r>
            <a:r>
              <a:rPr sz="907" b="1" spc="32"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l’accompagnement</a:t>
            </a:r>
            <a:endParaRPr sz="907" dirty="0">
              <a:latin typeface="Liberation Sans Narrow"/>
              <a:cs typeface="Liberation Sans Narrow"/>
            </a:endParaRPr>
          </a:p>
          <a:p>
            <a:pPr marL="173897" marR="4607" algn="just">
              <a:lnSpc>
                <a:spcPct val="95500"/>
              </a:lnSpc>
              <a:spcBef>
                <a:spcPts val="549"/>
              </a:spcBef>
            </a:pPr>
            <a:r>
              <a:rPr sz="907" spc="-5" dirty="0">
                <a:solidFill>
                  <a:srgbClr val="231F20"/>
                </a:solidFill>
                <a:latin typeface="Liberation Sans Narrow"/>
                <a:cs typeface="Liberation Sans Narrow"/>
              </a:rPr>
              <a:t>Prendre en compte la place et la capacité de l’aidant </a:t>
            </a:r>
            <a:r>
              <a:rPr sz="907" dirty="0">
                <a:solidFill>
                  <a:srgbClr val="231F20"/>
                </a:solidFill>
                <a:latin typeface="Liberation Sans Narrow"/>
                <a:cs typeface="Liberation Sans Narrow"/>
              </a:rPr>
              <a:t>dans  </a:t>
            </a:r>
            <a:r>
              <a:rPr sz="907" spc="-5" dirty="0">
                <a:solidFill>
                  <a:srgbClr val="231F20"/>
                </a:solidFill>
                <a:latin typeface="Liberation Sans Narrow"/>
                <a:cs typeface="Liberation Sans Narrow"/>
              </a:rPr>
              <a:t>la réponse d’accompagnement proposée à la personne  aidée</a:t>
            </a:r>
            <a:endParaRPr sz="907" dirty="0">
              <a:latin typeface="Liberation Sans Narrow"/>
              <a:cs typeface="Liberation Sans Narrow"/>
            </a:endParaRPr>
          </a:p>
          <a:p>
            <a:pPr marL="173897" algn="just">
              <a:spcBef>
                <a:spcPts val="227"/>
              </a:spcBef>
            </a:pPr>
            <a:r>
              <a:rPr sz="907" spc="-5" dirty="0">
                <a:solidFill>
                  <a:srgbClr val="231F20"/>
                </a:solidFill>
                <a:latin typeface="Liberation Sans Narrow"/>
                <a:cs typeface="Liberation Sans Narrow"/>
              </a:rPr>
              <a:t>Faire de chaque ESMS un acteur de l’aide aux</a:t>
            </a:r>
            <a:r>
              <a:rPr sz="907" spc="6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aidants</a:t>
            </a:r>
            <a:endParaRPr sz="907" dirty="0">
              <a:latin typeface="Liberation Sans Narrow"/>
              <a:cs typeface="Liberation Sans Narrow"/>
            </a:endParaRPr>
          </a:p>
          <a:p>
            <a:pPr marL="336854">
              <a:spcBef>
                <a:spcPts val="218"/>
              </a:spcBef>
            </a:pPr>
            <a:r>
              <a:rPr sz="907" spc="-5" dirty="0">
                <a:solidFill>
                  <a:srgbClr val="231F20"/>
                </a:solidFill>
                <a:latin typeface="Liberation Sans Narrow"/>
                <a:cs typeface="Liberation Sans Narrow"/>
              </a:rPr>
              <a:t>En favorisant leur montée en compétence dans</a:t>
            </a:r>
            <a:r>
              <a:rPr sz="907" spc="1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ce</a:t>
            </a:r>
            <a:endParaRPr sz="907" dirty="0">
              <a:latin typeface="Liberation Sans Narrow"/>
              <a:cs typeface="Liberation Sans Narrow"/>
            </a:endParaRPr>
          </a:p>
        </p:txBody>
      </p:sp>
      <p:sp>
        <p:nvSpPr>
          <p:cNvPr id="17" name="object 11"/>
          <p:cNvSpPr txBox="1"/>
          <p:nvPr/>
        </p:nvSpPr>
        <p:spPr>
          <a:xfrm>
            <a:off x="4386490" y="2156553"/>
            <a:ext cx="3155733" cy="1471133"/>
          </a:xfrm>
          <a:prstGeom prst="rect">
            <a:avLst/>
          </a:prstGeom>
        </p:spPr>
        <p:txBody>
          <a:bodyPr vert="horz" wrap="square" lIns="0" tIns="20154" rIns="0" bIns="0" rtlCol="0">
            <a:spAutoFit/>
          </a:bodyPr>
          <a:lstStyle/>
          <a:p>
            <a:pPr marL="173897" marR="6910">
              <a:lnSpc>
                <a:spcPts val="1043"/>
              </a:lnSpc>
              <a:spcBef>
                <a:spcPts val="159"/>
              </a:spcBef>
            </a:pPr>
            <a:r>
              <a:rPr sz="907" spc="-5" dirty="0">
                <a:solidFill>
                  <a:srgbClr val="231F20"/>
                </a:solidFill>
                <a:latin typeface="Liberation Sans Narrow"/>
                <a:cs typeface="Liberation Sans Narrow"/>
              </a:rPr>
              <a:t>En soutenant des projets innovant notamment dans le  cadre des réflexions sur l’EHPAD de</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demain</a:t>
            </a:r>
            <a:endParaRPr sz="907" dirty="0">
              <a:latin typeface="Liberation Sans Narrow"/>
              <a:cs typeface="Liberation Sans Narrow"/>
            </a:endParaRPr>
          </a:p>
          <a:p>
            <a:pPr marL="11516">
              <a:spcBef>
                <a:spcPts val="190"/>
              </a:spcBef>
            </a:pPr>
            <a:r>
              <a:rPr sz="907" spc="-5" dirty="0">
                <a:solidFill>
                  <a:srgbClr val="231F20"/>
                </a:solidFill>
                <a:latin typeface="Liberation Sans Narrow"/>
                <a:cs typeface="Liberation Sans Narrow"/>
              </a:rPr>
              <a:t>Reconnaitre le rôle et l’expertise des</a:t>
            </a:r>
            <a:r>
              <a:rPr sz="907" spc="36"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aidants</a:t>
            </a:r>
            <a:endParaRPr sz="907" dirty="0">
              <a:latin typeface="Liberation Sans Narrow"/>
              <a:cs typeface="Liberation Sans Narrow"/>
            </a:endParaRPr>
          </a:p>
          <a:p>
            <a:pPr marL="11516">
              <a:spcBef>
                <a:spcPts val="227"/>
              </a:spcBef>
            </a:pPr>
            <a:r>
              <a:rPr sz="907" spc="-5" dirty="0">
                <a:solidFill>
                  <a:srgbClr val="231F20"/>
                </a:solidFill>
                <a:latin typeface="Liberation Sans Narrow"/>
                <a:cs typeface="Liberation Sans Narrow"/>
              </a:rPr>
              <a:t>Soutenir les projets en faveur de </a:t>
            </a:r>
            <a:r>
              <a:rPr sz="907" dirty="0">
                <a:solidFill>
                  <a:srgbClr val="231F20"/>
                </a:solidFill>
                <a:latin typeface="Liberation Sans Narrow"/>
                <a:cs typeface="Liberation Sans Narrow"/>
              </a:rPr>
              <a:t>la </a:t>
            </a:r>
            <a:r>
              <a:rPr sz="907" spc="-5" dirty="0">
                <a:solidFill>
                  <a:srgbClr val="231F20"/>
                </a:solidFill>
                <a:latin typeface="Liberation Sans Narrow"/>
                <a:cs typeface="Liberation Sans Narrow"/>
              </a:rPr>
              <a:t>guidance</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parentale</a:t>
            </a:r>
            <a:endParaRPr sz="907" dirty="0">
              <a:latin typeface="Liberation Sans Narrow"/>
              <a:cs typeface="Liberation Sans Narrow"/>
            </a:endParaRPr>
          </a:p>
          <a:p>
            <a:pPr marL="11516" marR="4607" algn="just">
              <a:lnSpc>
                <a:spcPct val="95200"/>
              </a:lnSpc>
              <a:spcBef>
                <a:spcPts val="281"/>
              </a:spcBef>
            </a:pPr>
            <a:r>
              <a:rPr sz="907" spc="-5" dirty="0">
                <a:solidFill>
                  <a:srgbClr val="231F20"/>
                </a:solidFill>
                <a:latin typeface="Liberation Sans Narrow"/>
                <a:cs typeface="Liberation Sans Narrow"/>
              </a:rPr>
              <a:t>Sensibiliser les autres acteurs publics sur l’attention à  porter aux aidants dans </a:t>
            </a:r>
            <a:r>
              <a:rPr sz="907" dirty="0">
                <a:solidFill>
                  <a:srgbClr val="231F20"/>
                </a:solidFill>
                <a:latin typeface="Liberation Sans Narrow"/>
                <a:cs typeface="Liberation Sans Narrow"/>
              </a:rPr>
              <a:t>tous </a:t>
            </a:r>
            <a:r>
              <a:rPr sz="907" spc="-5" dirty="0">
                <a:solidFill>
                  <a:srgbClr val="231F20"/>
                </a:solidFill>
                <a:latin typeface="Liberation Sans Narrow"/>
                <a:cs typeface="Liberation Sans Narrow"/>
              </a:rPr>
              <a:t>les volets de leur  environnement, notamment professionnel (DIREECTE,  médecine du travail,</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11516" marR="6910" algn="just">
              <a:lnSpc>
                <a:spcPts val="1043"/>
              </a:lnSpc>
              <a:spcBef>
                <a:spcPts val="299"/>
              </a:spcBef>
            </a:pPr>
            <a:r>
              <a:rPr sz="907" spc="-5" dirty="0">
                <a:solidFill>
                  <a:srgbClr val="231F20"/>
                </a:solidFill>
                <a:latin typeface="Liberation Sans Narrow"/>
                <a:cs typeface="Liberation Sans Narrow"/>
              </a:rPr>
              <a:t>Porter une attention particulière aux aidants des malades  jeunes atteints d’une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MND</a:t>
            </a:r>
            <a:endParaRPr sz="907" dirty="0">
              <a:latin typeface="Liberation Sans Narrow"/>
              <a:cs typeface="Liberation Sans Narrow"/>
            </a:endParaRPr>
          </a:p>
        </p:txBody>
      </p:sp>
      <p:sp>
        <p:nvSpPr>
          <p:cNvPr id="18" name="object 9"/>
          <p:cNvSpPr txBox="1"/>
          <p:nvPr/>
        </p:nvSpPr>
        <p:spPr>
          <a:xfrm>
            <a:off x="4494309" y="1957508"/>
            <a:ext cx="3047914" cy="150638"/>
          </a:xfrm>
          <a:prstGeom prst="rect">
            <a:avLst/>
          </a:prstGeom>
        </p:spPr>
        <p:txBody>
          <a:bodyPr vert="horz" wrap="square" lIns="0" tIns="10941" rIns="0" bIns="0" rtlCol="0">
            <a:spAutoFit/>
          </a:bodyPr>
          <a:lstStyle/>
          <a:p>
            <a:pPr marL="11516">
              <a:spcBef>
                <a:spcPts val="86"/>
              </a:spcBef>
              <a:tabLst>
                <a:tab pos="523994" algn="l"/>
                <a:tab pos="1173517" algn="l"/>
                <a:tab pos="1734364" algn="l"/>
                <a:tab pos="1991179" algn="l"/>
              </a:tabLst>
            </a:pPr>
            <a:r>
              <a:rPr sz="907" spc="-5" dirty="0">
                <a:solidFill>
                  <a:srgbClr val="231F20"/>
                </a:solidFill>
                <a:latin typeface="Liberation Sans Narrow"/>
                <a:cs typeface="Liberation Sans Narrow"/>
              </a:rPr>
              <a:t>domaine	(fo</a:t>
            </a:r>
            <a:r>
              <a:rPr sz="907" dirty="0">
                <a:solidFill>
                  <a:srgbClr val="231F20"/>
                </a:solidFill>
                <a:latin typeface="Liberation Sans Narrow"/>
                <a:cs typeface="Liberation Sans Narrow"/>
              </a:rPr>
              <a:t>r</a:t>
            </a:r>
            <a:r>
              <a:rPr sz="907" spc="-5" dirty="0">
                <a:solidFill>
                  <a:srgbClr val="231F20"/>
                </a:solidFill>
                <a:latin typeface="Liberation Sans Narrow"/>
                <a:cs typeface="Liberation Sans Narrow"/>
              </a:rPr>
              <a:t>mations,</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éch</a:t>
            </a:r>
            <a:r>
              <a:rPr sz="907" spc="5" dirty="0">
                <a:solidFill>
                  <a:srgbClr val="231F20"/>
                </a:solidFill>
                <a:latin typeface="Liberation Sans Narrow"/>
                <a:cs typeface="Liberation Sans Narrow"/>
              </a:rPr>
              <a:t>a</a:t>
            </a:r>
            <a:r>
              <a:rPr sz="907" spc="-5" dirty="0">
                <a:solidFill>
                  <a:srgbClr val="231F20"/>
                </a:solidFill>
                <a:latin typeface="Liberation Sans Narrow"/>
                <a:cs typeface="Liberation Sans Narrow"/>
              </a:rPr>
              <a:t>nges</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de</a:t>
            </a:r>
            <a:r>
              <a:rPr sz="907" dirty="0">
                <a:solidFill>
                  <a:srgbClr val="231F20"/>
                </a:solidFill>
                <a:latin typeface="Liberation Sans Narrow"/>
                <a:cs typeface="Liberation Sans Narrow"/>
              </a:rPr>
              <a:t>	</a:t>
            </a:r>
            <a:r>
              <a:rPr sz="907" spc="-5" dirty="0" err="1" smtClean="0">
                <a:solidFill>
                  <a:srgbClr val="231F20"/>
                </a:solidFill>
                <a:latin typeface="Liberation Sans Narrow"/>
                <a:cs typeface="Liberation Sans Narrow"/>
              </a:rPr>
              <a:t>bon</a:t>
            </a:r>
            <a:r>
              <a:rPr sz="907" spc="14" dirty="0" err="1" smtClean="0">
                <a:solidFill>
                  <a:srgbClr val="231F20"/>
                </a:solidFill>
                <a:latin typeface="Liberation Sans Narrow"/>
                <a:cs typeface="Liberation Sans Narrow"/>
              </a:rPr>
              <a:t>n</a:t>
            </a:r>
            <a:r>
              <a:rPr sz="907" spc="-5" dirty="0" err="1" smtClean="0">
                <a:solidFill>
                  <a:srgbClr val="231F20"/>
                </a:solidFill>
                <a:latin typeface="Liberation Sans Narrow"/>
                <a:cs typeface="Liberation Sans Narrow"/>
              </a:rPr>
              <a:t>es</a:t>
            </a:r>
            <a:r>
              <a:rPr lang="fr-FR" sz="907" spc="-5" dirty="0" smtClean="0">
                <a:solidFill>
                  <a:srgbClr val="231F20"/>
                </a:solidFill>
                <a:latin typeface="Liberation Sans Narrow"/>
                <a:cs typeface="Liberation Sans Narrow"/>
              </a:rPr>
              <a:t> pratiques…) </a:t>
            </a:r>
            <a:endParaRPr sz="907" dirty="0">
              <a:latin typeface="Liberation Sans Narrow"/>
              <a:cs typeface="Liberation Sans Narrow"/>
            </a:endParaRPr>
          </a:p>
        </p:txBody>
      </p:sp>
      <p:sp>
        <p:nvSpPr>
          <p:cNvPr id="20" name="object 4"/>
          <p:cNvSpPr/>
          <p:nvPr/>
        </p:nvSpPr>
        <p:spPr>
          <a:xfrm>
            <a:off x="4181971" y="3676093"/>
            <a:ext cx="2618500" cy="2181535"/>
          </a:xfrm>
          <a:prstGeom prst="rect">
            <a:avLst/>
          </a:prstGeom>
          <a:blipFill>
            <a:blip r:embed="rId4" cstate="print"/>
            <a:stretch>
              <a:fillRect/>
            </a:stretch>
          </a:blipFill>
        </p:spPr>
        <p:txBody>
          <a:bodyPr wrap="square" lIns="0" tIns="0" rIns="0" bIns="0" rtlCol="0"/>
          <a:lstStyle/>
          <a:p>
            <a:endParaRPr sz="1632"/>
          </a:p>
        </p:txBody>
      </p:sp>
      <p:sp>
        <p:nvSpPr>
          <p:cNvPr id="21" name="Parchemin vertical 20"/>
          <p:cNvSpPr/>
          <p:nvPr/>
        </p:nvSpPr>
        <p:spPr>
          <a:xfrm>
            <a:off x="6912240" y="1235424"/>
            <a:ext cx="5299723" cy="5534691"/>
          </a:xfrm>
          <a:prstGeom prst="verticalScroll">
            <a:avLst>
              <a:gd name="adj" fmla="val 126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22" name="Image 21"/>
          <p:cNvPicPr>
            <a:picLocks noChangeAspect="1"/>
          </p:cNvPicPr>
          <p:nvPr/>
        </p:nvPicPr>
        <p:blipFill>
          <a:blip r:embed="rId5"/>
          <a:stretch>
            <a:fillRect/>
          </a:stretch>
        </p:blipFill>
        <p:spPr>
          <a:xfrm>
            <a:off x="8290163" y="1363862"/>
            <a:ext cx="372099" cy="520434"/>
          </a:xfrm>
          <a:prstGeom prst="rect">
            <a:avLst/>
          </a:prstGeom>
        </p:spPr>
      </p:pic>
      <p:sp>
        <p:nvSpPr>
          <p:cNvPr id="23" name="ZoneTexte 22"/>
          <p:cNvSpPr txBox="1"/>
          <p:nvPr/>
        </p:nvSpPr>
        <p:spPr>
          <a:xfrm>
            <a:off x="8805119" y="1132067"/>
            <a:ext cx="4927289" cy="845809"/>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a:t>
            </a:r>
            <a:endParaRPr lang="fr-FR" sz="1632" b="1" i="1" dirty="0" smtClean="0">
              <a:solidFill>
                <a:srgbClr val="0070C0"/>
              </a:solidFill>
            </a:endParaRPr>
          </a:p>
          <a:p>
            <a:r>
              <a:rPr lang="fr-FR" sz="1632" b="1" i="1" dirty="0" smtClean="0">
                <a:solidFill>
                  <a:srgbClr val="0070C0"/>
                </a:solidFill>
              </a:rPr>
              <a:t>URIOPSS </a:t>
            </a:r>
            <a:r>
              <a:rPr lang="fr-FR" sz="1632" b="1" i="1" dirty="0">
                <a:solidFill>
                  <a:srgbClr val="0070C0"/>
                </a:solidFill>
              </a:rPr>
              <a:t>PDL</a:t>
            </a:r>
          </a:p>
        </p:txBody>
      </p:sp>
      <p:sp>
        <p:nvSpPr>
          <p:cNvPr id="6" name="Espace réservé du numéro de diapositive 5"/>
          <p:cNvSpPr>
            <a:spLocks noGrp="1"/>
          </p:cNvSpPr>
          <p:nvPr>
            <p:ph type="sldNum" sz="quarter" idx="7"/>
          </p:nvPr>
        </p:nvSpPr>
        <p:spPr>
          <a:xfrm>
            <a:off x="8993393" y="6493116"/>
            <a:ext cx="2804160" cy="161583"/>
          </a:xfrm>
        </p:spPr>
        <p:txBody>
          <a:bodyPr/>
          <a:lstStyle/>
          <a:p>
            <a:fld id="{B6F15528-21DE-4FAA-801E-634DDDAF4B2B}" type="slidenum">
              <a:rPr lang="fr-FR" sz="1050" smtClean="0">
                <a:solidFill>
                  <a:prstClr val="black">
                    <a:tint val="75000"/>
                  </a:prstClr>
                </a:solidFill>
              </a:rPr>
              <a:pPr/>
              <a:t>17</a:t>
            </a:fld>
            <a:endParaRPr lang="fr-FR" sz="1050" dirty="0">
              <a:solidFill>
                <a:prstClr val="black">
                  <a:tint val="75000"/>
                </a:prstClr>
              </a:solidFill>
            </a:endParaRPr>
          </a:p>
        </p:txBody>
      </p:sp>
    </p:spTree>
    <p:extLst>
      <p:ext uri="{BB962C8B-B14F-4D97-AF65-F5344CB8AC3E}">
        <p14:creationId xmlns:p14="http://schemas.microsoft.com/office/powerpoint/2010/main" val="3346997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888592" y="238698"/>
            <a:ext cx="2437999" cy="1722465"/>
          </a:xfrm>
          <a:prstGeom prst="rect">
            <a:avLst/>
          </a:prstGeom>
          <a:blipFill>
            <a:blip r:embed="rId2" cstate="print"/>
            <a:stretch>
              <a:fillRect/>
            </a:stretch>
          </a:blipFill>
        </p:spPr>
        <p:txBody>
          <a:bodyPr wrap="square" lIns="0" tIns="0" rIns="0" bIns="0" rtlCol="0"/>
          <a:lstStyle/>
          <a:p>
            <a:endParaRPr sz="1632"/>
          </a:p>
        </p:txBody>
      </p:sp>
      <p:sp>
        <p:nvSpPr>
          <p:cNvPr id="5" name="object 5"/>
          <p:cNvSpPr txBox="1"/>
          <p:nvPr/>
        </p:nvSpPr>
        <p:spPr>
          <a:xfrm>
            <a:off x="53387" y="1996158"/>
            <a:ext cx="2640128" cy="2191089"/>
          </a:xfrm>
          <a:prstGeom prst="rect">
            <a:avLst/>
          </a:prstGeom>
        </p:spPr>
        <p:txBody>
          <a:bodyPr vert="horz" wrap="square" lIns="0" tIns="39156" rIns="0" bIns="0" rtlCol="0">
            <a:spAutoFit/>
          </a:bodyPr>
          <a:lstStyle/>
          <a:p>
            <a:pPr marL="11516">
              <a:spcBef>
                <a:spcPts val="308"/>
              </a:spcBef>
            </a:pPr>
            <a:r>
              <a:rPr sz="907" b="1" spc="-5" dirty="0">
                <a:solidFill>
                  <a:srgbClr val="231F20"/>
                </a:solidFill>
                <a:latin typeface="Liberation Sans Narrow"/>
                <a:cs typeface="Liberation Sans Narrow"/>
              </a:rPr>
              <a:t>Créer un environnement favorable au « bien vieillir</a:t>
            </a:r>
            <a:r>
              <a:rPr sz="907" b="1" spc="4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a:p>
            <a:pPr marL="173897" marR="7486" algn="just">
              <a:lnSpc>
                <a:spcPts val="1043"/>
              </a:lnSpc>
              <a:spcBef>
                <a:spcPts val="286"/>
              </a:spcBef>
            </a:pPr>
            <a:r>
              <a:rPr sz="907" spc="-5" dirty="0">
                <a:solidFill>
                  <a:srgbClr val="231F20"/>
                </a:solidFill>
                <a:latin typeface="Liberation Sans Narrow"/>
                <a:cs typeface="Liberation Sans Narrow"/>
              </a:rPr>
              <a:t>Intégrer la dynamique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personnes âgées dans la  création d’environnements favorables au « bien vieillir</a:t>
            </a:r>
            <a:r>
              <a:rPr sz="907" spc="5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11516">
              <a:spcBef>
                <a:spcPts val="204"/>
              </a:spcBef>
            </a:pPr>
            <a:r>
              <a:rPr sz="907" b="1" spc="-5" dirty="0">
                <a:solidFill>
                  <a:srgbClr val="231F20"/>
                </a:solidFill>
                <a:latin typeface="Liberation Sans Narrow"/>
                <a:cs typeface="Liberation Sans Narrow"/>
              </a:rPr>
              <a:t>Accès aux actions </a:t>
            </a:r>
            <a:r>
              <a:rPr sz="907" b="1" dirty="0">
                <a:solidFill>
                  <a:srgbClr val="231F20"/>
                </a:solidFill>
                <a:latin typeface="Liberation Sans Narrow"/>
                <a:cs typeface="Liberation Sans Narrow"/>
              </a:rPr>
              <a:t>de</a:t>
            </a:r>
            <a:r>
              <a:rPr sz="907" b="1" spc="-5" dirty="0">
                <a:solidFill>
                  <a:srgbClr val="231F20"/>
                </a:solidFill>
                <a:latin typeface="Liberation Sans Narrow"/>
                <a:cs typeface="Liberation Sans Narrow"/>
              </a:rPr>
              <a:t> prévention</a:t>
            </a:r>
            <a:endParaRPr sz="907" dirty="0">
              <a:latin typeface="Liberation Sans Narrow"/>
              <a:cs typeface="Liberation Sans Narrow"/>
            </a:endParaRPr>
          </a:p>
          <a:p>
            <a:pPr marL="173897" marR="4607" algn="just">
              <a:lnSpc>
                <a:spcPct val="96000"/>
              </a:lnSpc>
              <a:spcBef>
                <a:spcPts val="258"/>
              </a:spcBef>
            </a:pPr>
            <a:r>
              <a:rPr sz="907" spc="-5" dirty="0">
                <a:solidFill>
                  <a:srgbClr val="231F20"/>
                </a:solidFill>
                <a:latin typeface="Liberation Sans Narrow"/>
                <a:cs typeface="Liberation Sans Narrow"/>
              </a:rPr>
              <a:t>Décliner en tout point du </a:t>
            </a:r>
            <a:r>
              <a:rPr sz="907" dirty="0">
                <a:solidFill>
                  <a:srgbClr val="231F20"/>
                </a:solidFill>
                <a:latin typeface="Liberation Sans Narrow"/>
                <a:cs typeface="Liberation Sans Narrow"/>
              </a:rPr>
              <a:t>territoire </a:t>
            </a:r>
            <a:r>
              <a:rPr sz="907" spc="-5" dirty="0">
                <a:solidFill>
                  <a:srgbClr val="231F20"/>
                </a:solidFill>
                <a:latin typeface="Liberation Sans Narrow"/>
                <a:cs typeface="Liberation Sans Narrow"/>
              </a:rPr>
              <a:t>ligérien (EPCI) des  actions de prévention individuelles et collectives sur les  thématiques :</a:t>
            </a:r>
            <a:endParaRPr sz="907" dirty="0">
              <a:latin typeface="Liberation Sans Narrow"/>
              <a:cs typeface="Liberation Sans Narrow"/>
            </a:endParaRPr>
          </a:p>
          <a:p>
            <a:pPr marL="336854">
              <a:spcBef>
                <a:spcPts val="218"/>
              </a:spcBef>
            </a:pPr>
            <a:r>
              <a:rPr sz="907" spc="-5" dirty="0">
                <a:solidFill>
                  <a:srgbClr val="231F20"/>
                </a:solidFill>
                <a:latin typeface="Liberation Sans Narrow"/>
                <a:cs typeface="Liberation Sans Narrow"/>
              </a:rPr>
              <a:t>des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chutes,</a:t>
            </a:r>
            <a:endParaRPr sz="907" dirty="0">
              <a:latin typeface="Liberation Sans Narrow"/>
              <a:cs typeface="Liberation Sans Narrow"/>
            </a:endParaRPr>
          </a:p>
          <a:p>
            <a:pPr marL="336854">
              <a:spcBef>
                <a:spcPts val="227"/>
              </a:spcBef>
            </a:pPr>
            <a:r>
              <a:rPr sz="907" spc="-5" dirty="0">
                <a:solidFill>
                  <a:srgbClr val="231F20"/>
                </a:solidFill>
                <a:latin typeface="Liberation Sans Narrow"/>
                <a:cs typeface="Liberation Sans Narrow"/>
              </a:rPr>
              <a:t>de la prévention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l’isolement,</a:t>
            </a:r>
            <a:endParaRPr sz="907" dirty="0">
              <a:latin typeface="Liberation Sans Narrow"/>
              <a:cs typeface="Liberation Sans Narrow"/>
            </a:endParaRPr>
          </a:p>
          <a:p>
            <a:pPr marL="336854" marR="586759">
              <a:lnSpc>
                <a:spcPts val="1315"/>
              </a:lnSpc>
              <a:spcBef>
                <a:spcPts val="73"/>
              </a:spcBef>
            </a:pPr>
            <a:r>
              <a:rPr sz="907" spc="-5" dirty="0">
                <a:solidFill>
                  <a:srgbClr val="231F20"/>
                </a:solidFill>
                <a:latin typeface="Liberation Sans Narrow"/>
                <a:cs typeface="Liberation Sans Narrow"/>
              </a:rPr>
              <a:t>de l’alimentation et de l’activité </a:t>
            </a:r>
            <a:r>
              <a:rPr sz="907" dirty="0">
                <a:solidFill>
                  <a:srgbClr val="231F20"/>
                </a:solidFill>
                <a:latin typeface="Liberation Sans Narrow"/>
                <a:cs typeface="Liberation Sans Narrow"/>
              </a:rPr>
              <a:t>physique,  </a:t>
            </a:r>
            <a:r>
              <a:rPr sz="907" spc="-5" dirty="0">
                <a:solidFill>
                  <a:srgbClr val="231F20"/>
                </a:solidFill>
                <a:latin typeface="Liberation Sans Narrow"/>
                <a:cs typeface="Liberation Sans Narrow"/>
              </a:rPr>
              <a:t>l’hygiène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bucco-dentaire,</a:t>
            </a:r>
            <a:endParaRPr sz="907" dirty="0">
              <a:latin typeface="Liberation Sans Narrow"/>
              <a:cs typeface="Liberation Sans Narrow"/>
            </a:endParaRPr>
          </a:p>
        </p:txBody>
      </p:sp>
      <p:sp>
        <p:nvSpPr>
          <p:cNvPr id="6" name="object 6"/>
          <p:cNvSpPr txBox="1"/>
          <p:nvPr/>
        </p:nvSpPr>
        <p:spPr>
          <a:xfrm>
            <a:off x="353115" y="4187247"/>
            <a:ext cx="2315367" cy="290227"/>
          </a:xfrm>
          <a:prstGeom prst="rect">
            <a:avLst/>
          </a:prstGeom>
        </p:spPr>
        <p:txBody>
          <a:bodyPr vert="horz" wrap="square" lIns="0" tIns="10941" rIns="0" bIns="0" rtlCol="0">
            <a:spAutoFit/>
          </a:bodyPr>
          <a:lstStyle/>
          <a:p>
            <a:pPr marL="11516">
              <a:spcBef>
                <a:spcPts val="86"/>
              </a:spcBef>
              <a:tabLst>
                <a:tab pos="259118" algn="l"/>
                <a:tab pos="581000" algn="l"/>
                <a:tab pos="985800" algn="l"/>
                <a:tab pos="1586379" algn="l"/>
              </a:tabLst>
            </a:pPr>
            <a:r>
              <a:rPr sz="907" spc="-5" dirty="0">
                <a:solidFill>
                  <a:srgbClr val="231F20"/>
                </a:solidFill>
                <a:latin typeface="Liberation Sans Narrow"/>
                <a:cs typeface="Liberation Sans Narrow"/>
              </a:rPr>
              <a:t>de	lutte	contre	l’iatrogénie	médicamenteuse</a:t>
            </a:r>
            <a:endParaRPr sz="907" dirty="0">
              <a:latin typeface="Liberation Sans Narrow"/>
              <a:cs typeface="Liberation Sans Narrow"/>
            </a:endParaRPr>
          </a:p>
        </p:txBody>
      </p:sp>
      <p:sp>
        <p:nvSpPr>
          <p:cNvPr id="7" name="object 7"/>
          <p:cNvSpPr txBox="1"/>
          <p:nvPr/>
        </p:nvSpPr>
        <p:spPr>
          <a:xfrm>
            <a:off x="305544" y="4438071"/>
            <a:ext cx="2312488" cy="570310"/>
          </a:xfrm>
          <a:prstGeom prst="rect">
            <a:avLst/>
          </a:prstGeom>
        </p:spPr>
        <p:txBody>
          <a:bodyPr vert="horz" wrap="square" lIns="0" tIns="20154" rIns="0" bIns="0" rtlCol="0">
            <a:spAutoFit/>
          </a:bodyPr>
          <a:lstStyle/>
          <a:p>
            <a:pPr marL="11516" marR="4607">
              <a:lnSpc>
                <a:spcPts val="1043"/>
              </a:lnSpc>
              <a:spcBef>
                <a:spcPts val="159"/>
              </a:spcBef>
            </a:pPr>
            <a:r>
              <a:rPr sz="907" spc="-5" dirty="0">
                <a:solidFill>
                  <a:srgbClr val="231F20"/>
                </a:solidFill>
                <a:latin typeface="Liberation Sans Narrow"/>
                <a:cs typeface="Liberation Sans Narrow"/>
              </a:rPr>
              <a:t>(accompagnement à la gestion du médicament en lien  avec l’éducation thérapeutique),</a:t>
            </a:r>
            <a:endParaRPr sz="907" dirty="0">
              <a:latin typeface="Liberation Sans Narrow"/>
              <a:cs typeface="Liberation Sans Narrow"/>
            </a:endParaRPr>
          </a:p>
          <a:p>
            <a:pPr marL="11516">
              <a:spcBef>
                <a:spcPts val="199"/>
              </a:spcBef>
            </a:pPr>
            <a:r>
              <a:rPr sz="907" spc="-5" dirty="0">
                <a:solidFill>
                  <a:srgbClr val="231F20"/>
                </a:solidFill>
                <a:latin typeface="Liberation Sans Narrow"/>
                <a:cs typeface="Liberation Sans Narrow"/>
              </a:rPr>
              <a:t>de l’aménagement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l’habitat.</a:t>
            </a:r>
            <a:endParaRPr sz="907" dirty="0">
              <a:latin typeface="Liberation Sans Narrow"/>
              <a:cs typeface="Liberation Sans Narrow"/>
            </a:endParaRPr>
          </a:p>
        </p:txBody>
      </p:sp>
      <p:sp>
        <p:nvSpPr>
          <p:cNvPr id="8" name="object 8"/>
          <p:cNvSpPr txBox="1"/>
          <p:nvPr/>
        </p:nvSpPr>
        <p:spPr>
          <a:xfrm>
            <a:off x="162914" y="5082439"/>
            <a:ext cx="2479475" cy="1108211"/>
          </a:xfrm>
          <a:prstGeom prst="rect">
            <a:avLst/>
          </a:prstGeom>
        </p:spPr>
        <p:txBody>
          <a:bodyPr vert="horz" wrap="square" lIns="0" tIns="11516" rIns="0" bIns="0" rtlCol="0">
            <a:spAutoFit/>
          </a:bodyPr>
          <a:lstStyle/>
          <a:p>
            <a:pPr marL="173897" marR="317852" indent="-162956">
              <a:lnSpc>
                <a:spcPct val="120900"/>
              </a:lnSpc>
              <a:spcBef>
                <a:spcPts val="91"/>
              </a:spcBef>
            </a:pPr>
            <a:r>
              <a:rPr sz="907" spc="-5" dirty="0">
                <a:solidFill>
                  <a:srgbClr val="231F20"/>
                </a:solidFill>
                <a:latin typeface="Liberation Sans Narrow"/>
                <a:cs typeface="Liberation Sans Narrow"/>
              </a:rPr>
              <a:t>Pour les territoires peu accessibles aux opérateurs,  Construire des actions</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plurithématiques.</a:t>
            </a:r>
            <a:endParaRPr sz="907" dirty="0">
              <a:latin typeface="Liberation Sans Narrow"/>
              <a:cs typeface="Liberation Sans Narrow"/>
            </a:endParaRPr>
          </a:p>
          <a:p>
            <a:pPr marL="173897" marR="6334">
              <a:lnSpc>
                <a:spcPts val="1043"/>
              </a:lnSpc>
              <a:spcBef>
                <a:spcPts val="290"/>
              </a:spcBef>
            </a:pPr>
            <a:r>
              <a:rPr sz="907" spc="-5" dirty="0">
                <a:solidFill>
                  <a:srgbClr val="231F20"/>
                </a:solidFill>
                <a:latin typeface="Liberation Sans Narrow"/>
                <a:cs typeface="Liberation Sans Narrow"/>
              </a:rPr>
              <a:t>Construire ou accompagner les actions de soutien aux  déplacements.</a:t>
            </a:r>
            <a:endParaRPr sz="907" dirty="0">
              <a:latin typeface="Liberation Sans Narrow"/>
              <a:cs typeface="Liberation Sans Narrow"/>
            </a:endParaRPr>
          </a:p>
          <a:p>
            <a:pPr marL="173897" marR="4607">
              <a:lnSpc>
                <a:spcPts val="1034"/>
              </a:lnSpc>
              <a:spcBef>
                <a:spcPts val="277"/>
              </a:spcBef>
            </a:pPr>
            <a:r>
              <a:rPr sz="907" spc="-5" dirty="0">
                <a:solidFill>
                  <a:srgbClr val="231F20"/>
                </a:solidFill>
                <a:latin typeface="Liberation Sans Narrow"/>
                <a:cs typeface="Liberation Sans Narrow"/>
              </a:rPr>
              <a:t>Intégrer les critères d’accessibilité territoriale dans les  appels à</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projets.</a:t>
            </a:r>
            <a:endParaRPr sz="907" dirty="0">
              <a:latin typeface="Liberation Sans Narrow"/>
              <a:cs typeface="Liberation Sans Narrow"/>
            </a:endParaRPr>
          </a:p>
        </p:txBody>
      </p:sp>
      <p:sp>
        <p:nvSpPr>
          <p:cNvPr id="9" name="object 9"/>
          <p:cNvSpPr txBox="1">
            <a:spLocks noGrp="1"/>
          </p:cNvSpPr>
          <p:nvPr>
            <p:ph type="title"/>
          </p:nvPr>
        </p:nvSpPr>
        <p:spPr>
          <a:xfrm>
            <a:off x="82587" y="1705735"/>
            <a:ext cx="5060947" cy="290423"/>
          </a:xfrm>
          <a:prstGeom prst="rect">
            <a:avLst/>
          </a:prstGeom>
        </p:spPr>
        <p:txBody>
          <a:bodyPr vert="horz" wrap="square" lIns="0" tIns="11516" rIns="0" bIns="0" rtlCol="0">
            <a:spAutoFit/>
          </a:bodyPr>
          <a:lstStyle/>
          <a:p>
            <a:pPr marL="11516" marR="4607" indent="394435">
              <a:lnSpc>
                <a:spcPct val="110500"/>
              </a:lnSpc>
              <a:spcBef>
                <a:spcPts val="91"/>
              </a:spcBef>
            </a:pPr>
            <a:r>
              <a:rPr sz="1632" i="0" spc="-5" dirty="0">
                <a:solidFill>
                  <a:srgbClr val="8ABD70"/>
                </a:solidFill>
              </a:rPr>
              <a:t>DECLINAISONS  OPERATIONNE</a:t>
            </a:r>
            <a:r>
              <a:rPr sz="1632" i="0" spc="-18" dirty="0">
                <a:solidFill>
                  <a:srgbClr val="8ABD70"/>
                </a:solidFill>
              </a:rPr>
              <a:t>L</a:t>
            </a:r>
            <a:r>
              <a:rPr sz="1632" i="0" spc="-5" dirty="0">
                <a:solidFill>
                  <a:srgbClr val="8ABD70"/>
                </a:solidFill>
              </a:rPr>
              <a:t>LES</a:t>
            </a:r>
            <a:endParaRPr sz="1632" dirty="0"/>
          </a:p>
        </p:txBody>
      </p:sp>
      <p:sp>
        <p:nvSpPr>
          <p:cNvPr id="10" name="object 10"/>
          <p:cNvSpPr txBox="1"/>
          <p:nvPr/>
        </p:nvSpPr>
        <p:spPr>
          <a:xfrm>
            <a:off x="2741086" y="1999504"/>
            <a:ext cx="2785482" cy="3470850"/>
          </a:xfrm>
          <a:prstGeom prst="rect">
            <a:avLst/>
          </a:prstGeom>
        </p:spPr>
        <p:txBody>
          <a:bodyPr vert="horz" wrap="square" lIns="0" tIns="20729" rIns="0" bIns="0" rtlCol="0">
            <a:spAutoFit/>
          </a:bodyPr>
          <a:lstStyle/>
          <a:p>
            <a:pPr marL="11516" marR="6334">
              <a:lnSpc>
                <a:spcPts val="1034"/>
              </a:lnSpc>
              <a:spcBef>
                <a:spcPts val="163"/>
              </a:spcBef>
            </a:pPr>
            <a:r>
              <a:rPr sz="907" b="1" spc="-5" dirty="0">
                <a:solidFill>
                  <a:srgbClr val="231F20"/>
                </a:solidFill>
                <a:latin typeface="Liberation Sans Narrow"/>
                <a:cs typeface="Liberation Sans Narrow"/>
              </a:rPr>
              <a:t>Préserver la santé physique et mentale des aidants  naturels par des initiatives </a:t>
            </a:r>
            <a:r>
              <a:rPr sz="907" b="1"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prévention et de</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soutien</a:t>
            </a:r>
            <a:endParaRPr sz="907" dirty="0">
              <a:latin typeface="Liberation Sans Narrow"/>
              <a:cs typeface="Liberation Sans Narrow"/>
            </a:endParaRPr>
          </a:p>
          <a:p>
            <a:pPr marL="173897" marR="6910">
              <a:lnSpc>
                <a:spcPts val="1043"/>
              </a:lnSpc>
              <a:spcBef>
                <a:spcPts val="549"/>
              </a:spcBef>
            </a:pPr>
            <a:r>
              <a:rPr sz="907" spc="-5" dirty="0">
                <a:solidFill>
                  <a:srgbClr val="231F20"/>
                </a:solidFill>
                <a:latin typeface="Liberation Sans Narrow"/>
                <a:cs typeface="Liberation Sans Narrow"/>
              </a:rPr>
              <a:t>Décliner localement une politique d’appui aux aidants  basée sur</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336854" marR="8637" algn="just">
              <a:lnSpc>
                <a:spcPts val="1043"/>
              </a:lnSpc>
              <a:spcBef>
                <a:spcPts val="263"/>
              </a:spcBef>
            </a:pPr>
            <a:r>
              <a:rPr sz="907" spc="-5" dirty="0">
                <a:solidFill>
                  <a:srgbClr val="231F20"/>
                </a:solidFill>
                <a:latin typeface="Liberation Sans Narrow"/>
                <a:cs typeface="Liberation Sans Narrow"/>
              </a:rPr>
              <a:t>Un repérage pour établir un état des lieux des aidants  naturels,</a:t>
            </a:r>
            <a:endParaRPr sz="907" dirty="0">
              <a:latin typeface="Liberation Sans Narrow"/>
              <a:cs typeface="Liberation Sans Narrow"/>
            </a:endParaRPr>
          </a:p>
          <a:p>
            <a:pPr marL="336854" marR="8637" algn="just">
              <a:lnSpc>
                <a:spcPts val="1034"/>
              </a:lnSpc>
              <a:spcBef>
                <a:spcPts val="281"/>
              </a:spcBef>
            </a:pPr>
            <a:r>
              <a:rPr sz="907" spc="-5" dirty="0">
                <a:solidFill>
                  <a:srgbClr val="231F20"/>
                </a:solidFill>
                <a:latin typeface="Liberation Sans Narrow"/>
                <a:cs typeface="Liberation Sans Narrow"/>
              </a:rPr>
              <a:t>Le développement d’une communication spécifique à  destination des</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aidants,</a:t>
            </a:r>
            <a:endParaRPr sz="907" dirty="0">
              <a:latin typeface="Liberation Sans Narrow"/>
              <a:cs typeface="Liberation Sans Narrow"/>
            </a:endParaRPr>
          </a:p>
          <a:p>
            <a:pPr marL="336854" marR="5182" algn="just">
              <a:lnSpc>
                <a:spcPct val="95400"/>
              </a:lnSpc>
              <a:spcBef>
                <a:spcPts val="249"/>
              </a:spcBef>
            </a:pPr>
            <a:r>
              <a:rPr sz="907" spc="-5" dirty="0">
                <a:solidFill>
                  <a:srgbClr val="231F20"/>
                </a:solidFill>
                <a:latin typeface="Liberation Sans Narrow"/>
                <a:cs typeface="Liberation Sans Narrow"/>
              </a:rPr>
              <a:t>La sensibilisation et la formation des personnels des  SAAD et </a:t>
            </a:r>
            <a:r>
              <a:rPr sz="907" spc="-9"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SPASAD </a:t>
            </a:r>
            <a:r>
              <a:rPr sz="907" spc="-9" dirty="0">
                <a:solidFill>
                  <a:srgbClr val="231F20"/>
                </a:solidFill>
                <a:latin typeface="Liberation Sans Narrow"/>
                <a:cs typeface="Liberation Sans Narrow"/>
              </a:rPr>
              <a:t>pour </a:t>
            </a:r>
            <a:r>
              <a:rPr sz="907" spc="-5" dirty="0">
                <a:solidFill>
                  <a:srgbClr val="231F20"/>
                </a:solidFill>
                <a:latin typeface="Liberation Sans Narrow"/>
                <a:cs typeface="Liberation Sans Narrow"/>
              </a:rPr>
              <a:t>mieux repérer </a:t>
            </a:r>
            <a:r>
              <a:rPr sz="907" spc="-9" dirty="0">
                <a:solidFill>
                  <a:srgbClr val="231F20"/>
                </a:solidFill>
                <a:latin typeface="Liberation Sans Narrow"/>
                <a:cs typeface="Liberation Sans Narrow"/>
              </a:rPr>
              <a:t>les aidants  </a:t>
            </a:r>
            <a:r>
              <a:rPr sz="907" spc="-5" dirty="0">
                <a:solidFill>
                  <a:srgbClr val="231F20"/>
                </a:solidFill>
                <a:latin typeface="Liberation Sans Narrow"/>
                <a:cs typeface="Liberation Sans Narrow"/>
              </a:rPr>
              <a:t>fragiles,</a:t>
            </a:r>
            <a:endParaRPr sz="907" dirty="0">
              <a:latin typeface="Liberation Sans Narrow"/>
              <a:cs typeface="Liberation Sans Narrow"/>
            </a:endParaRPr>
          </a:p>
          <a:p>
            <a:pPr marL="336854" marR="5758" algn="just">
              <a:lnSpc>
                <a:spcPts val="1034"/>
              </a:lnSpc>
              <a:spcBef>
                <a:spcPts val="308"/>
              </a:spcBef>
            </a:pPr>
            <a:r>
              <a:rPr sz="907" spc="-5" dirty="0">
                <a:solidFill>
                  <a:srgbClr val="231F20"/>
                </a:solidFill>
                <a:latin typeface="Liberation Sans Narrow"/>
                <a:cs typeface="Liberation Sans Narrow"/>
              </a:rPr>
              <a:t>L’orientation vers les plateformes de répit créées à  proximité des bassins de</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vie.</a:t>
            </a:r>
            <a:endParaRPr sz="907" dirty="0">
              <a:latin typeface="Liberation Sans Narrow"/>
              <a:cs typeface="Liberation Sans Narrow"/>
            </a:endParaRPr>
          </a:p>
          <a:p>
            <a:pPr marL="173897" marR="5182">
              <a:lnSpc>
                <a:spcPts val="1043"/>
              </a:lnSpc>
              <a:spcBef>
                <a:spcPts val="272"/>
              </a:spcBef>
            </a:pPr>
            <a:r>
              <a:rPr sz="907" spc="-5" dirty="0">
                <a:solidFill>
                  <a:srgbClr val="231F20"/>
                </a:solidFill>
                <a:latin typeface="Liberation Sans Narrow"/>
                <a:cs typeface="Liberation Sans Narrow"/>
              </a:rPr>
              <a:t>Conforter une gouvernance départementale en lien avec  la Conférence des financeurs de </a:t>
            </a:r>
            <a:r>
              <a:rPr sz="907" dirty="0">
                <a:solidFill>
                  <a:srgbClr val="231F20"/>
                </a:solidFill>
                <a:latin typeface="Liberation Sans Narrow"/>
                <a:cs typeface="Liberation Sans Narrow"/>
              </a:rPr>
              <a:t>la </a:t>
            </a:r>
            <a:r>
              <a:rPr sz="907" spc="-5" dirty="0">
                <a:solidFill>
                  <a:srgbClr val="231F20"/>
                </a:solidFill>
                <a:latin typeface="Liberation Sans Narrow"/>
                <a:cs typeface="Liberation Sans Narrow"/>
              </a:rPr>
              <a:t>perte</a:t>
            </a:r>
            <a:r>
              <a:rPr sz="907" spc="2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d’autonomie.</a:t>
            </a:r>
            <a:endParaRPr sz="907" dirty="0">
              <a:latin typeface="Liberation Sans Narrow"/>
              <a:cs typeface="Liberation Sans Narrow"/>
            </a:endParaRPr>
          </a:p>
          <a:p>
            <a:pPr marL="173897" marR="7486">
              <a:lnSpc>
                <a:spcPts val="1043"/>
              </a:lnSpc>
              <a:spcBef>
                <a:spcPts val="263"/>
              </a:spcBef>
            </a:pPr>
            <a:r>
              <a:rPr sz="907" spc="-5" dirty="0">
                <a:solidFill>
                  <a:srgbClr val="231F20"/>
                </a:solidFill>
                <a:latin typeface="Liberation Sans Narrow"/>
                <a:cs typeface="Liberation Sans Narrow"/>
              </a:rPr>
              <a:t>Agir au niveau régional pour favoriser l’accès </a:t>
            </a:r>
            <a:r>
              <a:rPr sz="907" dirty="0">
                <a:solidFill>
                  <a:srgbClr val="231F20"/>
                </a:solidFill>
                <a:latin typeface="Liberation Sans Narrow"/>
                <a:cs typeface="Liberation Sans Narrow"/>
              </a:rPr>
              <a:t>aux actions  </a:t>
            </a:r>
            <a:r>
              <a:rPr sz="907" spc="-5" dirty="0">
                <a:solidFill>
                  <a:srgbClr val="231F20"/>
                </a:solidFill>
                <a:latin typeface="Liberation Sans Narrow"/>
                <a:cs typeface="Liberation Sans Narrow"/>
              </a:rPr>
              <a:t>de prévention et d’appui aux aidants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336854" marR="5182" algn="just">
              <a:lnSpc>
                <a:spcPts val="1043"/>
              </a:lnSpc>
              <a:spcBef>
                <a:spcPts val="268"/>
              </a:spcBef>
            </a:pPr>
            <a:r>
              <a:rPr sz="907" spc="-5" dirty="0">
                <a:solidFill>
                  <a:srgbClr val="231F20"/>
                </a:solidFill>
                <a:latin typeface="Liberation Sans Narrow"/>
                <a:cs typeface="Liberation Sans Narrow"/>
              </a:rPr>
              <a:t>Favoriser une culture commune entre les acteurs  autour de la prévention de la </a:t>
            </a:r>
            <a:r>
              <a:rPr sz="907" dirty="0">
                <a:solidFill>
                  <a:srgbClr val="231F20"/>
                </a:solidFill>
                <a:latin typeface="Liberation Sans Narrow"/>
                <a:cs typeface="Liberation Sans Narrow"/>
              </a:rPr>
              <a:t>perte </a:t>
            </a:r>
            <a:r>
              <a:rPr sz="907" spc="-5" dirty="0">
                <a:solidFill>
                  <a:srgbClr val="231F20"/>
                </a:solidFill>
                <a:latin typeface="Liberation Sans Narrow"/>
                <a:cs typeface="Liberation Sans Narrow"/>
              </a:rPr>
              <a:t>d’autonomie et de  l’appui aux</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aidants.</a:t>
            </a:r>
            <a:endParaRPr sz="907" dirty="0">
              <a:latin typeface="Liberation Sans Narrow"/>
              <a:cs typeface="Liberation Sans Narrow"/>
            </a:endParaRPr>
          </a:p>
          <a:p>
            <a:pPr marL="336854" marR="4607" algn="just">
              <a:lnSpc>
                <a:spcPts val="1043"/>
              </a:lnSpc>
              <a:spcBef>
                <a:spcPts val="263"/>
              </a:spcBef>
            </a:pPr>
            <a:r>
              <a:rPr sz="907" spc="-5" dirty="0">
                <a:solidFill>
                  <a:srgbClr val="231F20"/>
                </a:solidFill>
                <a:latin typeface="Liberation Sans Narrow"/>
                <a:cs typeface="Liberation Sans Narrow"/>
              </a:rPr>
              <a:t>Valider au sein des instances de concertation  régionale des plans de déploiement</a:t>
            </a:r>
            <a:r>
              <a:rPr sz="907" spc="2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concertés.</a:t>
            </a:r>
            <a:endParaRPr sz="907" dirty="0">
              <a:latin typeface="Liberation Sans Narrow"/>
              <a:cs typeface="Liberation Sans Narrow"/>
            </a:endParaRPr>
          </a:p>
        </p:txBody>
      </p:sp>
      <p:sp>
        <p:nvSpPr>
          <p:cNvPr id="11" name="object 11"/>
          <p:cNvSpPr txBox="1"/>
          <p:nvPr/>
        </p:nvSpPr>
        <p:spPr>
          <a:xfrm>
            <a:off x="2773393" y="5473783"/>
            <a:ext cx="2808696" cy="814179"/>
          </a:xfrm>
          <a:prstGeom prst="rect">
            <a:avLst/>
          </a:prstGeom>
        </p:spPr>
        <p:txBody>
          <a:bodyPr vert="horz" wrap="square" lIns="0" tIns="73705" rIns="0" bIns="0" rtlCol="0">
            <a:spAutoFit/>
          </a:bodyPr>
          <a:lstStyle/>
          <a:p>
            <a:pPr marL="11516">
              <a:spcBef>
                <a:spcPts val="580"/>
              </a:spcBef>
            </a:pPr>
            <a:r>
              <a:rPr sz="907" b="1" spc="-5" dirty="0">
                <a:solidFill>
                  <a:srgbClr val="231F20"/>
                </a:solidFill>
                <a:latin typeface="Liberation Sans Narrow"/>
                <a:cs typeface="Liberation Sans Narrow"/>
              </a:rPr>
              <a:t>S’appuyer sur l’expertise des acteurs </a:t>
            </a:r>
            <a:r>
              <a:rPr sz="907" b="1" dirty="0">
                <a:solidFill>
                  <a:srgbClr val="231F20"/>
                </a:solidFill>
                <a:latin typeface="Liberation Sans Narrow"/>
                <a:cs typeface="Liberation Sans Narrow"/>
              </a:rPr>
              <a:t>de</a:t>
            </a:r>
            <a:r>
              <a:rPr sz="907" b="1" spc="-5" dirty="0">
                <a:solidFill>
                  <a:srgbClr val="231F20"/>
                </a:solidFill>
                <a:latin typeface="Liberation Sans Narrow"/>
                <a:cs typeface="Liberation Sans Narrow"/>
              </a:rPr>
              <a:t> proximité</a:t>
            </a:r>
            <a:endParaRPr sz="907" dirty="0">
              <a:latin typeface="Liberation Sans Narrow"/>
              <a:cs typeface="Liberation Sans Narrow"/>
            </a:endParaRPr>
          </a:p>
          <a:p>
            <a:pPr marL="173897" marR="4607" algn="just">
              <a:lnSpc>
                <a:spcPct val="95600"/>
              </a:lnSpc>
              <a:spcBef>
                <a:spcPts val="540"/>
              </a:spcBef>
            </a:pPr>
            <a:r>
              <a:rPr sz="907" spc="-5" dirty="0">
                <a:solidFill>
                  <a:srgbClr val="231F20"/>
                </a:solidFill>
                <a:latin typeface="Liberation Sans Narrow"/>
                <a:cs typeface="Liberation Sans Narrow"/>
              </a:rPr>
              <a:t>Faire identifier par les MAIA les bonnes pratiques et les  initiatives des territoires dans le domaine de la prévention  de la perte d’autonomie pour favoriser le déploiement  d’actions ayant montré leurs</a:t>
            </a:r>
            <a:r>
              <a:rPr sz="907" spc="-9" dirty="0">
                <a:solidFill>
                  <a:srgbClr val="231F20"/>
                </a:solidFill>
                <a:latin typeface="Liberation Sans Narrow"/>
                <a:cs typeface="Liberation Sans Narrow"/>
              </a:rPr>
              <a:t> </a:t>
            </a:r>
            <a:r>
              <a:rPr sz="907" dirty="0">
                <a:solidFill>
                  <a:srgbClr val="231F20"/>
                </a:solidFill>
                <a:latin typeface="Liberation Sans Narrow"/>
                <a:cs typeface="Liberation Sans Narrow"/>
              </a:rPr>
              <a:t>preuves.</a:t>
            </a:r>
            <a:endParaRPr sz="907" dirty="0">
              <a:latin typeface="Liberation Sans Narrow"/>
              <a:cs typeface="Liberation Sans Narrow"/>
            </a:endParaRPr>
          </a:p>
        </p:txBody>
      </p:sp>
      <p:sp>
        <p:nvSpPr>
          <p:cNvPr id="12" name="object 12"/>
          <p:cNvSpPr txBox="1"/>
          <p:nvPr/>
        </p:nvSpPr>
        <p:spPr>
          <a:xfrm>
            <a:off x="5657573" y="1856101"/>
            <a:ext cx="2637825" cy="676842"/>
          </a:xfrm>
          <a:prstGeom prst="rect">
            <a:avLst/>
          </a:prstGeom>
        </p:spPr>
        <p:txBody>
          <a:bodyPr vert="horz" wrap="square" lIns="0" tIns="74856" rIns="0" bIns="0" rtlCol="0">
            <a:spAutoFit/>
          </a:bodyPr>
          <a:lstStyle/>
          <a:p>
            <a:pPr marL="11516">
              <a:spcBef>
                <a:spcPts val="589"/>
              </a:spcBef>
            </a:pPr>
            <a:r>
              <a:rPr sz="907" b="1" spc="-5" dirty="0">
                <a:solidFill>
                  <a:srgbClr val="231F20"/>
                </a:solidFill>
                <a:latin typeface="Liberation Sans Narrow"/>
                <a:cs typeface="Liberation Sans Narrow"/>
              </a:rPr>
              <a:t>Soutenir les acteurs de</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prévention</a:t>
            </a:r>
            <a:endParaRPr sz="907" dirty="0">
              <a:latin typeface="Liberation Sans Narrow"/>
              <a:cs typeface="Liberation Sans Narrow"/>
            </a:endParaRPr>
          </a:p>
          <a:p>
            <a:pPr marL="173897" marR="4607">
              <a:lnSpc>
                <a:spcPts val="1034"/>
              </a:lnSpc>
              <a:spcBef>
                <a:spcPts val="580"/>
              </a:spcBef>
            </a:pPr>
            <a:r>
              <a:rPr sz="907" spc="-5" dirty="0">
                <a:solidFill>
                  <a:srgbClr val="231F20"/>
                </a:solidFill>
                <a:latin typeface="Liberation Sans Narrow"/>
                <a:cs typeface="Liberation Sans Narrow"/>
              </a:rPr>
              <a:t>Accompagner les acteurs de prévention de proximité dans  la définition et la conception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projets.</a:t>
            </a:r>
            <a:endParaRPr sz="907" dirty="0">
              <a:latin typeface="Liberation Sans Narrow"/>
              <a:cs typeface="Liberation Sans Narrow"/>
            </a:endParaRPr>
          </a:p>
        </p:txBody>
      </p:sp>
      <p:sp>
        <p:nvSpPr>
          <p:cNvPr id="13" name="object 13"/>
          <p:cNvSpPr txBox="1"/>
          <p:nvPr/>
        </p:nvSpPr>
        <p:spPr>
          <a:xfrm>
            <a:off x="5657572" y="2529527"/>
            <a:ext cx="2640704" cy="675680"/>
          </a:xfrm>
          <a:prstGeom prst="rect">
            <a:avLst/>
          </a:prstGeom>
        </p:spPr>
        <p:txBody>
          <a:bodyPr vert="horz" wrap="square" lIns="0" tIns="73705" rIns="0" bIns="0" rtlCol="0">
            <a:spAutoFit/>
          </a:bodyPr>
          <a:lstStyle/>
          <a:p>
            <a:pPr marL="11516">
              <a:spcBef>
                <a:spcPts val="580"/>
              </a:spcBef>
            </a:pPr>
            <a:r>
              <a:rPr sz="907" b="1" spc="-5" dirty="0">
                <a:solidFill>
                  <a:srgbClr val="231F20"/>
                </a:solidFill>
                <a:latin typeface="Liberation Sans Narrow"/>
                <a:cs typeface="Liberation Sans Narrow"/>
              </a:rPr>
              <a:t>Faire converger les</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actions</a:t>
            </a:r>
            <a:endParaRPr sz="907" dirty="0">
              <a:latin typeface="Liberation Sans Narrow"/>
              <a:cs typeface="Liberation Sans Narrow"/>
            </a:endParaRPr>
          </a:p>
          <a:p>
            <a:pPr marL="173897" marR="4607" algn="just">
              <a:lnSpc>
                <a:spcPts val="1043"/>
              </a:lnSpc>
              <a:spcBef>
                <a:spcPts val="562"/>
              </a:spcBef>
            </a:pPr>
            <a:r>
              <a:rPr sz="907" spc="-5" dirty="0">
                <a:solidFill>
                  <a:srgbClr val="231F20"/>
                </a:solidFill>
                <a:latin typeface="Liberation Sans Narrow"/>
                <a:cs typeface="Liberation Sans Narrow"/>
              </a:rPr>
              <a:t>Rapprocher les programmes de prévention de la perte  d’autonomie et des programmes d’accompagnement des  maladies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chroniques.</a:t>
            </a:r>
            <a:endParaRPr sz="907" dirty="0">
              <a:latin typeface="Liberation Sans Narrow"/>
              <a:cs typeface="Liberation Sans Narrow"/>
            </a:endParaRPr>
          </a:p>
        </p:txBody>
      </p:sp>
      <p:sp>
        <p:nvSpPr>
          <p:cNvPr id="14" name="object 14"/>
          <p:cNvSpPr txBox="1"/>
          <p:nvPr/>
        </p:nvSpPr>
        <p:spPr>
          <a:xfrm>
            <a:off x="5657573" y="3332401"/>
            <a:ext cx="2642432" cy="971794"/>
          </a:xfrm>
          <a:prstGeom prst="rect">
            <a:avLst/>
          </a:prstGeom>
        </p:spPr>
        <p:txBody>
          <a:bodyPr vert="horz" wrap="square" lIns="0" tIns="74856" rIns="0" bIns="0" rtlCol="0">
            <a:spAutoFit/>
          </a:bodyPr>
          <a:lstStyle/>
          <a:p>
            <a:pPr marL="11516">
              <a:spcBef>
                <a:spcPts val="589"/>
              </a:spcBef>
            </a:pPr>
            <a:r>
              <a:rPr sz="907" b="1" spc="-5" dirty="0">
                <a:solidFill>
                  <a:srgbClr val="231F20"/>
                </a:solidFill>
                <a:latin typeface="Liberation Sans Narrow"/>
                <a:cs typeface="Liberation Sans Narrow"/>
              </a:rPr>
              <a:t>Soutenir les professionnels de</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santé</a:t>
            </a:r>
            <a:endParaRPr sz="907">
              <a:latin typeface="Liberation Sans Narrow"/>
              <a:cs typeface="Liberation Sans Narrow"/>
            </a:endParaRPr>
          </a:p>
          <a:p>
            <a:pPr marL="173897" marR="6334">
              <a:lnSpc>
                <a:spcPts val="1043"/>
              </a:lnSpc>
              <a:spcBef>
                <a:spcPts val="571"/>
              </a:spcBef>
            </a:pPr>
            <a:r>
              <a:rPr sz="907" spc="-5" dirty="0">
                <a:solidFill>
                  <a:srgbClr val="231F20"/>
                </a:solidFill>
                <a:latin typeface="Liberation Sans Narrow"/>
                <a:cs typeface="Liberation Sans Narrow"/>
              </a:rPr>
              <a:t>Impliquer les acteurs de </a:t>
            </a:r>
            <a:r>
              <a:rPr sz="907" dirty="0">
                <a:solidFill>
                  <a:srgbClr val="231F20"/>
                </a:solidFill>
                <a:latin typeface="Liberation Sans Narrow"/>
                <a:cs typeface="Liberation Sans Narrow"/>
              </a:rPr>
              <a:t>proximité </a:t>
            </a:r>
            <a:r>
              <a:rPr sz="907" spc="-5" dirty="0">
                <a:solidFill>
                  <a:srgbClr val="231F20"/>
                </a:solidFill>
                <a:latin typeface="Liberation Sans Narrow"/>
                <a:cs typeface="Liberation Sans Narrow"/>
              </a:rPr>
              <a:t>dans la construction de  programme de prévention de la perte</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d’autonomie.</a:t>
            </a:r>
            <a:endParaRPr sz="907">
              <a:latin typeface="Liberation Sans Narrow"/>
              <a:cs typeface="Liberation Sans Narrow"/>
            </a:endParaRPr>
          </a:p>
          <a:p>
            <a:pPr marL="173897" marR="4607">
              <a:lnSpc>
                <a:spcPts val="1043"/>
              </a:lnSpc>
              <a:spcBef>
                <a:spcPts val="263"/>
              </a:spcBef>
            </a:pPr>
            <a:r>
              <a:rPr sz="907" spc="-5" dirty="0">
                <a:solidFill>
                  <a:srgbClr val="231F20"/>
                </a:solidFill>
                <a:latin typeface="Liberation Sans Narrow"/>
                <a:cs typeface="Liberation Sans Narrow"/>
              </a:rPr>
              <a:t>Sensibiliser les médecins et infirmiers libéraux au  repérage des aidants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fragiles.</a:t>
            </a:r>
            <a:endParaRPr sz="907">
              <a:latin typeface="Liberation Sans Narrow"/>
              <a:cs typeface="Liberation Sans Narrow"/>
            </a:endParaRPr>
          </a:p>
        </p:txBody>
      </p:sp>
      <p:sp>
        <p:nvSpPr>
          <p:cNvPr id="15" name="object 15"/>
          <p:cNvSpPr txBox="1"/>
          <p:nvPr/>
        </p:nvSpPr>
        <p:spPr>
          <a:xfrm>
            <a:off x="5657572" y="4303267"/>
            <a:ext cx="2640704" cy="816687"/>
          </a:xfrm>
          <a:prstGeom prst="rect">
            <a:avLst/>
          </a:prstGeom>
        </p:spPr>
        <p:txBody>
          <a:bodyPr vert="horz" wrap="square" lIns="0" tIns="74856" rIns="0" bIns="0" rtlCol="0">
            <a:spAutoFit/>
          </a:bodyPr>
          <a:lstStyle/>
          <a:p>
            <a:pPr marL="11516">
              <a:spcBef>
                <a:spcPts val="589"/>
              </a:spcBef>
            </a:pPr>
            <a:r>
              <a:rPr sz="907" b="1" spc="-5" dirty="0">
                <a:solidFill>
                  <a:srgbClr val="231F20"/>
                </a:solidFill>
                <a:latin typeface="Liberation Sans Narrow"/>
                <a:cs typeface="Liberation Sans Narrow"/>
              </a:rPr>
              <a:t>Former les professionnels médicaux et</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paramédicaux</a:t>
            </a:r>
            <a:endParaRPr sz="907">
              <a:latin typeface="Liberation Sans Narrow"/>
              <a:cs typeface="Liberation Sans Narrow"/>
            </a:endParaRPr>
          </a:p>
          <a:p>
            <a:pPr marL="173897" marR="4607" algn="just">
              <a:lnSpc>
                <a:spcPct val="95400"/>
              </a:lnSpc>
              <a:spcBef>
                <a:spcPts val="549"/>
              </a:spcBef>
            </a:pPr>
            <a:r>
              <a:rPr sz="907" spc="-5" dirty="0">
                <a:solidFill>
                  <a:srgbClr val="231F20"/>
                </a:solidFill>
                <a:latin typeface="Liberation Sans Narrow"/>
                <a:cs typeface="Liberation Sans Narrow"/>
              </a:rPr>
              <a:t>Promouvoir l’intégration dans les formations des  professionnels médicaux et paramédicaux des modules  relatifs à la</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prévention.</a:t>
            </a:r>
            <a:endParaRPr sz="907">
              <a:latin typeface="Liberation Sans Narrow"/>
              <a:cs typeface="Liberation Sans Narrow"/>
            </a:endParaRPr>
          </a:p>
        </p:txBody>
      </p:sp>
      <p:sp>
        <p:nvSpPr>
          <p:cNvPr id="16" name="object 16"/>
          <p:cNvSpPr txBox="1"/>
          <p:nvPr/>
        </p:nvSpPr>
        <p:spPr>
          <a:xfrm>
            <a:off x="5657584" y="5172266"/>
            <a:ext cx="2642432" cy="1171948"/>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Rendre visible les actions de prévention et de soutien aux  aidants</a:t>
            </a:r>
            <a:endParaRPr sz="907">
              <a:latin typeface="Liberation Sans Narrow"/>
              <a:cs typeface="Liberation Sans Narrow"/>
            </a:endParaRPr>
          </a:p>
          <a:p>
            <a:pPr marL="173897" marR="5758" algn="just">
              <a:lnSpc>
                <a:spcPct val="95500"/>
              </a:lnSpc>
              <a:spcBef>
                <a:spcPts val="508"/>
              </a:spcBef>
            </a:pPr>
            <a:r>
              <a:rPr sz="907" spc="-5" dirty="0">
                <a:solidFill>
                  <a:srgbClr val="231F20"/>
                </a:solidFill>
                <a:latin typeface="Liberation Sans Narrow"/>
                <a:cs typeface="Liberation Sans Narrow"/>
              </a:rPr>
              <a:t>Assurer la promotion de l’outil OSCARS en tant qu’outil  principal de promotion et de connaissance des  programmes de prévention de la perte</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d’autonomie.</a:t>
            </a:r>
            <a:endParaRPr sz="907">
              <a:latin typeface="Liberation Sans Narrow"/>
              <a:cs typeface="Liberation Sans Narrow"/>
            </a:endParaRPr>
          </a:p>
          <a:p>
            <a:pPr marL="173897" marR="8061" algn="just">
              <a:lnSpc>
                <a:spcPts val="1043"/>
              </a:lnSpc>
              <a:spcBef>
                <a:spcPts val="303"/>
              </a:spcBef>
            </a:pPr>
            <a:r>
              <a:rPr sz="907" spc="-5" dirty="0">
                <a:solidFill>
                  <a:srgbClr val="231F20"/>
                </a:solidFill>
                <a:latin typeface="Liberation Sans Narrow"/>
                <a:cs typeface="Liberation Sans Narrow"/>
              </a:rPr>
              <a:t>Créer un baromètre de la </a:t>
            </a:r>
            <a:r>
              <a:rPr sz="907" dirty="0">
                <a:solidFill>
                  <a:srgbClr val="231F20"/>
                </a:solidFill>
                <a:latin typeface="Liberation Sans Narrow"/>
                <a:cs typeface="Liberation Sans Narrow"/>
              </a:rPr>
              <a:t>santé </a:t>
            </a:r>
            <a:r>
              <a:rPr sz="907" spc="-5" dirty="0">
                <a:solidFill>
                  <a:srgbClr val="231F20"/>
                </a:solidFill>
                <a:latin typeface="Liberation Sans Narrow"/>
                <a:cs typeface="Liberation Sans Narrow"/>
              </a:rPr>
              <a:t>des aidants au niveau  régional.</a:t>
            </a:r>
            <a:endParaRPr sz="907">
              <a:latin typeface="Liberation Sans Narrow"/>
              <a:cs typeface="Liberation Sans Narrow"/>
            </a:endParaRPr>
          </a:p>
        </p:txBody>
      </p:sp>
      <p:sp>
        <p:nvSpPr>
          <p:cNvPr id="18" name="object 3"/>
          <p:cNvSpPr/>
          <p:nvPr/>
        </p:nvSpPr>
        <p:spPr>
          <a:xfrm>
            <a:off x="0" y="47394"/>
            <a:ext cx="1742143" cy="688633"/>
          </a:xfrm>
          <a:prstGeom prst="rect">
            <a:avLst/>
          </a:prstGeom>
          <a:blipFill>
            <a:blip r:embed="rId3" cstate="print"/>
            <a:stretch>
              <a:fillRect/>
            </a:stretch>
          </a:blipFill>
        </p:spPr>
        <p:txBody>
          <a:bodyPr wrap="square" lIns="0" tIns="0" rIns="0" bIns="0" rtlCol="0"/>
          <a:lstStyle/>
          <a:p>
            <a:endParaRPr sz="1632"/>
          </a:p>
        </p:txBody>
      </p:sp>
      <p:sp>
        <p:nvSpPr>
          <p:cNvPr id="19" name="object 4"/>
          <p:cNvSpPr/>
          <p:nvPr/>
        </p:nvSpPr>
        <p:spPr>
          <a:xfrm>
            <a:off x="53387" y="815884"/>
            <a:ext cx="4466393" cy="819793"/>
          </a:xfrm>
          <a:prstGeom prst="rect">
            <a:avLst/>
          </a:prstGeom>
          <a:blipFill>
            <a:blip r:embed="rId4" cstate="print"/>
            <a:stretch>
              <a:fillRect/>
            </a:stretch>
          </a:blipFill>
        </p:spPr>
        <p:txBody>
          <a:bodyPr wrap="square" lIns="0" tIns="0" rIns="0" bIns="0" rtlCol="0"/>
          <a:lstStyle/>
          <a:p>
            <a:endParaRPr sz="1632"/>
          </a:p>
        </p:txBody>
      </p:sp>
      <p:sp>
        <p:nvSpPr>
          <p:cNvPr id="20" name="object 5"/>
          <p:cNvSpPr txBox="1">
            <a:spLocks/>
          </p:cNvSpPr>
          <p:nvPr/>
        </p:nvSpPr>
        <p:spPr>
          <a:xfrm>
            <a:off x="2094529" y="80727"/>
            <a:ext cx="9281868" cy="315943"/>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marR="4607">
              <a:lnSpc>
                <a:spcPct val="109400"/>
              </a:lnSpc>
              <a:spcBef>
                <a:spcPts val="91"/>
              </a:spcBef>
            </a:pPr>
            <a:r>
              <a:rPr lang="fr-FR" kern="0" spc="-9" dirty="0" smtClean="0"/>
              <a:t>Anticiper </a:t>
            </a:r>
            <a:r>
              <a:rPr lang="fr-FR" kern="0" spc="-5" dirty="0" smtClean="0"/>
              <a:t>et prévenir la perte d’autonomie </a:t>
            </a:r>
            <a:r>
              <a:rPr lang="fr-FR" kern="0" spc="-9" dirty="0" smtClean="0"/>
              <a:t>chez </a:t>
            </a:r>
            <a:r>
              <a:rPr lang="fr-FR" kern="0" spc="-5" dirty="0" smtClean="0"/>
              <a:t>les personnes  </a:t>
            </a:r>
            <a:r>
              <a:rPr lang="fr-FR" kern="0" dirty="0" smtClean="0"/>
              <a:t>de plus de 65</a:t>
            </a:r>
            <a:r>
              <a:rPr lang="fr-FR" kern="0" spc="-18" dirty="0" smtClean="0"/>
              <a:t> </a:t>
            </a:r>
            <a:r>
              <a:rPr lang="fr-FR" kern="0" spc="-9" dirty="0" smtClean="0"/>
              <a:t>ans</a:t>
            </a:r>
            <a:endParaRPr lang="fr-FR" kern="0" spc="-9" dirty="0"/>
          </a:p>
        </p:txBody>
      </p:sp>
      <p:sp>
        <p:nvSpPr>
          <p:cNvPr id="21" name="Parchemin vertical 20"/>
          <p:cNvSpPr/>
          <p:nvPr/>
        </p:nvSpPr>
        <p:spPr>
          <a:xfrm>
            <a:off x="7764481" y="1954931"/>
            <a:ext cx="4810095" cy="4903069"/>
          </a:xfrm>
          <a:prstGeom prst="verticalScroll">
            <a:avLst>
              <a:gd name="adj" fmla="val 126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22" name="Image 21"/>
          <p:cNvPicPr>
            <a:picLocks noChangeAspect="1"/>
          </p:cNvPicPr>
          <p:nvPr/>
        </p:nvPicPr>
        <p:blipFill>
          <a:blip r:embed="rId5"/>
          <a:stretch>
            <a:fillRect/>
          </a:stretch>
        </p:blipFill>
        <p:spPr>
          <a:xfrm>
            <a:off x="9322389" y="2034487"/>
            <a:ext cx="372099" cy="520434"/>
          </a:xfrm>
          <a:prstGeom prst="rect">
            <a:avLst/>
          </a:prstGeom>
        </p:spPr>
      </p:pic>
      <p:sp>
        <p:nvSpPr>
          <p:cNvPr id="23" name="ZoneTexte 22"/>
          <p:cNvSpPr txBox="1"/>
          <p:nvPr/>
        </p:nvSpPr>
        <p:spPr>
          <a:xfrm>
            <a:off x="9728355" y="1961163"/>
            <a:ext cx="4927289" cy="646331"/>
          </a:xfrm>
          <a:prstGeom prst="rect">
            <a:avLst/>
          </a:prstGeom>
          <a:noFill/>
        </p:spPr>
        <p:txBody>
          <a:bodyPr wrap="square" rtlCol="0">
            <a:spAutoFit/>
          </a:bodyPr>
          <a:lstStyle/>
          <a:p>
            <a:r>
              <a:rPr lang="fr-FR" sz="1200" b="1" i="1" dirty="0">
                <a:solidFill>
                  <a:srgbClr val="0070C0"/>
                </a:solidFill>
              </a:rPr>
              <a:t>Points de vigilance/ </a:t>
            </a:r>
          </a:p>
          <a:p>
            <a:r>
              <a:rPr lang="fr-FR" sz="1200" b="1" i="1" dirty="0">
                <a:solidFill>
                  <a:srgbClr val="0070C0"/>
                </a:solidFill>
              </a:rPr>
              <a:t>Propositions opérationnelles </a:t>
            </a:r>
            <a:endParaRPr lang="fr-FR" sz="1200" b="1" i="1" dirty="0" smtClean="0">
              <a:solidFill>
                <a:srgbClr val="0070C0"/>
              </a:solidFill>
            </a:endParaRPr>
          </a:p>
          <a:p>
            <a:r>
              <a:rPr lang="fr-FR" sz="1200" b="1" i="1" dirty="0" smtClean="0">
                <a:solidFill>
                  <a:srgbClr val="0070C0"/>
                </a:solidFill>
              </a:rPr>
              <a:t>URIOPSS </a:t>
            </a:r>
            <a:r>
              <a:rPr lang="fr-FR" sz="1200" b="1" i="1" dirty="0">
                <a:solidFill>
                  <a:srgbClr val="0070C0"/>
                </a:solidFill>
              </a:rPr>
              <a:t>PDL</a:t>
            </a:r>
          </a:p>
        </p:txBody>
      </p:sp>
      <p:sp>
        <p:nvSpPr>
          <p:cNvPr id="4" name="Espace réservé du numéro de diapositive 3"/>
          <p:cNvSpPr>
            <a:spLocks noGrp="1"/>
          </p:cNvSpPr>
          <p:nvPr>
            <p:ph type="sldNum" sz="quarter" idx="7"/>
          </p:nvPr>
        </p:nvSpPr>
        <p:spPr>
          <a:xfrm>
            <a:off x="9322389" y="6696417"/>
            <a:ext cx="2804160" cy="161583"/>
          </a:xfrm>
        </p:spPr>
        <p:txBody>
          <a:bodyPr/>
          <a:lstStyle/>
          <a:p>
            <a:fld id="{B6F15528-21DE-4FAA-801E-634DDDAF4B2B}" type="slidenum">
              <a:rPr lang="fr-FR" sz="1050">
                <a:solidFill>
                  <a:prstClr val="black">
                    <a:tint val="75000"/>
                  </a:prstClr>
                </a:solidFill>
              </a:rPr>
              <a:pPr/>
              <a:t>18</a:t>
            </a:fld>
            <a:endParaRPr lang="fr-FR" sz="1050" dirty="0">
              <a:solidFill>
                <a:prstClr val="black">
                  <a:tint val="75000"/>
                </a:prstClr>
              </a:solidFill>
            </a:endParaRPr>
          </a:p>
        </p:txBody>
      </p:sp>
    </p:spTree>
    <p:extLst>
      <p:ext uri="{BB962C8B-B14F-4D97-AF65-F5344CB8AC3E}">
        <p14:creationId xmlns:p14="http://schemas.microsoft.com/office/powerpoint/2010/main" val="2140338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53695" y="967164"/>
            <a:ext cx="2618408" cy="2282598"/>
          </a:xfrm>
          <a:prstGeom prst="rect">
            <a:avLst/>
          </a:prstGeom>
          <a:blipFill>
            <a:blip r:embed="rId2" cstate="print"/>
            <a:stretch>
              <a:fillRect/>
            </a:stretch>
          </a:blipFill>
        </p:spPr>
        <p:txBody>
          <a:bodyPr wrap="square" lIns="0" tIns="0" rIns="0" bIns="0" rtlCol="0"/>
          <a:lstStyle/>
          <a:p>
            <a:endParaRPr sz="1632"/>
          </a:p>
        </p:txBody>
      </p:sp>
      <p:sp>
        <p:nvSpPr>
          <p:cNvPr id="6" name="object 6"/>
          <p:cNvSpPr txBox="1">
            <a:spLocks noGrp="1"/>
          </p:cNvSpPr>
          <p:nvPr>
            <p:ph type="title"/>
          </p:nvPr>
        </p:nvSpPr>
        <p:spPr>
          <a:xfrm>
            <a:off x="348437" y="3310048"/>
            <a:ext cx="4690221" cy="290423"/>
          </a:xfrm>
          <a:prstGeom prst="rect">
            <a:avLst/>
          </a:prstGeom>
        </p:spPr>
        <p:txBody>
          <a:bodyPr vert="horz" wrap="square" lIns="0" tIns="11516" rIns="0" bIns="0" rtlCol="0">
            <a:spAutoFit/>
          </a:bodyPr>
          <a:lstStyle/>
          <a:p>
            <a:pPr marL="11516" marR="4607" indent="394435">
              <a:lnSpc>
                <a:spcPct val="110500"/>
              </a:lnSpc>
              <a:spcBef>
                <a:spcPts val="91"/>
              </a:spcBef>
            </a:pPr>
            <a:r>
              <a:rPr sz="1632" i="0" spc="-5" dirty="0">
                <a:solidFill>
                  <a:srgbClr val="8ABD70"/>
                </a:solidFill>
              </a:rPr>
              <a:t>DECLINAISONS  OPERATIONNE</a:t>
            </a:r>
            <a:r>
              <a:rPr sz="1632" i="0" spc="-18" dirty="0">
                <a:solidFill>
                  <a:srgbClr val="8ABD70"/>
                </a:solidFill>
              </a:rPr>
              <a:t>L</a:t>
            </a:r>
            <a:r>
              <a:rPr sz="1632" i="0" spc="-9" dirty="0">
                <a:solidFill>
                  <a:srgbClr val="8ABD70"/>
                </a:solidFill>
              </a:rPr>
              <a:t>L</a:t>
            </a:r>
            <a:r>
              <a:rPr sz="1632" i="0" spc="-5" dirty="0">
                <a:solidFill>
                  <a:srgbClr val="8ABD70"/>
                </a:solidFill>
              </a:rPr>
              <a:t>ES</a:t>
            </a:r>
            <a:endParaRPr sz="1632" dirty="0"/>
          </a:p>
        </p:txBody>
      </p:sp>
      <p:sp>
        <p:nvSpPr>
          <p:cNvPr id="7" name="object 7"/>
          <p:cNvSpPr txBox="1"/>
          <p:nvPr/>
        </p:nvSpPr>
        <p:spPr>
          <a:xfrm>
            <a:off x="53695" y="3548464"/>
            <a:ext cx="2642432" cy="3218820"/>
          </a:xfrm>
          <a:prstGeom prst="rect">
            <a:avLst/>
          </a:prstGeom>
        </p:spPr>
        <p:txBody>
          <a:bodyPr vert="horz" wrap="square" lIns="0" tIns="74856" rIns="0" bIns="0" rtlCol="0">
            <a:spAutoFit/>
          </a:bodyPr>
          <a:lstStyle/>
          <a:p>
            <a:pPr marL="11516">
              <a:spcBef>
                <a:spcPts val="589"/>
              </a:spcBef>
            </a:pPr>
            <a:r>
              <a:rPr sz="907" b="1" spc="-5" dirty="0">
                <a:solidFill>
                  <a:srgbClr val="231F20"/>
                </a:solidFill>
                <a:latin typeface="Liberation Sans Narrow"/>
                <a:cs typeface="Liberation Sans Narrow"/>
              </a:rPr>
              <a:t>Accès à la</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scolarisation</a:t>
            </a:r>
            <a:endParaRPr sz="907" dirty="0">
              <a:latin typeface="Liberation Sans Narrow"/>
              <a:cs typeface="Liberation Sans Narrow"/>
            </a:endParaRPr>
          </a:p>
          <a:p>
            <a:pPr marL="173897" marR="5758" algn="just">
              <a:lnSpc>
                <a:spcPct val="95600"/>
              </a:lnSpc>
              <a:spcBef>
                <a:spcPts val="549"/>
              </a:spcBef>
            </a:pPr>
            <a:r>
              <a:rPr sz="907" spc="-5" dirty="0">
                <a:solidFill>
                  <a:srgbClr val="231F20"/>
                </a:solidFill>
                <a:latin typeface="Liberation Sans Narrow"/>
                <a:cs typeface="Liberation Sans Narrow"/>
              </a:rPr>
              <a:t>Poursuivre et renforcer le travail de partenariat avec  l’Education Nationale et les </a:t>
            </a:r>
            <a:r>
              <a:rPr sz="907" spc="-9" dirty="0">
                <a:solidFill>
                  <a:srgbClr val="231F20"/>
                </a:solidFill>
                <a:latin typeface="Liberation Sans Narrow"/>
                <a:cs typeface="Liberation Sans Narrow"/>
              </a:rPr>
              <a:t>MDPH </a:t>
            </a:r>
            <a:r>
              <a:rPr sz="907" spc="-5" dirty="0">
                <a:solidFill>
                  <a:srgbClr val="231F20"/>
                </a:solidFill>
                <a:latin typeface="Liberation Sans Narrow"/>
                <a:cs typeface="Liberation Sans Narrow"/>
              </a:rPr>
              <a:t>(niveau institutionnel)  pour créer les conditions d’une meilleure articulation entre  école &amp; éducation</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spéciale</a:t>
            </a:r>
            <a:endParaRPr sz="907" dirty="0">
              <a:latin typeface="Liberation Sans Narrow"/>
              <a:cs typeface="Liberation Sans Narrow"/>
            </a:endParaRPr>
          </a:p>
          <a:p>
            <a:pPr marL="173897" marR="4607" algn="just">
              <a:lnSpc>
                <a:spcPts val="1043"/>
              </a:lnSpc>
              <a:spcBef>
                <a:spcPts val="290"/>
              </a:spcBef>
            </a:pPr>
            <a:r>
              <a:rPr sz="907" spc="-5" dirty="0">
                <a:solidFill>
                  <a:srgbClr val="231F20"/>
                </a:solidFill>
                <a:latin typeface="Liberation Sans Narrow"/>
                <a:cs typeface="Liberation Sans Narrow"/>
              </a:rPr>
              <a:t>Développer l’offre d’accompagnement à la scolarisation en  milieu</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ordinaire</a:t>
            </a:r>
            <a:endParaRPr sz="907" dirty="0">
              <a:latin typeface="Liberation Sans Narrow"/>
              <a:cs typeface="Liberation Sans Narrow"/>
            </a:endParaRPr>
          </a:p>
          <a:p>
            <a:pPr marL="173897" marR="4607" algn="just">
              <a:lnSpc>
                <a:spcPct val="95700"/>
              </a:lnSpc>
              <a:spcBef>
                <a:spcPts val="236"/>
              </a:spcBef>
            </a:pPr>
            <a:r>
              <a:rPr sz="907" spc="-5" dirty="0">
                <a:solidFill>
                  <a:srgbClr val="231F20"/>
                </a:solidFill>
                <a:latin typeface="Liberation Sans Narrow"/>
                <a:cs typeface="Liberation Sans Narrow"/>
              </a:rPr>
              <a:t>Poursuivre le maillage territorial de l’offre en SESSAD en  lien avec le réseau des </a:t>
            </a:r>
            <a:r>
              <a:rPr sz="907" dirty="0">
                <a:solidFill>
                  <a:srgbClr val="231F20"/>
                </a:solidFill>
                <a:latin typeface="Liberation Sans Narrow"/>
                <a:cs typeface="Liberation Sans Narrow"/>
              </a:rPr>
              <a:t>ULIS </a:t>
            </a:r>
            <a:r>
              <a:rPr sz="907" spc="-5" dirty="0">
                <a:solidFill>
                  <a:srgbClr val="231F20"/>
                </a:solidFill>
                <a:latin typeface="Liberation Sans Narrow"/>
                <a:cs typeface="Liberation Sans Narrow"/>
              </a:rPr>
              <a:t>afin de garantir une  accessibilité, une complémentarité de l’offre de proximité  et permettre une meilleure coopération entre les acteurs  de terrain.</a:t>
            </a:r>
            <a:endParaRPr sz="907" dirty="0">
              <a:latin typeface="Liberation Sans Narrow"/>
              <a:cs typeface="Liberation Sans Narrow"/>
            </a:endParaRPr>
          </a:p>
          <a:p>
            <a:pPr marL="173897" marR="4607" algn="just">
              <a:lnSpc>
                <a:spcPct val="95400"/>
              </a:lnSpc>
              <a:spcBef>
                <a:spcPts val="280"/>
              </a:spcBef>
            </a:pPr>
            <a:r>
              <a:rPr sz="907" spc="-5" dirty="0">
                <a:solidFill>
                  <a:srgbClr val="231F20"/>
                </a:solidFill>
                <a:latin typeface="Liberation Sans Narrow"/>
                <a:cs typeface="Liberation Sans Narrow"/>
              </a:rPr>
              <a:t>Poursuivre le déploiement de classes externalisées  d’établissements médico-sociaux pour enfant dans les  écoles</a:t>
            </a:r>
            <a:endParaRPr sz="907" dirty="0">
              <a:latin typeface="Liberation Sans Narrow"/>
              <a:cs typeface="Liberation Sans Narrow"/>
            </a:endParaRPr>
          </a:p>
          <a:p>
            <a:pPr marL="173897" marR="6334" algn="just">
              <a:lnSpc>
                <a:spcPct val="95600"/>
              </a:lnSpc>
              <a:spcBef>
                <a:spcPts val="263"/>
              </a:spcBef>
            </a:pPr>
            <a:r>
              <a:rPr sz="907" spc="-5" dirty="0">
                <a:solidFill>
                  <a:srgbClr val="231F20"/>
                </a:solidFill>
                <a:latin typeface="Liberation Sans Narrow"/>
                <a:cs typeface="Liberation Sans Narrow"/>
              </a:rPr>
              <a:t>S’assurer que tout enfant ou adolescent accueilli dans un  établissement bénéficie d’un temps de scolarisation  suffisant au regard de son </a:t>
            </a:r>
            <a:r>
              <a:rPr sz="907" dirty="0">
                <a:solidFill>
                  <a:srgbClr val="231F20"/>
                </a:solidFill>
                <a:latin typeface="Liberation Sans Narrow"/>
                <a:cs typeface="Liberation Sans Narrow"/>
              </a:rPr>
              <a:t>potentiel, </a:t>
            </a:r>
            <a:r>
              <a:rPr sz="907" spc="-5" dirty="0">
                <a:solidFill>
                  <a:srgbClr val="231F20"/>
                </a:solidFill>
                <a:latin typeface="Liberation Sans Narrow"/>
                <a:cs typeface="Liberation Sans Narrow"/>
              </a:rPr>
              <a:t>et une évaluation  régulière de ses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acquis.</a:t>
            </a:r>
            <a:endParaRPr sz="907" dirty="0">
              <a:latin typeface="Liberation Sans Narrow"/>
              <a:cs typeface="Liberation Sans Narrow"/>
            </a:endParaRPr>
          </a:p>
        </p:txBody>
      </p:sp>
      <p:sp>
        <p:nvSpPr>
          <p:cNvPr id="8" name="object 8"/>
          <p:cNvSpPr txBox="1"/>
          <p:nvPr/>
        </p:nvSpPr>
        <p:spPr>
          <a:xfrm>
            <a:off x="2827287" y="3600471"/>
            <a:ext cx="2643583" cy="3095581"/>
          </a:xfrm>
          <a:prstGeom prst="rect">
            <a:avLst/>
          </a:prstGeom>
        </p:spPr>
        <p:txBody>
          <a:bodyPr vert="horz" wrap="square" lIns="0" tIns="74856" rIns="0" bIns="0" rtlCol="0">
            <a:spAutoFit/>
          </a:bodyPr>
          <a:lstStyle/>
          <a:p>
            <a:pPr marL="11516">
              <a:spcBef>
                <a:spcPts val="589"/>
              </a:spcBef>
            </a:pPr>
            <a:r>
              <a:rPr sz="907" b="1" spc="-5" dirty="0">
                <a:solidFill>
                  <a:srgbClr val="231F20"/>
                </a:solidFill>
                <a:latin typeface="Liberation Sans Narrow"/>
                <a:cs typeface="Liberation Sans Narrow"/>
              </a:rPr>
              <a:t>Parcours </a:t>
            </a:r>
            <a:r>
              <a:rPr sz="907" b="1"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formation et d’insertion</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professionnelle</a:t>
            </a:r>
            <a:endParaRPr sz="907" dirty="0">
              <a:latin typeface="Liberation Sans Narrow"/>
              <a:cs typeface="Liberation Sans Narrow"/>
            </a:endParaRPr>
          </a:p>
          <a:p>
            <a:pPr marL="173897" marR="6910" algn="just">
              <a:lnSpc>
                <a:spcPct val="95400"/>
              </a:lnSpc>
              <a:spcBef>
                <a:spcPts val="553"/>
              </a:spcBef>
            </a:pPr>
            <a:r>
              <a:rPr sz="907" spc="-5" dirty="0">
                <a:solidFill>
                  <a:srgbClr val="231F20"/>
                </a:solidFill>
                <a:latin typeface="Liberation Sans Narrow"/>
                <a:cs typeface="Liberation Sans Narrow"/>
              </a:rPr>
              <a:t>Soutenir l’apprentissage </a:t>
            </a:r>
            <a:r>
              <a:rPr sz="907" dirty="0">
                <a:solidFill>
                  <a:srgbClr val="231F20"/>
                </a:solidFill>
                <a:latin typeface="Liberation Sans Narrow"/>
                <a:cs typeface="Liberation Sans Narrow"/>
              </a:rPr>
              <a:t>et </a:t>
            </a:r>
            <a:r>
              <a:rPr sz="907" spc="-5" dirty="0">
                <a:solidFill>
                  <a:srgbClr val="231F20"/>
                </a:solidFill>
                <a:latin typeface="Liberation Sans Narrow"/>
                <a:cs typeface="Liberation Sans Narrow"/>
              </a:rPr>
              <a:t>la formation  préprofessionnelle, l’accès à l’enseignement supérieur et  l’insertion professionnelle par des accompagnements  médico-sociaux adaptés, notamment par la création de  dispositifs passerelles pour les </a:t>
            </a:r>
            <a:r>
              <a:rPr sz="907" dirty="0">
                <a:solidFill>
                  <a:srgbClr val="231F20"/>
                </a:solidFill>
                <a:latin typeface="Liberation Sans Narrow"/>
                <a:cs typeface="Liberation Sans Narrow"/>
              </a:rPr>
              <a:t>16-25</a:t>
            </a:r>
            <a:r>
              <a:rPr sz="907" spc="-5" dirty="0">
                <a:solidFill>
                  <a:srgbClr val="231F20"/>
                </a:solidFill>
                <a:latin typeface="Liberation Sans Narrow"/>
                <a:cs typeface="Liberation Sans Narrow"/>
              </a:rPr>
              <a:t> ans.</a:t>
            </a:r>
            <a:endParaRPr sz="907" dirty="0">
              <a:latin typeface="Liberation Sans Narrow"/>
              <a:cs typeface="Liberation Sans Narrow"/>
            </a:endParaRPr>
          </a:p>
          <a:p>
            <a:pPr marL="173897" marR="8061" algn="just">
              <a:lnSpc>
                <a:spcPts val="1034"/>
              </a:lnSpc>
              <a:spcBef>
                <a:spcPts val="308"/>
              </a:spcBef>
            </a:pPr>
            <a:r>
              <a:rPr sz="907" spc="-5" dirty="0">
                <a:solidFill>
                  <a:srgbClr val="231F20"/>
                </a:solidFill>
                <a:latin typeface="Liberation Sans Narrow"/>
                <a:cs typeface="Liberation Sans Narrow"/>
              </a:rPr>
              <a:t>Développer l’accompagnement à la vie professionnelle en  milieu ordinaire notamment par l’emploi</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accompagné.</a:t>
            </a:r>
            <a:endParaRPr sz="907" dirty="0">
              <a:latin typeface="Liberation Sans Narrow"/>
              <a:cs typeface="Liberation Sans Narrow"/>
            </a:endParaRPr>
          </a:p>
          <a:p>
            <a:pPr marL="173897" marR="4607" algn="just">
              <a:lnSpc>
                <a:spcPts val="1034"/>
              </a:lnSpc>
              <a:spcBef>
                <a:spcPts val="280"/>
              </a:spcBef>
            </a:pPr>
            <a:r>
              <a:rPr sz="907" spc="-5" dirty="0">
                <a:solidFill>
                  <a:srgbClr val="231F20"/>
                </a:solidFill>
                <a:latin typeface="Liberation Sans Narrow"/>
                <a:cs typeface="Liberation Sans Narrow"/>
              </a:rPr>
              <a:t>Evaluer le service rendu par l’offre CRP/CPO en région et  renforcer la politique de réadaptation</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professionnelle</a:t>
            </a:r>
            <a:endParaRPr sz="907" dirty="0">
              <a:latin typeface="Liberation Sans Narrow"/>
              <a:cs typeface="Liberation Sans Narrow"/>
            </a:endParaRPr>
          </a:p>
          <a:p>
            <a:pPr marL="173897" marR="8061" algn="just">
              <a:lnSpc>
                <a:spcPct val="95500"/>
              </a:lnSpc>
              <a:spcBef>
                <a:spcPts val="249"/>
              </a:spcBef>
            </a:pPr>
            <a:r>
              <a:rPr sz="907" spc="-5" dirty="0">
                <a:solidFill>
                  <a:srgbClr val="231F20"/>
                </a:solidFill>
                <a:latin typeface="Liberation Sans Narrow"/>
                <a:cs typeface="Liberation Sans Narrow"/>
              </a:rPr>
              <a:t>Faire évoluer les ESAT vers </a:t>
            </a:r>
            <a:r>
              <a:rPr sz="907" dirty="0">
                <a:solidFill>
                  <a:srgbClr val="231F20"/>
                </a:solidFill>
                <a:latin typeface="Liberation Sans Narrow"/>
                <a:cs typeface="Liberation Sans Narrow"/>
              </a:rPr>
              <a:t>le </a:t>
            </a:r>
            <a:r>
              <a:rPr sz="907" spc="-5" dirty="0">
                <a:solidFill>
                  <a:srgbClr val="231F20"/>
                </a:solidFill>
                <a:latin typeface="Liberation Sans Narrow"/>
                <a:cs typeface="Liberation Sans Narrow"/>
              </a:rPr>
              <a:t>développement d’unité  hors les murs, des accompagnements de transition, et des  parcours partagés ESAT/emploi en milieu</a:t>
            </a:r>
            <a:r>
              <a:rPr sz="907" spc="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ordinaire</a:t>
            </a:r>
            <a:endParaRPr sz="907" dirty="0">
              <a:latin typeface="Liberation Sans Narrow"/>
              <a:cs typeface="Liberation Sans Narrow"/>
            </a:endParaRPr>
          </a:p>
          <a:p>
            <a:pPr marL="173897">
              <a:spcBef>
                <a:spcPts val="227"/>
              </a:spcBef>
            </a:pPr>
            <a:r>
              <a:rPr sz="907" spc="-9" dirty="0">
                <a:solidFill>
                  <a:srgbClr val="231F20"/>
                </a:solidFill>
                <a:latin typeface="Liberation Sans Narrow"/>
                <a:cs typeface="Liberation Sans Narrow"/>
              </a:rPr>
              <a:t>Dynamiser les parcours des </a:t>
            </a:r>
            <a:r>
              <a:rPr sz="907" spc="-5" dirty="0">
                <a:solidFill>
                  <a:srgbClr val="231F20"/>
                </a:solidFill>
                <a:latin typeface="Liberation Sans Narrow"/>
                <a:cs typeface="Liberation Sans Narrow"/>
              </a:rPr>
              <a:t>travailleurs</a:t>
            </a:r>
            <a:r>
              <a:rPr sz="907" spc="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d’ESAT.</a:t>
            </a:r>
            <a:endParaRPr sz="907" dirty="0">
              <a:latin typeface="Liberation Sans Narrow"/>
              <a:cs typeface="Liberation Sans Narrow"/>
            </a:endParaRPr>
          </a:p>
          <a:p>
            <a:pPr marL="173897" marR="9789" algn="just">
              <a:lnSpc>
                <a:spcPts val="1034"/>
              </a:lnSpc>
              <a:spcBef>
                <a:spcPts val="304"/>
              </a:spcBef>
            </a:pPr>
            <a:r>
              <a:rPr sz="907" spc="-5" dirty="0">
                <a:solidFill>
                  <a:srgbClr val="231F20"/>
                </a:solidFill>
                <a:latin typeface="Liberation Sans Narrow"/>
                <a:cs typeface="Liberation Sans Narrow"/>
              </a:rPr>
              <a:t>Favoriser l’implantation des ESAT </a:t>
            </a:r>
            <a:r>
              <a:rPr sz="907" dirty="0">
                <a:solidFill>
                  <a:srgbClr val="231F20"/>
                </a:solidFill>
                <a:latin typeface="Liberation Sans Narrow"/>
                <a:cs typeface="Liberation Sans Narrow"/>
              </a:rPr>
              <a:t>dans </a:t>
            </a:r>
            <a:r>
              <a:rPr sz="907" spc="-5" dirty="0">
                <a:solidFill>
                  <a:srgbClr val="231F20"/>
                </a:solidFill>
                <a:latin typeface="Liberation Sans Narrow"/>
                <a:cs typeface="Liberation Sans Narrow"/>
              </a:rPr>
              <a:t>le tissu  économique</a:t>
            </a:r>
            <a:endParaRPr sz="907" dirty="0">
              <a:latin typeface="Liberation Sans Narrow"/>
              <a:cs typeface="Liberation Sans Narrow"/>
            </a:endParaRPr>
          </a:p>
        </p:txBody>
      </p:sp>
      <p:sp>
        <p:nvSpPr>
          <p:cNvPr id="10" name="object 3"/>
          <p:cNvSpPr/>
          <p:nvPr/>
        </p:nvSpPr>
        <p:spPr>
          <a:xfrm>
            <a:off x="0" y="46919"/>
            <a:ext cx="2022160" cy="688633"/>
          </a:xfrm>
          <a:prstGeom prst="rect">
            <a:avLst/>
          </a:prstGeom>
          <a:blipFill>
            <a:blip r:embed="rId3" cstate="print"/>
            <a:stretch>
              <a:fillRect/>
            </a:stretch>
          </a:blipFill>
        </p:spPr>
        <p:txBody>
          <a:bodyPr wrap="square" lIns="0" tIns="0" rIns="0" bIns="0" rtlCol="0"/>
          <a:lstStyle/>
          <a:p>
            <a:endParaRPr sz="1632"/>
          </a:p>
        </p:txBody>
      </p:sp>
      <p:sp>
        <p:nvSpPr>
          <p:cNvPr id="11" name="object 4"/>
          <p:cNvSpPr/>
          <p:nvPr/>
        </p:nvSpPr>
        <p:spPr>
          <a:xfrm>
            <a:off x="2693547" y="369235"/>
            <a:ext cx="5100002" cy="918165"/>
          </a:xfrm>
          <a:prstGeom prst="rect">
            <a:avLst/>
          </a:prstGeom>
          <a:blipFill>
            <a:blip r:embed="rId4" cstate="print"/>
            <a:stretch>
              <a:fillRect/>
            </a:stretch>
          </a:blipFill>
        </p:spPr>
        <p:txBody>
          <a:bodyPr wrap="square" lIns="0" tIns="0" rIns="0" bIns="0" rtlCol="0"/>
          <a:lstStyle/>
          <a:p>
            <a:endParaRPr sz="1632"/>
          </a:p>
        </p:txBody>
      </p:sp>
      <p:sp>
        <p:nvSpPr>
          <p:cNvPr id="12" name="object 5"/>
          <p:cNvSpPr txBox="1">
            <a:spLocks/>
          </p:cNvSpPr>
          <p:nvPr/>
        </p:nvSpPr>
        <p:spPr>
          <a:xfrm>
            <a:off x="2150336" y="69695"/>
            <a:ext cx="10041663" cy="299540"/>
          </a:xfrm>
          <a:prstGeom prst="rect">
            <a:avLst/>
          </a:prstGeom>
        </p:spPr>
        <p:txBody>
          <a:bodyPr vert="horz" wrap="square" lIns="0" tIns="29943" rIns="0" bIns="0" rtlCol="0">
            <a:spAutoFit/>
          </a:bodyPr>
          <a:lstStyle>
            <a:lvl1pPr>
              <a:defRPr sz="1814" b="1" i="1">
                <a:solidFill>
                  <a:srgbClr val="EF433B"/>
                </a:solidFill>
                <a:latin typeface="Liberation Sans Narrow"/>
                <a:ea typeface="+mj-ea"/>
                <a:cs typeface="Liberation Sans Narrow"/>
              </a:defRPr>
            </a:lvl1pPr>
          </a:lstStyle>
          <a:p>
            <a:pPr marL="11516" marR="4607">
              <a:lnSpc>
                <a:spcPts val="2086"/>
              </a:lnSpc>
              <a:spcBef>
                <a:spcPts val="236"/>
              </a:spcBef>
            </a:pPr>
            <a:r>
              <a:rPr lang="fr-FR" kern="0" dirty="0" smtClean="0"/>
              <a:t>Promouvoir </a:t>
            </a:r>
            <a:r>
              <a:rPr lang="fr-FR" kern="0" spc="-9" dirty="0" smtClean="0"/>
              <a:t>l’accès </a:t>
            </a:r>
            <a:r>
              <a:rPr lang="fr-FR" kern="0" dirty="0" smtClean="0"/>
              <a:t>à </a:t>
            </a:r>
            <a:r>
              <a:rPr lang="fr-FR" kern="0" spc="-5" dirty="0" smtClean="0"/>
              <a:t>la scolarisation </a:t>
            </a:r>
            <a:r>
              <a:rPr lang="fr-FR" kern="0" spc="-9" dirty="0" smtClean="0"/>
              <a:t>et </a:t>
            </a:r>
            <a:r>
              <a:rPr lang="fr-FR" kern="0" dirty="0" smtClean="0"/>
              <a:t>à </a:t>
            </a:r>
            <a:r>
              <a:rPr lang="fr-FR" kern="0" spc="-9" dirty="0" smtClean="0"/>
              <a:t>l’emploi </a:t>
            </a:r>
            <a:r>
              <a:rPr lang="fr-FR" kern="0" spc="-5" dirty="0" smtClean="0"/>
              <a:t>des </a:t>
            </a:r>
            <a:r>
              <a:rPr lang="fr-FR" kern="0" spc="-9" dirty="0" smtClean="0"/>
              <a:t>personnes  </a:t>
            </a:r>
            <a:r>
              <a:rPr lang="fr-FR" kern="0" spc="-5" dirty="0" smtClean="0"/>
              <a:t>en situation </a:t>
            </a:r>
            <a:r>
              <a:rPr lang="fr-FR" kern="0" dirty="0" smtClean="0"/>
              <a:t>de</a:t>
            </a:r>
            <a:r>
              <a:rPr lang="fr-FR" kern="0" spc="-9" dirty="0" smtClean="0"/>
              <a:t> </a:t>
            </a:r>
            <a:r>
              <a:rPr lang="fr-FR" kern="0" spc="-5" dirty="0" smtClean="0"/>
              <a:t>handicap</a:t>
            </a:r>
            <a:endParaRPr lang="fr-FR" kern="0" spc="-5" dirty="0"/>
          </a:p>
        </p:txBody>
      </p:sp>
      <p:sp>
        <p:nvSpPr>
          <p:cNvPr id="13" name="Parchemin vertical 12"/>
          <p:cNvSpPr/>
          <p:nvPr/>
        </p:nvSpPr>
        <p:spPr>
          <a:xfrm>
            <a:off x="5470870" y="1287400"/>
            <a:ext cx="6721129" cy="550216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4" name="Image 13"/>
          <p:cNvPicPr>
            <a:picLocks noChangeAspect="1"/>
          </p:cNvPicPr>
          <p:nvPr/>
        </p:nvPicPr>
        <p:blipFill>
          <a:blip r:embed="rId5"/>
          <a:stretch>
            <a:fillRect/>
          </a:stretch>
        </p:blipFill>
        <p:spPr>
          <a:xfrm>
            <a:off x="7065221" y="1359346"/>
            <a:ext cx="327790" cy="538203"/>
          </a:xfrm>
          <a:prstGeom prst="rect">
            <a:avLst/>
          </a:prstGeom>
        </p:spPr>
      </p:pic>
      <p:sp>
        <p:nvSpPr>
          <p:cNvPr id="15" name="ZoneTexte 14"/>
          <p:cNvSpPr txBox="1"/>
          <p:nvPr/>
        </p:nvSpPr>
        <p:spPr>
          <a:xfrm>
            <a:off x="7621442" y="1289615"/>
            <a:ext cx="5298885"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9023276" y="6407100"/>
            <a:ext cx="2804160" cy="161583"/>
          </a:xfrm>
        </p:spPr>
        <p:txBody>
          <a:bodyPr/>
          <a:lstStyle/>
          <a:p>
            <a:fld id="{B6F15528-21DE-4FAA-801E-634DDDAF4B2B}" type="slidenum">
              <a:rPr lang="fr-FR" sz="1050">
                <a:solidFill>
                  <a:prstClr val="black">
                    <a:tint val="75000"/>
                  </a:prstClr>
                </a:solidFill>
              </a:rPr>
              <a:pPr/>
              <a:t>19</a:t>
            </a:fld>
            <a:endParaRPr lang="fr-FR" sz="1050" dirty="0">
              <a:solidFill>
                <a:prstClr val="black">
                  <a:tint val="75000"/>
                </a:prstClr>
              </a:solidFill>
            </a:endParaRPr>
          </a:p>
        </p:txBody>
      </p:sp>
    </p:spTree>
    <p:extLst>
      <p:ext uri="{BB962C8B-B14F-4D97-AF65-F5344CB8AC3E}">
        <p14:creationId xmlns:p14="http://schemas.microsoft.com/office/powerpoint/2010/main" val="3550897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i="1" dirty="0"/>
              <a:t>Ordre du jour</a:t>
            </a:r>
          </a:p>
        </p:txBody>
      </p:sp>
      <p:sp>
        <p:nvSpPr>
          <p:cNvPr id="3" name="Espace réservé du contenu 2"/>
          <p:cNvSpPr>
            <a:spLocks noGrp="1"/>
          </p:cNvSpPr>
          <p:nvPr>
            <p:ph idx="1"/>
          </p:nvPr>
        </p:nvSpPr>
        <p:spPr/>
        <p:txBody>
          <a:bodyPr>
            <a:normAutofit/>
          </a:bodyPr>
          <a:lstStyle/>
          <a:p>
            <a:pPr marL="342900" lvl="0" indent="-342900">
              <a:spcAft>
                <a:spcPts val="0"/>
              </a:spcAft>
              <a:buFont typeface="Symbol" panose="05050102010706020507" pitchFamily="18" charset="2"/>
              <a:buChar char=""/>
            </a:pPr>
            <a:r>
              <a:rPr lang="fr-FR" dirty="0">
                <a:latin typeface="Calibri" panose="020F0502020204030204" pitchFamily="34" charset="0"/>
                <a:ea typeface="Calibri" panose="020F0502020204030204" pitchFamily="34" charset="0"/>
              </a:rPr>
              <a:t>Introduction </a:t>
            </a:r>
            <a:r>
              <a:rPr lang="fr-FR" dirty="0" smtClean="0">
                <a:latin typeface="Calibri" panose="020F0502020204030204" pitchFamily="34" charset="0"/>
                <a:ea typeface="Calibri" panose="020F0502020204030204" pitchFamily="34" charset="0"/>
              </a:rPr>
              <a:t>:</a:t>
            </a:r>
          </a:p>
          <a:p>
            <a:pPr lvl="1">
              <a:spcAft>
                <a:spcPts val="0"/>
              </a:spcAft>
              <a:buFont typeface="Wingdings" panose="05000000000000000000" pitchFamily="2" charset="2"/>
              <a:buChar char="Ø"/>
            </a:pPr>
            <a:r>
              <a:rPr lang="fr-FR" dirty="0">
                <a:latin typeface="Calibri" panose="020F0502020204030204" pitchFamily="34" charset="0"/>
                <a:ea typeface="Calibri" panose="020F0502020204030204" pitchFamily="34" charset="0"/>
              </a:rPr>
              <a:t> </a:t>
            </a:r>
            <a:r>
              <a:rPr lang="fr-FR" dirty="0" smtClean="0">
                <a:latin typeface="Calibri" panose="020F0502020204030204" pitchFamily="34" charset="0"/>
                <a:ea typeface="Calibri" panose="020F0502020204030204" pitchFamily="34" charset="0"/>
              </a:rPr>
              <a:t>Présentation du contexte global: le Projet Régional de Santé, outil de la politique de santé régional à relier à des chantiers nationaux</a:t>
            </a:r>
          </a:p>
          <a:p>
            <a:pPr lvl="1">
              <a:spcAft>
                <a:spcPts val="0"/>
              </a:spcAft>
              <a:buFont typeface="Wingdings" panose="05000000000000000000" pitchFamily="2" charset="2"/>
              <a:buChar char="Ø"/>
            </a:pPr>
            <a:r>
              <a:rPr lang="fr-FR" dirty="0" smtClean="0">
                <a:latin typeface="Calibri" panose="020F0502020204030204" pitchFamily="34" charset="0"/>
                <a:ea typeface="Calibri" panose="020F0502020204030204" pitchFamily="34" charset="0"/>
              </a:rPr>
              <a:t>Présentation de la Stratégie Nationale de Santé et Positionnement UNIOPSS</a:t>
            </a:r>
          </a:p>
          <a:p>
            <a:pPr lvl="1">
              <a:spcAft>
                <a:spcPts val="0"/>
              </a:spcAft>
              <a:buFont typeface="Wingdings" panose="05000000000000000000" pitchFamily="2" charset="2"/>
              <a:buChar char="Ø"/>
            </a:pPr>
            <a:r>
              <a:rPr lang="fr-FR" dirty="0" smtClean="0">
                <a:latin typeface="Calibri" panose="020F0502020204030204" pitchFamily="34" charset="0"/>
                <a:ea typeface="Calibri" panose="020F0502020204030204" pitchFamily="34" charset="0"/>
              </a:rPr>
              <a:t>Présentation du bilan évaluatif du PRS 1</a:t>
            </a:r>
            <a:endParaRPr lang="fr-FR" dirty="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fr-FR" dirty="0">
                <a:latin typeface="Calibri" panose="020F0502020204030204" pitchFamily="34" charset="0"/>
                <a:ea typeface="Calibri" panose="020F0502020204030204" pitchFamily="34" charset="0"/>
              </a:rPr>
              <a:t>Présentation du </a:t>
            </a:r>
            <a:r>
              <a:rPr lang="fr-FR" dirty="0" smtClean="0">
                <a:latin typeface="Calibri" panose="020F0502020204030204" pitchFamily="34" charset="0"/>
                <a:ea typeface="Calibri" panose="020F0502020204030204" pitchFamily="34" charset="0"/>
              </a:rPr>
              <a:t>PRS 2</a:t>
            </a:r>
          </a:p>
          <a:p>
            <a:pPr lvl="1">
              <a:spcAft>
                <a:spcPts val="0"/>
              </a:spcAft>
              <a:buFont typeface="Wingdings" panose="05000000000000000000" pitchFamily="2" charset="2"/>
              <a:buChar char="Ø"/>
            </a:pPr>
            <a:r>
              <a:rPr lang="fr-FR" sz="1600" dirty="0">
                <a:latin typeface="Calibri" panose="020F0502020204030204" pitchFamily="34" charset="0"/>
                <a:ea typeface="Calibri" panose="020F0502020204030204" pitchFamily="34" charset="0"/>
              </a:rPr>
              <a:t>Enjeux</a:t>
            </a:r>
          </a:p>
          <a:p>
            <a:pPr lvl="1">
              <a:spcAft>
                <a:spcPts val="0"/>
              </a:spcAft>
              <a:buFont typeface="Wingdings" panose="05000000000000000000" pitchFamily="2" charset="2"/>
              <a:buChar char="Ø"/>
            </a:pPr>
            <a:r>
              <a:rPr lang="fr-FR" sz="1600" dirty="0">
                <a:latin typeface="Calibri" panose="020F0502020204030204" pitchFamily="34" charset="0"/>
                <a:ea typeface="Calibri" panose="020F0502020204030204" pitchFamily="34" charset="0"/>
              </a:rPr>
              <a:t>Méthode</a:t>
            </a:r>
          </a:p>
          <a:p>
            <a:pPr lvl="1">
              <a:spcAft>
                <a:spcPts val="0"/>
              </a:spcAft>
              <a:buFont typeface="Wingdings" panose="05000000000000000000" pitchFamily="2" charset="2"/>
              <a:buChar char="Ø"/>
            </a:pPr>
            <a:r>
              <a:rPr lang="fr-FR" sz="1600" dirty="0">
                <a:latin typeface="Calibri" panose="020F0502020204030204" pitchFamily="34" charset="0"/>
                <a:ea typeface="Calibri" panose="020F0502020204030204" pitchFamily="34" charset="0"/>
              </a:rPr>
              <a:t>Orientations</a:t>
            </a:r>
          </a:p>
          <a:p>
            <a:pPr lvl="1">
              <a:spcAft>
                <a:spcPts val="0"/>
              </a:spcAft>
              <a:buFont typeface="Wingdings" panose="05000000000000000000" pitchFamily="2" charset="2"/>
              <a:buChar char="Ø"/>
            </a:pPr>
            <a:r>
              <a:rPr lang="fr-FR" sz="1600" dirty="0" smtClean="0">
                <a:latin typeface="Calibri" panose="020F0502020204030204" pitchFamily="34" charset="0"/>
                <a:ea typeface="Calibri" panose="020F0502020204030204" pitchFamily="34" charset="0"/>
              </a:rPr>
              <a:t>Calendrier</a:t>
            </a:r>
            <a:endParaRPr lang="fr-FR" dirty="0" smtClean="0">
              <a:latin typeface="Calibri" panose="020F0502020204030204" pitchFamily="34" charset="0"/>
              <a:ea typeface="Calibri" panose="020F0502020204030204" pitchFamily="34" charset="0"/>
            </a:endParaRPr>
          </a:p>
          <a:p>
            <a:pPr marL="342900" indent="-342900">
              <a:spcAft>
                <a:spcPts val="0"/>
              </a:spcAft>
              <a:buFont typeface="Symbol" panose="05050102010706020507" pitchFamily="18" charset="2"/>
              <a:buChar char=""/>
            </a:pPr>
            <a:r>
              <a:rPr lang="fr-FR" dirty="0">
                <a:latin typeface="Calibri" panose="020F0502020204030204" pitchFamily="34" charset="0"/>
                <a:ea typeface="Calibri" panose="020F0502020204030204" pitchFamily="34" charset="0"/>
              </a:rPr>
              <a:t>Ateliers thématiques</a:t>
            </a:r>
          </a:p>
          <a:p>
            <a:pPr marL="0" lvl="0" indent="0">
              <a:spcAft>
                <a:spcPts val="0"/>
              </a:spcAft>
              <a:buNone/>
            </a:pPr>
            <a:endParaRPr lang="fr-FR"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endParaRPr lang="fr-FR" dirty="0" smtClean="0">
              <a:latin typeface="Calibri" panose="020F0502020204030204" pitchFamily="34" charset="0"/>
              <a:ea typeface="Calibri" panose="020F0502020204030204" pitchFamily="34" charset="0"/>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4615" cy="1292308"/>
          </a:xfrm>
          <a:prstGeom prst="rect">
            <a:avLst/>
          </a:prstGeom>
        </p:spPr>
      </p:pic>
      <p:sp>
        <p:nvSpPr>
          <p:cNvPr id="8" name="Espace réservé du numéro de diapositive 7"/>
          <p:cNvSpPr>
            <a:spLocks noGrp="1"/>
          </p:cNvSpPr>
          <p:nvPr>
            <p:ph type="sldNum" sz="quarter" idx="12"/>
          </p:nvPr>
        </p:nvSpPr>
        <p:spPr/>
        <p:txBody>
          <a:bodyPr/>
          <a:lstStyle/>
          <a:p>
            <a:fld id="{8843E84A-66BD-4B8E-ACD3-86ED0AC330F6}" type="slidenum">
              <a:rPr lang="fr-FR" smtClean="0"/>
              <a:pPr/>
              <a:t>2</a:t>
            </a:fld>
            <a:endParaRPr lang="fr-FR"/>
          </a:p>
        </p:txBody>
      </p:sp>
    </p:spTree>
    <p:extLst>
      <p:ext uri="{BB962C8B-B14F-4D97-AF65-F5344CB8AC3E}">
        <p14:creationId xmlns:p14="http://schemas.microsoft.com/office/powerpoint/2010/main" val="328042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9010933" y="41260"/>
            <a:ext cx="2618742" cy="2181523"/>
          </a:xfrm>
          <a:prstGeom prst="rect">
            <a:avLst/>
          </a:prstGeom>
          <a:blipFill>
            <a:blip r:embed="rId2" cstate="print"/>
            <a:stretch>
              <a:fillRect/>
            </a:stretch>
          </a:blipFill>
        </p:spPr>
        <p:txBody>
          <a:bodyPr wrap="square" lIns="0" tIns="0" rIns="0" bIns="0" rtlCol="0"/>
          <a:lstStyle/>
          <a:p>
            <a:endParaRPr sz="1632"/>
          </a:p>
        </p:txBody>
      </p:sp>
      <p:sp>
        <p:nvSpPr>
          <p:cNvPr id="7" name="object 7"/>
          <p:cNvSpPr txBox="1"/>
          <p:nvPr/>
        </p:nvSpPr>
        <p:spPr>
          <a:xfrm>
            <a:off x="168107" y="1173738"/>
            <a:ext cx="3698535" cy="5183611"/>
          </a:xfrm>
          <a:prstGeom prst="rect">
            <a:avLst/>
          </a:prstGeom>
        </p:spPr>
        <p:txBody>
          <a:bodyPr vert="horz" wrap="square" lIns="0" tIns="27063" rIns="0" bIns="0" rtlCol="0">
            <a:spAutoFit/>
          </a:bodyPr>
          <a:lstStyle/>
          <a:p>
            <a:pPr marL="988680" marR="4607" indent="395010">
              <a:lnSpc>
                <a:spcPts val="1886"/>
              </a:lnSpc>
              <a:spcBef>
                <a:spcPts val="212"/>
              </a:spcBef>
            </a:pPr>
            <a:r>
              <a:rPr sz="1632" b="1" spc="-5" dirty="0">
                <a:solidFill>
                  <a:srgbClr val="8ABD70"/>
                </a:solidFill>
                <a:latin typeface="Liberation Sans Narrow"/>
                <a:cs typeface="Liberation Sans Narrow"/>
              </a:rPr>
              <a:t>DECLINAISONS  OPERATIONNE</a:t>
            </a:r>
            <a:r>
              <a:rPr sz="1632" b="1" spc="-18" dirty="0">
                <a:solidFill>
                  <a:srgbClr val="8ABD70"/>
                </a:solidFill>
                <a:latin typeface="Liberation Sans Narrow"/>
                <a:cs typeface="Liberation Sans Narrow"/>
              </a:rPr>
              <a:t>L</a:t>
            </a:r>
            <a:r>
              <a:rPr sz="1632" b="1" spc="-5" dirty="0">
                <a:solidFill>
                  <a:srgbClr val="8ABD70"/>
                </a:solidFill>
                <a:latin typeface="Liberation Sans Narrow"/>
                <a:cs typeface="Liberation Sans Narrow"/>
              </a:rPr>
              <a:t>LES</a:t>
            </a:r>
            <a:endParaRPr sz="1632" dirty="0">
              <a:latin typeface="Liberation Sans Narrow"/>
              <a:cs typeface="Liberation Sans Narrow"/>
            </a:endParaRPr>
          </a:p>
          <a:p>
            <a:pPr marL="11516" marR="5182" algn="just">
              <a:lnSpc>
                <a:spcPct val="95400"/>
              </a:lnSpc>
              <a:spcBef>
                <a:spcPts val="499"/>
              </a:spcBef>
            </a:pPr>
            <a:r>
              <a:rPr sz="907" b="1" spc="-5" dirty="0">
                <a:solidFill>
                  <a:srgbClr val="231F20"/>
                </a:solidFill>
                <a:latin typeface="Liberation Sans Narrow"/>
                <a:cs typeface="Liberation Sans Narrow"/>
              </a:rPr>
              <a:t>Renforcer le </a:t>
            </a:r>
            <a:r>
              <a:rPr sz="907" b="1" spc="-9" dirty="0">
                <a:solidFill>
                  <a:srgbClr val="231F20"/>
                </a:solidFill>
                <a:latin typeface="Liberation Sans Narrow"/>
                <a:cs typeface="Liberation Sans Narrow"/>
              </a:rPr>
              <a:t>repérage </a:t>
            </a:r>
            <a:r>
              <a:rPr sz="907" b="1" spc="-5" dirty="0">
                <a:solidFill>
                  <a:srgbClr val="231F20"/>
                </a:solidFill>
                <a:latin typeface="Liberation Sans Narrow"/>
                <a:cs typeface="Liberation Sans Narrow"/>
              </a:rPr>
              <a:t>des problématiques socio-  économiques et de mal-logement, en particulier des  situations de logement </a:t>
            </a:r>
            <a:r>
              <a:rPr sz="907" b="1" spc="-9" dirty="0">
                <a:solidFill>
                  <a:srgbClr val="231F20"/>
                </a:solidFill>
                <a:latin typeface="Liberation Sans Narrow"/>
                <a:cs typeface="Liberation Sans Narrow"/>
              </a:rPr>
              <a:t>indigne, </a:t>
            </a:r>
            <a:r>
              <a:rPr sz="907" b="1" spc="-5" dirty="0">
                <a:solidFill>
                  <a:srgbClr val="231F20"/>
                </a:solidFill>
                <a:latin typeface="Liberation Sans Narrow"/>
                <a:cs typeface="Liberation Sans Narrow"/>
              </a:rPr>
              <a:t>des patients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des  personnes accompagnées en consultations ou en service  de santé et adapter leur prise </a:t>
            </a:r>
            <a:r>
              <a:rPr sz="907" b="1" dirty="0">
                <a:solidFill>
                  <a:srgbClr val="231F20"/>
                </a:solidFill>
                <a:latin typeface="Liberation Sans Narrow"/>
                <a:cs typeface="Liberation Sans Narrow"/>
              </a:rPr>
              <a:t>en</a:t>
            </a:r>
            <a:r>
              <a:rPr sz="907" b="1" spc="14" dirty="0">
                <a:solidFill>
                  <a:srgbClr val="231F20"/>
                </a:solidFill>
                <a:latin typeface="Liberation Sans Narrow"/>
                <a:cs typeface="Liberation Sans Narrow"/>
              </a:rPr>
              <a:t> </a:t>
            </a:r>
            <a:r>
              <a:rPr sz="907" b="1" dirty="0">
                <a:solidFill>
                  <a:srgbClr val="231F20"/>
                </a:solidFill>
                <a:latin typeface="Liberation Sans Narrow"/>
                <a:cs typeface="Liberation Sans Narrow"/>
              </a:rPr>
              <a:t>charge.</a:t>
            </a:r>
            <a:endParaRPr sz="907" dirty="0">
              <a:latin typeface="Liberation Sans Narrow"/>
              <a:cs typeface="Liberation Sans Narrow"/>
            </a:endParaRPr>
          </a:p>
          <a:p>
            <a:pPr marL="11516" marR="5758" algn="just">
              <a:lnSpc>
                <a:spcPct val="95400"/>
              </a:lnSpc>
              <a:spcBef>
                <a:spcPts val="549"/>
              </a:spcBef>
            </a:pPr>
            <a:r>
              <a:rPr sz="907" b="1" spc="-5" dirty="0">
                <a:solidFill>
                  <a:srgbClr val="231F20"/>
                </a:solidFill>
                <a:latin typeface="Liberation Sans Narrow"/>
                <a:cs typeface="Liberation Sans Narrow"/>
              </a:rPr>
              <a:t>Soutenir la logique « d’un logement d’abord » par des  accompagnements en santé pour favoriser l’inclusion  sociale et le parcours </a:t>
            </a:r>
            <a:r>
              <a:rPr sz="907" b="1" dirty="0">
                <a:solidFill>
                  <a:srgbClr val="231F20"/>
                </a:solidFill>
                <a:latin typeface="Liberation Sans Narrow"/>
                <a:cs typeface="Liberation Sans Narrow"/>
              </a:rPr>
              <a:t>de</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vie</a:t>
            </a:r>
            <a:endParaRPr sz="907" dirty="0">
              <a:latin typeface="Liberation Sans Narrow"/>
              <a:cs typeface="Liberation Sans Narrow"/>
            </a:endParaRPr>
          </a:p>
          <a:p>
            <a:pPr marL="11516" marR="4607" algn="just">
              <a:lnSpc>
                <a:spcPct val="95200"/>
              </a:lnSpc>
              <a:spcBef>
                <a:spcPts val="558"/>
              </a:spcBef>
            </a:pPr>
            <a:r>
              <a:rPr sz="907" b="1" spc="-5" dirty="0">
                <a:solidFill>
                  <a:srgbClr val="231F20"/>
                </a:solidFill>
                <a:latin typeface="Liberation Sans Narrow"/>
                <a:cs typeface="Liberation Sans Narrow"/>
              </a:rPr>
              <a:t>Soutenir les professionnels de santé primaire dans leur  rôle d’orientation et d’accompagnement en intégrant les  questions précarité dans leurs projets et leurs dispositifs  territoriaux</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d’appui</a:t>
            </a:r>
            <a:endParaRPr sz="907" dirty="0">
              <a:latin typeface="Liberation Sans Narrow"/>
              <a:cs typeface="Liberation Sans Narrow"/>
            </a:endParaRPr>
          </a:p>
          <a:p>
            <a:pPr marL="11516" marR="5758" algn="just">
              <a:lnSpc>
                <a:spcPct val="95600"/>
              </a:lnSpc>
              <a:spcBef>
                <a:spcPts val="544"/>
              </a:spcBef>
            </a:pPr>
            <a:r>
              <a:rPr sz="907" b="1" spc="-5" dirty="0">
                <a:solidFill>
                  <a:srgbClr val="231F20"/>
                </a:solidFill>
                <a:latin typeface="Liberation Sans Narrow"/>
                <a:cs typeface="Liberation Sans Narrow"/>
              </a:rPr>
              <a:t>Conforter par département le dispositif mobile </a:t>
            </a:r>
            <a:r>
              <a:rPr sz="907" b="1" spc="-9" dirty="0">
                <a:solidFill>
                  <a:srgbClr val="231F20"/>
                </a:solidFill>
                <a:latin typeface="Liberation Sans Narrow"/>
                <a:cs typeface="Liberation Sans Narrow"/>
              </a:rPr>
              <a:t>pluri  </a:t>
            </a:r>
            <a:r>
              <a:rPr sz="907" b="1" spc="-5" dirty="0">
                <a:solidFill>
                  <a:srgbClr val="231F20"/>
                </a:solidFill>
                <a:latin typeface="Liberation Sans Narrow"/>
                <a:cs typeface="Liberation Sans Narrow"/>
              </a:rPr>
              <a:t>professionnel soutenant le parcours de santé des  personnes et en appui des professionnels (libéraux,  médico-sociaux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sociaux, et de la</a:t>
            </a:r>
            <a:r>
              <a:rPr sz="907" b="1" spc="18"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prévention)</a:t>
            </a:r>
            <a:endParaRPr sz="907" dirty="0">
              <a:latin typeface="Liberation Sans Narrow"/>
              <a:cs typeface="Liberation Sans Narrow"/>
            </a:endParaRPr>
          </a:p>
          <a:p>
            <a:pPr marL="11516" marR="6334" algn="just">
              <a:lnSpc>
                <a:spcPct val="95300"/>
              </a:lnSpc>
              <a:spcBef>
                <a:spcPts val="553"/>
              </a:spcBef>
            </a:pPr>
            <a:r>
              <a:rPr sz="907" b="1" spc="-5" dirty="0">
                <a:solidFill>
                  <a:srgbClr val="231F20"/>
                </a:solidFill>
                <a:latin typeface="Liberation Sans Narrow"/>
                <a:cs typeface="Liberation Sans Narrow"/>
              </a:rPr>
              <a:t>Intégrer et accompagner la </a:t>
            </a:r>
            <a:r>
              <a:rPr sz="907" b="1" spc="-9" dirty="0">
                <a:solidFill>
                  <a:srgbClr val="231F20"/>
                </a:solidFill>
                <a:latin typeface="Liberation Sans Narrow"/>
                <a:cs typeface="Liberation Sans Narrow"/>
              </a:rPr>
              <a:t>prise </a:t>
            </a:r>
            <a:r>
              <a:rPr sz="907" b="1" spc="-5" dirty="0">
                <a:solidFill>
                  <a:srgbClr val="231F20"/>
                </a:solidFill>
                <a:latin typeface="Liberation Sans Narrow"/>
                <a:cs typeface="Liberation Sans Narrow"/>
              </a:rPr>
              <a:t>en compte de la précarité  dans les missions des </a:t>
            </a:r>
            <a:r>
              <a:rPr sz="907" b="1" dirty="0">
                <a:solidFill>
                  <a:srgbClr val="231F20"/>
                </a:solidFill>
                <a:latin typeface="Liberation Sans Narrow"/>
                <a:cs typeface="Liberation Sans Narrow"/>
              </a:rPr>
              <a:t>équipes </a:t>
            </a:r>
            <a:r>
              <a:rPr sz="907" b="1" spc="-5" dirty="0">
                <a:solidFill>
                  <a:srgbClr val="231F20"/>
                </a:solidFill>
                <a:latin typeface="Liberation Sans Narrow"/>
                <a:cs typeface="Liberation Sans Narrow"/>
              </a:rPr>
              <a:t>de soins à domicile (SSIAD,  SESSAD, SAMSAH, « réseau natalité », équipes mobiles  soins palliatifs et de</a:t>
            </a:r>
            <a:r>
              <a:rPr sz="907" b="1" spc="-18"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gériatrie)</a:t>
            </a:r>
            <a:endParaRPr sz="907" dirty="0">
              <a:latin typeface="Liberation Sans Narrow"/>
              <a:cs typeface="Liberation Sans Narrow"/>
            </a:endParaRPr>
          </a:p>
          <a:p>
            <a:pPr marL="11516" marR="4607" algn="just">
              <a:lnSpc>
                <a:spcPct val="95600"/>
              </a:lnSpc>
              <a:spcBef>
                <a:spcPts val="544"/>
              </a:spcBef>
            </a:pPr>
            <a:r>
              <a:rPr sz="907" b="1" spc="-5" dirty="0">
                <a:solidFill>
                  <a:srgbClr val="231F20"/>
                </a:solidFill>
                <a:latin typeface="Liberation Sans Narrow"/>
                <a:cs typeface="Liberation Sans Narrow"/>
              </a:rPr>
              <a:t>Lutter contre la fracture numérique : Accessibilité  téléphonique pour la prise de rendez-vous, envoi de  courrier non numérisé </a:t>
            </a:r>
            <a:r>
              <a:rPr sz="907" b="1"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mise à disposition de dossier sur  support papier unique (IDE parcours ou </a:t>
            </a:r>
            <a:r>
              <a:rPr sz="907" b="1" dirty="0">
                <a:solidFill>
                  <a:srgbClr val="231F20"/>
                </a:solidFill>
                <a:latin typeface="Liberation Sans Narrow"/>
                <a:cs typeface="Liberation Sans Narrow"/>
              </a:rPr>
              <a:t>IDE </a:t>
            </a:r>
            <a:r>
              <a:rPr sz="907" b="1" spc="-5" dirty="0">
                <a:solidFill>
                  <a:srgbClr val="231F20"/>
                </a:solidFill>
                <a:latin typeface="Liberation Sans Narrow"/>
                <a:cs typeface="Liberation Sans Narrow"/>
              </a:rPr>
              <a:t>de  coordination ou cellule d’ordonnancement) pour mieux  accompagner les patients tout au long de leur parcours de  santé au sein de</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l’hôpital</a:t>
            </a:r>
            <a:endParaRPr sz="907" dirty="0">
              <a:latin typeface="Liberation Sans Narrow"/>
              <a:cs typeface="Liberation Sans Narrow"/>
            </a:endParaRPr>
          </a:p>
          <a:p>
            <a:pPr marL="11516" marR="5758" algn="just">
              <a:lnSpc>
                <a:spcPct val="95700"/>
              </a:lnSpc>
              <a:spcBef>
                <a:spcPts val="535"/>
              </a:spcBef>
            </a:pPr>
            <a:r>
              <a:rPr sz="907" b="1" spc="-5" dirty="0">
                <a:solidFill>
                  <a:srgbClr val="231F20"/>
                </a:solidFill>
                <a:latin typeface="Liberation Sans Narrow"/>
                <a:cs typeface="Liberation Sans Narrow"/>
              </a:rPr>
              <a:t>Adapter l’organisation des consultations </a:t>
            </a:r>
            <a:r>
              <a:rPr sz="907" b="1" spc="-9" dirty="0">
                <a:solidFill>
                  <a:srgbClr val="231F20"/>
                </a:solidFill>
                <a:latin typeface="Liberation Sans Narrow"/>
                <a:cs typeface="Liberation Sans Narrow"/>
              </a:rPr>
              <a:t>aux </a:t>
            </a:r>
            <a:r>
              <a:rPr sz="907" b="1" spc="-5" dirty="0">
                <a:solidFill>
                  <a:srgbClr val="231F20"/>
                </a:solidFill>
                <a:latin typeface="Liberation Sans Narrow"/>
                <a:cs typeface="Liberation Sans Narrow"/>
              </a:rPr>
              <a:t>contraintes  des personnes (horaires élargis certains jours, plages de  consultations </a:t>
            </a:r>
            <a:r>
              <a:rPr sz="907" b="1" spc="-9" dirty="0">
                <a:solidFill>
                  <a:srgbClr val="231F20"/>
                </a:solidFill>
                <a:latin typeface="Liberation Sans Narrow"/>
                <a:cs typeface="Liberation Sans Narrow"/>
              </a:rPr>
              <a:t>non programmées, </a:t>
            </a:r>
            <a:r>
              <a:rPr sz="907" b="1" spc="-5" dirty="0">
                <a:solidFill>
                  <a:srgbClr val="231F20"/>
                </a:solidFill>
                <a:latin typeface="Liberation Sans Narrow"/>
                <a:cs typeface="Liberation Sans Narrow"/>
              </a:rPr>
              <a:t>rappel des rendez-vous  par sms, places en garderie de l’établissement pour les  enfants,…)</a:t>
            </a:r>
            <a:endParaRPr sz="907" dirty="0">
              <a:latin typeface="Liberation Sans Narrow"/>
              <a:cs typeface="Liberation Sans Narrow"/>
            </a:endParaRPr>
          </a:p>
          <a:p>
            <a:pPr marL="11516" marR="5758" algn="just">
              <a:lnSpc>
                <a:spcPct val="95400"/>
              </a:lnSpc>
              <a:spcBef>
                <a:spcPts val="549"/>
              </a:spcBef>
            </a:pPr>
            <a:r>
              <a:rPr sz="907" b="1" spc="-5" dirty="0">
                <a:solidFill>
                  <a:srgbClr val="231F20"/>
                </a:solidFill>
                <a:latin typeface="Liberation Sans Narrow"/>
                <a:cs typeface="Liberation Sans Narrow"/>
              </a:rPr>
              <a:t>Associer les usagers à l’élaboration d’outils de  communication adaptés (vidéos et plaquettes  d’information, carnet de santé, outils de</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traduction,…)</a:t>
            </a:r>
            <a:endParaRPr sz="907" dirty="0">
              <a:latin typeface="Liberation Sans Narrow"/>
              <a:cs typeface="Liberation Sans Narrow"/>
            </a:endParaRPr>
          </a:p>
        </p:txBody>
      </p:sp>
      <p:pic>
        <p:nvPicPr>
          <p:cNvPr id="12" name="Image 11"/>
          <p:cNvPicPr>
            <a:picLocks noChangeAspect="1"/>
          </p:cNvPicPr>
          <p:nvPr/>
        </p:nvPicPr>
        <p:blipFill>
          <a:blip r:embed="rId3"/>
          <a:stretch>
            <a:fillRect/>
          </a:stretch>
        </p:blipFill>
        <p:spPr>
          <a:xfrm>
            <a:off x="168107" y="88018"/>
            <a:ext cx="8614395" cy="1359526"/>
          </a:xfrm>
          <a:prstGeom prst="rect">
            <a:avLst/>
          </a:prstGeom>
        </p:spPr>
      </p:pic>
      <p:sp>
        <p:nvSpPr>
          <p:cNvPr id="13" name="Parchemin vertical 12"/>
          <p:cNvSpPr/>
          <p:nvPr/>
        </p:nvSpPr>
        <p:spPr>
          <a:xfrm>
            <a:off x="4014136" y="2269541"/>
            <a:ext cx="8024412" cy="452061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4" name="Image 13"/>
          <p:cNvPicPr>
            <a:picLocks noChangeAspect="1"/>
          </p:cNvPicPr>
          <p:nvPr/>
        </p:nvPicPr>
        <p:blipFill>
          <a:blip r:embed="rId4"/>
          <a:stretch>
            <a:fillRect/>
          </a:stretch>
        </p:blipFill>
        <p:spPr>
          <a:xfrm>
            <a:off x="5684162" y="2280052"/>
            <a:ext cx="327790" cy="538203"/>
          </a:xfrm>
          <a:prstGeom prst="rect">
            <a:avLst/>
          </a:prstGeom>
        </p:spPr>
      </p:pic>
      <p:sp>
        <p:nvSpPr>
          <p:cNvPr id="15" name="ZoneTexte 14"/>
          <p:cNvSpPr txBox="1"/>
          <p:nvPr/>
        </p:nvSpPr>
        <p:spPr>
          <a:xfrm>
            <a:off x="6240383" y="2210321"/>
            <a:ext cx="5298885"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9010933" y="6431033"/>
            <a:ext cx="2804160" cy="161583"/>
          </a:xfrm>
        </p:spPr>
        <p:txBody>
          <a:bodyPr/>
          <a:lstStyle/>
          <a:p>
            <a:fld id="{B6F15528-21DE-4FAA-801E-634DDDAF4B2B}" type="slidenum">
              <a:rPr lang="fr-FR" sz="1050">
                <a:solidFill>
                  <a:prstClr val="black">
                    <a:tint val="75000"/>
                  </a:prstClr>
                </a:solidFill>
              </a:rPr>
              <a:pPr/>
              <a:t>20</a:t>
            </a:fld>
            <a:endParaRPr lang="fr-FR" sz="1050" dirty="0">
              <a:solidFill>
                <a:prstClr val="black">
                  <a:tint val="75000"/>
                </a:prstClr>
              </a:solidFill>
            </a:endParaRPr>
          </a:p>
        </p:txBody>
      </p:sp>
    </p:spTree>
    <p:extLst>
      <p:ext uri="{BB962C8B-B14F-4D97-AF65-F5344CB8AC3E}">
        <p14:creationId xmlns:p14="http://schemas.microsoft.com/office/powerpoint/2010/main" val="3525158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8314" y="1520669"/>
            <a:ext cx="1864103" cy="2925429"/>
          </a:xfrm>
          <a:prstGeom prst="rect">
            <a:avLst/>
          </a:prstGeom>
          <a:blipFill>
            <a:blip r:embed="rId2"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2344918" y="1090378"/>
            <a:ext cx="4306788" cy="272729"/>
          </a:xfrm>
          <a:prstGeom prst="rect">
            <a:avLst/>
          </a:prstGeom>
        </p:spPr>
        <p:txBody>
          <a:bodyPr vert="horz" wrap="square" lIns="0" tIns="28791" rIns="0" bIns="0" rtlCol="0">
            <a:spAutoFit/>
          </a:bodyPr>
          <a:lstStyle/>
          <a:p>
            <a:pPr marL="11516" marR="4607" indent="394435">
              <a:lnSpc>
                <a:spcPts val="1868"/>
              </a:lnSpc>
              <a:spcBef>
                <a:spcPts val="227"/>
              </a:spcBef>
            </a:pPr>
            <a:r>
              <a:rPr sz="1632" i="0" spc="-5" dirty="0">
                <a:solidFill>
                  <a:srgbClr val="8ABD70"/>
                </a:solidFill>
              </a:rPr>
              <a:t>DECLINAISONS  OPERATIONNE</a:t>
            </a:r>
            <a:r>
              <a:rPr sz="1632" i="0" spc="-18" dirty="0">
                <a:solidFill>
                  <a:srgbClr val="8ABD70"/>
                </a:solidFill>
              </a:rPr>
              <a:t>L</a:t>
            </a:r>
            <a:r>
              <a:rPr sz="1632" i="0" spc="-5" dirty="0">
                <a:solidFill>
                  <a:srgbClr val="8ABD70"/>
                </a:solidFill>
              </a:rPr>
              <a:t>LES</a:t>
            </a:r>
            <a:endParaRPr sz="1632" dirty="0"/>
          </a:p>
        </p:txBody>
      </p:sp>
      <p:sp>
        <p:nvSpPr>
          <p:cNvPr id="6" name="object 6"/>
          <p:cNvSpPr txBox="1"/>
          <p:nvPr/>
        </p:nvSpPr>
        <p:spPr>
          <a:xfrm>
            <a:off x="2002418" y="1520670"/>
            <a:ext cx="2687921" cy="3270642"/>
          </a:xfrm>
          <a:prstGeom prst="rect">
            <a:avLst/>
          </a:prstGeom>
        </p:spPr>
        <p:txBody>
          <a:bodyPr vert="horz" wrap="square" lIns="0" tIns="17275" rIns="0" bIns="0" rtlCol="0">
            <a:spAutoFit/>
          </a:bodyPr>
          <a:lstStyle/>
          <a:p>
            <a:pPr marL="11516" marR="4607" algn="just">
              <a:lnSpc>
                <a:spcPct val="95400"/>
              </a:lnSpc>
              <a:spcBef>
                <a:spcPts val="136"/>
              </a:spcBef>
            </a:pPr>
            <a:r>
              <a:rPr sz="907" b="1" spc="-5" dirty="0">
                <a:solidFill>
                  <a:srgbClr val="231F20"/>
                </a:solidFill>
                <a:latin typeface="Liberation Sans Narrow"/>
                <a:cs typeface="Liberation Sans Narrow"/>
              </a:rPr>
              <a:t>Lutte </a:t>
            </a:r>
            <a:r>
              <a:rPr sz="907" b="1" spc="-9" dirty="0">
                <a:solidFill>
                  <a:srgbClr val="231F20"/>
                </a:solidFill>
                <a:latin typeface="Liberation Sans Narrow"/>
                <a:cs typeface="Liberation Sans Narrow"/>
              </a:rPr>
              <a:t>contre </a:t>
            </a:r>
            <a:r>
              <a:rPr sz="907" b="1" spc="-5" dirty="0">
                <a:solidFill>
                  <a:srgbClr val="231F20"/>
                </a:solidFill>
                <a:latin typeface="Liberation Sans Narrow"/>
                <a:cs typeface="Liberation Sans Narrow"/>
              </a:rPr>
              <a:t>la </a:t>
            </a:r>
            <a:r>
              <a:rPr sz="907" spc="-5" dirty="0">
                <a:solidFill>
                  <a:srgbClr val="231F20"/>
                </a:solidFill>
                <a:latin typeface="Liberation Sans Narrow"/>
                <a:cs typeface="Liberation Sans Narrow"/>
              </a:rPr>
              <a:t>stigmatisation dans le champ de la santé  mentale et Préve</a:t>
            </a:r>
            <a:r>
              <a:rPr sz="907" b="1" spc="-5" dirty="0">
                <a:solidFill>
                  <a:srgbClr val="231F20"/>
                </a:solidFill>
                <a:latin typeface="Liberation Sans Narrow"/>
                <a:cs typeface="Liberation Sans Narrow"/>
              </a:rPr>
              <a:t>ntion du suicide et des conduites  suicidaires</a:t>
            </a:r>
            <a:endParaRPr sz="907" dirty="0">
              <a:latin typeface="Liberation Sans Narrow"/>
              <a:cs typeface="Liberation Sans Narrow"/>
            </a:endParaRPr>
          </a:p>
          <a:p>
            <a:pPr marL="173897" marR="9789" algn="just">
              <a:lnSpc>
                <a:spcPct val="95400"/>
              </a:lnSpc>
              <a:spcBef>
                <a:spcPts val="549"/>
              </a:spcBef>
            </a:pPr>
            <a:r>
              <a:rPr sz="907" spc="-5" dirty="0">
                <a:solidFill>
                  <a:srgbClr val="231F20"/>
                </a:solidFill>
                <a:latin typeface="Liberation Sans Narrow"/>
                <a:cs typeface="Liberation Sans Narrow"/>
              </a:rPr>
              <a:t>Soutien à la mise en </a:t>
            </a:r>
            <a:r>
              <a:rPr sz="907" dirty="0">
                <a:solidFill>
                  <a:srgbClr val="231F20"/>
                </a:solidFill>
                <a:latin typeface="Liberation Sans Narrow"/>
                <a:cs typeface="Liberation Sans Narrow"/>
              </a:rPr>
              <a:t>place </a:t>
            </a:r>
            <a:r>
              <a:rPr sz="907" spc="-5" dirty="0">
                <a:solidFill>
                  <a:srgbClr val="231F20"/>
                </a:solidFill>
                <a:latin typeface="Liberation Sans Narrow"/>
                <a:cs typeface="Liberation Sans Narrow"/>
              </a:rPr>
              <a:t>d’actions d’information et </a:t>
            </a:r>
            <a:r>
              <a:rPr sz="907" dirty="0">
                <a:solidFill>
                  <a:srgbClr val="231F20"/>
                </a:solidFill>
                <a:latin typeface="Liberation Sans Narrow"/>
                <a:cs typeface="Liberation Sans Narrow"/>
              </a:rPr>
              <a:t>de  </a:t>
            </a:r>
            <a:r>
              <a:rPr sz="907" spc="-5" dirty="0">
                <a:solidFill>
                  <a:srgbClr val="231F20"/>
                </a:solidFill>
                <a:latin typeface="Liberation Sans Narrow"/>
                <a:cs typeface="Liberation Sans Narrow"/>
              </a:rPr>
              <a:t>sensibilisation en direction de la population générale et de  publics ciblés notamment vulnérables</a:t>
            </a:r>
            <a:endParaRPr sz="907" dirty="0">
              <a:latin typeface="Liberation Sans Narrow"/>
              <a:cs typeface="Liberation Sans Narrow"/>
            </a:endParaRPr>
          </a:p>
          <a:p>
            <a:pPr marL="173897" marR="9789" algn="just">
              <a:lnSpc>
                <a:spcPts val="1043"/>
              </a:lnSpc>
              <a:spcBef>
                <a:spcPts val="204"/>
              </a:spcBef>
            </a:pPr>
            <a:r>
              <a:rPr sz="907" spc="-5" dirty="0">
                <a:solidFill>
                  <a:srgbClr val="231F20"/>
                </a:solidFill>
                <a:latin typeface="Liberation Sans Narrow"/>
                <a:cs typeface="Liberation Sans Narrow"/>
              </a:rPr>
              <a:t>Actions d’information, de sensibilisation pour des publics  ciblés (élus, enseignants, </a:t>
            </a:r>
            <a:r>
              <a:rPr sz="907" dirty="0">
                <a:solidFill>
                  <a:srgbClr val="231F20"/>
                </a:solidFill>
                <a:latin typeface="Liberation Sans Narrow"/>
                <a:cs typeface="Liberation Sans Narrow"/>
              </a:rPr>
              <a:t>policiers,</a:t>
            </a:r>
            <a:r>
              <a:rPr sz="907" spc="-5" dirty="0">
                <a:solidFill>
                  <a:srgbClr val="231F20"/>
                </a:solidFill>
                <a:latin typeface="Liberation Sans Narrow"/>
                <a:cs typeface="Liberation Sans Narrow"/>
              </a:rPr>
              <a:t> etc...)</a:t>
            </a:r>
            <a:endParaRPr sz="907" dirty="0">
              <a:latin typeface="Liberation Sans Narrow"/>
              <a:cs typeface="Liberation Sans Narrow"/>
            </a:endParaRPr>
          </a:p>
          <a:p>
            <a:pPr marL="173897" marR="10365" algn="just">
              <a:lnSpc>
                <a:spcPct val="95400"/>
              </a:lnSpc>
              <a:spcBef>
                <a:spcPts val="154"/>
              </a:spcBef>
            </a:pPr>
            <a:r>
              <a:rPr sz="907" spc="-5" dirty="0">
                <a:solidFill>
                  <a:srgbClr val="231F20"/>
                </a:solidFill>
                <a:latin typeface="Liberation Sans Narrow"/>
                <a:cs typeface="Liberation Sans Narrow"/>
              </a:rPr>
              <a:t>Montée en compétence des professionnels des médias  (programme papageno) et des institutions (sensibilisation  </a:t>
            </a:r>
            <a:r>
              <a:rPr sz="907" spc="-9" dirty="0">
                <a:solidFill>
                  <a:srgbClr val="231F20"/>
                </a:solidFill>
                <a:latin typeface="Liberation Sans Narrow"/>
                <a:cs typeface="Liberation Sans Narrow"/>
              </a:rPr>
              <a:t>psycom)</a:t>
            </a:r>
            <a:endParaRPr sz="907" dirty="0">
              <a:latin typeface="Liberation Sans Narrow"/>
              <a:cs typeface="Liberation Sans Narrow"/>
            </a:endParaRPr>
          </a:p>
          <a:p>
            <a:pPr marL="173897" marR="8637">
              <a:lnSpc>
                <a:spcPct val="104000"/>
              </a:lnSpc>
              <a:spcBef>
                <a:spcPts val="95"/>
              </a:spcBef>
            </a:pPr>
            <a:r>
              <a:rPr sz="907" spc="-5" dirty="0">
                <a:solidFill>
                  <a:srgbClr val="231F20"/>
                </a:solidFill>
                <a:latin typeface="Liberation Sans Narrow"/>
                <a:cs typeface="Liberation Sans Narrow"/>
              </a:rPr>
              <a:t>Inclusion de la promotion de la santé mentale dans le  parcours éducatif de santé et </a:t>
            </a:r>
            <a:r>
              <a:rPr sz="907" dirty="0">
                <a:solidFill>
                  <a:srgbClr val="231F20"/>
                </a:solidFill>
                <a:latin typeface="Liberation Sans Narrow"/>
                <a:cs typeface="Liberation Sans Narrow"/>
              </a:rPr>
              <a:t>dans </a:t>
            </a:r>
            <a:r>
              <a:rPr sz="907" spc="-5" dirty="0">
                <a:solidFill>
                  <a:srgbClr val="231F20"/>
                </a:solidFill>
                <a:latin typeface="Liberation Sans Narrow"/>
                <a:cs typeface="Liberation Sans Narrow"/>
              </a:rPr>
              <a:t>le secteur du </a:t>
            </a:r>
            <a:r>
              <a:rPr sz="907" dirty="0">
                <a:solidFill>
                  <a:srgbClr val="231F20"/>
                </a:solidFill>
                <a:latin typeface="Liberation Sans Narrow"/>
                <a:cs typeface="Liberation Sans Narrow"/>
              </a:rPr>
              <a:t>travail  </a:t>
            </a:r>
            <a:r>
              <a:rPr sz="907" spc="-5" dirty="0">
                <a:solidFill>
                  <a:srgbClr val="231F20"/>
                </a:solidFill>
                <a:latin typeface="Liberation Sans Narrow"/>
                <a:cs typeface="Liberation Sans Narrow"/>
              </a:rPr>
              <a:t>Formation des professionnels </a:t>
            </a:r>
            <a:r>
              <a:rPr sz="907" spc="-9" dirty="0">
                <a:solidFill>
                  <a:srgbClr val="231F20"/>
                </a:solidFill>
                <a:latin typeface="Liberation Sans Narrow"/>
                <a:cs typeface="Liberation Sans Narrow"/>
              </a:rPr>
              <a:t>de </a:t>
            </a:r>
            <a:r>
              <a:rPr sz="907" spc="-5" dirty="0">
                <a:solidFill>
                  <a:srgbClr val="231F20"/>
                </a:solidFill>
                <a:latin typeface="Liberation Sans Narrow"/>
                <a:cs typeface="Liberation Sans Narrow"/>
              </a:rPr>
              <a:t>recours, à</a:t>
            </a:r>
            <a:r>
              <a:rPr sz="907" spc="86"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l’intervention</a:t>
            </a:r>
            <a:endParaRPr sz="907" dirty="0">
              <a:latin typeface="Liberation Sans Narrow"/>
              <a:cs typeface="Liberation Sans Narrow"/>
            </a:endParaRPr>
          </a:p>
          <a:p>
            <a:pPr marL="173897" marR="8061" algn="just">
              <a:lnSpc>
                <a:spcPts val="1043"/>
              </a:lnSpc>
              <a:spcBef>
                <a:spcPts val="18"/>
              </a:spcBef>
            </a:pPr>
            <a:r>
              <a:rPr sz="907" spc="-5" dirty="0">
                <a:solidFill>
                  <a:srgbClr val="231F20"/>
                </a:solidFill>
                <a:latin typeface="Liberation Sans Narrow"/>
                <a:cs typeface="Liberation Sans Narrow"/>
              </a:rPr>
              <a:t>de crise suicidaire et des sentinelles, au repérage des  personnes en</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souffrance</a:t>
            </a:r>
            <a:endParaRPr sz="907" dirty="0">
              <a:latin typeface="Liberation Sans Narrow"/>
              <a:cs typeface="Liberation Sans Narrow"/>
            </a:endParaRPr>
          </a:p>
          <a:p>
            <a:pPr marL="173897" marR="8637" algn="just">
              <a:lnSpc>
                <a:spcPts val="1043"/>
              </a:lnSpc>
              <a:spcBef>
                <a:spcPts val="172"/>
              </a:spcBef>
            </a:pPr>
            <a:r>
              <a:rPr sz="907" spc="-5" dirty="0">
                <a:solidFill>
                  <a:srgbClr val="231F20"/>
                </a:solidFill>
                <a:latin typeface="Liberation Sans Narrow"/>
                <a:cs typeface="Liberation Sans Narrow"/>
              </a:rPr>
              <a:t>Harmonisation et mise en cohérence de l’offre d’écoute  psychologique</a:t>
            </a:r>
            <a:endParaRPr sz="907" dirty="0">
              <a:latin typeface="Liberation Sans Narrow"/>
              <a:cs typeface="Liberation Sans Narrow"/>
            </a:endParaRPr>
          </a:p>
          <a:p>
            <a:pPr marL="173897" marR="8637" algn="just">
              <a:lnSpc>
                <a:spcPts val="1043"/>
              </a:lnSpc>
              <a:spcBef>
                <a:spcPts val="263"/>
              </a:spcBef>
            </a:pPr>
            <a:r>
              <a:rPr sz="907" spc="-5" dirty="0">
                <a:solidFill>
                  <a:srgbClr val="231F20"/>
                </a:solidFill>
                <a:latin typeface="Liberation Sans Narrow"/>
                <a:cs typeface="Liberation Sans Narrow"/>
              </a:rPr>
              <a:t>Mise en place d’une stratégie de recontact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personnes  ayant fait une tentative de </a:t>
            </a:r>
            <a:r>
              <a:rPr sz="907" dirty="0">
                <a:solidFill>
                  <a:srgbClr val="231F20"/>
                </a:solidFill>
                <a:latin typeface="Liberation Sans Narrow"/>
                <a:cs typeface="Liberation Sans Narrow"/>
              </a:rPr>
              <a:t>suicide, </a:t>
            </a:r>
            <a:r>
              <a:rPr sz="907" spc="-5" dirty="0">
                <a:solidFill>
                  <a:srgbClr val="231F20"/>
                </a:solidFill>
                <a:latin typeface="Liberation Sans Narrow"/>
                <a:cs typeface="Liberation Sans Narrow"/>
              </a:rPr>
              <a:t>en post</a:t>
            </a:r>
            <a:r>
              <a:rPr sz="907" spc="2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hospitalisation</a:t>
            </a:r>
            <a:endParaRPr sz="907" dirty="0">
              <a:latin typeface="Liberation Sans Narrow"/>
              <a:cs typeface="Liberation Sans Narrow"/>
            </a:endParaRPr>
          </a:p>
        </p:txBody>
      </p:sp>
      <p:sp>
        <p:nvSpPr>
          <p:cNvPr id="7" name="object 7"/>
          <p:cNvSpPr txBox="1"/>
          <p:nvPr/>
        </p:nvSpPr>
        <p:spPr>
          <a:xfrm>
            <a:off x="4843167" y="1666065"/>
            <a:ext cx="3142940" cy="2059940"/>
          </a:xfrm>
          <a:prstGeom prst="rect">
            <a:avLst/>
          </a:prstGeom>
        </p:spPr>
        <p:txBody>
          <a:bodyPr vert="horz" wrap="square" lIns="0" tIns="27639" rIns="0" bIns="0" rtlCol="0">
            <a:spAutoFit/>
          </a:bodyPr>
          <a:lstStyle/>
          <a:p>
            <a:pPr marL="11516">
              <a:spcBef>
                <a:spcPts val="218"/>
              </a:spcBef>
            </a:pPr>
            <a:r>
              <a:rPr sz="907" spc="-5" dirty="0">
                <a:solidFill>
                  <a:srgbClr val="231F20"/>
                </a:solidFill>
                <a:latin typeface="Liberation Sans Narrow"/>
                <a:cs typeface="Liberation Sans Narrow"/>
              </a:rPr>
              <a:t>Améliorer le repérage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173897" marR="5758">
              <a:lnSpc>
                <a:spcPts val="1034"/>
              </a:lnSpc>
              <a:spcBef>
                <a:spcPts val="212"/>
              </a:spcBef>
            </a:pPr>
            <a:r>
              <a:rPr sz="907" spc="-5" dirty="0">
                <a:solidFill>
                  <a:srgbClr val="231F20"/>
                </a:solidFill>
                <a:latin typeface="Liberation Sans Narrow"/>
                <a:cs typeface="Liberation Sans Narrow"/>
              </a:rPr>
              <a:t>Sensibilisation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acteurs aux principaux signes  d’alerte</a:t>
            </a:r>
            <a:endParaRPr sz="907" dirty="0">
              <a:latin typeface="Liberation Sans Narrow"/>
              <a:cs typeface="Liberation Sans Narrow"/>
            </a:endParaRPr>
          </a:p>
          <a:p>
            <a:pPr marL="173897" marR="4607" algn="just">
              <a:lnSpc>
                <a:spcPct val="95600"/>
              </a:lnSpc>
              <a:spcBef>
                <a:spcPts val="159"/>
              </a:spcBef>
            </a:pPr>
            <a:r>
              <a:rPr sz="907" spc="-5" dirty="0">
                <a:solidFill>
                  <a:srgbClr val="231F20"/>
                </a:solidFill>
                <a:latin typeface="Liberation Sans Narrow"/>
                <a:cs typeface="Liberation Sans Narrow"/>
              </a:rPr>
              <a:t>Développement du partenariat avec les professionnels  de santé non spécialistes, les équipes sociales et  équipes médico-sociale et le secteur psychiatrique,  visant à créer des espaces d’échanges et de</a:t>
            </a:r>
            <a:r>
              <a:rPr sz="907" spc="2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dialogue,</a:t>
            </a:r>
            <a:endParaRPr sz="907" dirty="0">
              <a:latin typeface="Liberation Sans Narrow"/>
              <a:cs typeface="Liberation Sans Narrow"/>
            </a:endParaRPr>
          </a:p>
          <a:p>
            <a:pPr marL="173897">
              <a:spcBef>
                <a:spcPts val="131"/>
              </a:spcBef>
            </a:pPr>
            <a:r>
              <a:rPr sz="907" spc="-5" dirty="0">
                <a:solidFill>
                  <a:srgbClr val="231F20"/>
                </a:solidFill>
                <a:latin typeface="Liberation Sans Narrow"/>
                <a:cs typeface="Liberation Sans Narrow"/>
              </a:rPr>
              <a:t>Facilitation de</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l’interconnaissance</a:t>
            </a:r>
            <a:endParaRPr sz="907" dirty="0">
              <a:latin typeface="Liberation Sans Narrow"/>
              <a:cs typeface="Liberation Sans Narrow"/>
            </a:endParaRPr>
          </a:p>
          <a:p>
            <a:pPr marL="11516" marR="6910">
              <a:lnSpc>
                <a:spcPts val="1043"/>
              </a:lnSpc>
              <a:spcBef>
                <a:spcPts val="199"/>
              </a:spcBef>
            </a:pPr>
            <a:r>
              <a:rPr sz="907" spc="-5" dirty="0">
                <a:solidFill>
                  <a:srgbClr val="231F20"/>
                </a:solidFill>
                <a:latin typeface="Liberation Sans Narrow"/>
                <a:cs typeface="Liberation Sans Narrow"/>
              </a:rPr>
              <a:t>Améliorer le partenariat entre </a:t>
            </a:r>
            <a:r>
              <a:rPr sz="907"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médecins généralistes et  le secteur psychiatrique</a:t>
            </a:r>
            <a:endParaRPr sz="907" dirty="0">
              <a:latin typeface="Liberation Sans Narrow"/>
              <a:cs typeface="Liberation Sans Narrow"/>
            </a:endParaRPr>
          </a:p>
          <a:p>
            <a:pPr marL="173897" marR="333399">
              <a:lnSpc>
                <a:spcPts val="1224"/>
              </a:lnSpc>
              <a:spcBef>
                <a:spcPts val="32"/>
              </a:spcBef>
            </a:pPr>
            <a:r>
              <a:rPr sz="907" spc="-5" dirty="0">
                <a:solidFill>
                  <a:srgbClr val="231F20"/>
                </a:solidFill>
                <a:latin typeface="Liberation Sans Narrow"/>
                <a:cs typeface="Liberation Sans Narrow"/>
              </a:rPr>
              <a:t>Accès à un numéro d’appel </a:t>
            </a:r>
            <a:r>
              <a:rPr sz="907" dirty="0">
                <a:solidFill>
                  <a:srgbClr val="231F20"/>
                </a:solidFill>
                <a:latin typeface="Liberation Sans Narrow"/>
                <a:cs typeface="Liberation Sans Narrow"/>
              </a:rPr>
              <a:t>identifié </a:t>
            </a:r>
            <a:r>
              <a:rPr sz="907" spc="-5" dirty="0">
                <a:solidFill>
                  <a:srgbClr val="231F20"/>
                </a:solidFill>
                <a:latin typeface="Liberation Sans Narrow"/>
                <a:cs typeface="Liberation Sans Narrow"/>
              </a:rPr>
              <a:t>par les MG.  Dispositif formalisé de soins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partagés</a:t>
            </a:r>
            <a:endParaRPr sz="907" dirty="0">
              <a:latin typeface="Liberation Sans Narrow"/>
              <a:cs typeface="Liberation Sans Narrow"/>
            </a:endParaRPr>
          </a:p>
          <a:p>
            <a:pPr marL="11516" marR="5758">
              <a:lnSpc>
                <a:spcPts val="1034"/>
              </a:lnSpc>
              <a:spcBef>
                <a:spcPts val="154"/>
              </a:spcBef>
            </a:pPr>
            <a:r>
              <a:rPr sz="907" spc="-5" dirty="0">
                <a:solidFill>
                  <a:srgbClr val="231F20"/>
                </a:solidFill>
                <a:latin typeface="Liberation Sans Narrow"/>
                <a:cs typeface="Liberation Sans Narrow"/>
              </a:rPr>
              <a:t>Faciliter l’accès aux diagnostics et aux soins par </a:t>
            </a:r>
            <a:r>
              <a:rPr sz="907" dirty="0">
                <a:solidFill>
                  <a:srgbClr val="231F20"/>
                </a:solidFill>
                <a:latin typeface="Liberation Sans Narrow"/>
                <a:cs typeface="Liberation Sans Narrow"/>
              </a:rPr>
              <a:t>une  </a:t>
            </a:r>
            <a:r>
              <a:rPr sz="907" spc="-5" dirty="0">
                <a:solidFill>
                  <a:srgbClr val="231F20"/>
                </a:solidFill>
                <a:latin typeface="Liberation Sans Narrow"/>
                <a:cs typeface="Liberation Sans Narrow"/>
              </a:rPr>
              <a:t>meilleure organisation des secteurs :</a:t>
            </a:r>
            <a:endParaRPr sz="907" dirty="0">
              <a:latin typeface="Liberation Sans Narrow"/>
              <a:cs typeface="Liberation Sans Narrow"/>
            </a:endParaRPr>
          </a:p>
          <a:p>
            <a:pPr marL="173897" algn="just">
              <a:spcBef>
                <a:spcPts val="113"/>
              </a:spcBef>
            </a:pPr>
            <a:r>
              <a:rPr sz="907" spc="-5" dirty="0">
                <a:solidFill>
                  <a:srgbClr val="231F20"/>
                </a:solidFill>
                <a:latin typeface="Liberation Sans Narrow"/>
                <a:cs typeface="Liberation Sans Narrow"/>
              </a:rPr>
              <a:t>Identification d’une fonction </a:t>
            </a:r>
            <a:r>
              <a:rPr sz="907" dirty="0">
                <a:solidFill>
                  <a:srgbClr val="231F20"/>
                </a:solidFill>
                <a:latin typeface="Liberation Sans Narrow"/>
                <a:cs typeface="Liberation Sans Narrow"/>
              </a:rPr>
              <a:t>accueil </a:t>
            </a:r>
            <a:r>
              <a:rPr sz="907" spc="-5" dirty="0">
                <a:solidFill>
                  <a:srgbClr val="231F20"/>
                </a:solidFill>
                <a:latin typeface="Liberation Sans Narrow"/>
                <a:cs typeface="Liberation Sans Narrow"/>
              </a:rPr>
              <a:t>et</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évaluation,</a:t>
            </a:r>
            <a:endParaRPr sz="907" dirty="0">
              <a:latin typeface="Liberation Sans Narrow"/>
              <a:cs typeface="Liberation Sans Narrow"/>
            </a:endParaRPr>
          </a:p>
        </p:txBody>
      </p:sp>
      <p:sp>
        <p:nvSpPr>
          <p:cNvPr id="8" name="object 8"/>
          <p:cNvSpPr txBox="1"/>
          <p:nvPr/>
        </p:nvSpPr>
        <p:spPr>
          <a:xfrm>
            <a:off x="4843167" y="3758904"/>
            <a:ext cx="3214185" cy="429245"/>
          </a:xfrm>
          <a:prstGeom prst="rect">
            <a:avLst/>
          </a:prstGeom>
        </p:spPr>
        <p:txBody>
          <a:bodyPr vert="horz" wrap="square" lIns="0" tIns="20154" rIns="0" bIns="0" rtlCol="0">
            <a:spAutoFit/>
          </a:bodyPr>
          <a:lstStyle/>
          <a:p>
            <a:pPr marL="11516" marR="4607">
              <a:lnSpc>
                <a:spcPts val="1043"/>
              </a:lnSpc>
              <a:spcBef>
                <a:spcPts val="159"/>
              </a:spcBef>
            </a:pPr>
            <a:r>
              <a:rPr sz="907" spc="-5" dirty="0">
                <a:solidFill>
                  <a:srgbClr val="231F20"/>
                </a:solidFill>
                <a:latin typeface="Liberation Sans Narrow"/>
                <a:cs typeface="Liberation Sans Narrow"/>
              </a:rPr>
              <a:t>Capacité des équipes pour aller au-devant des  personnes (« aller vers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11516">
              <a:spcBef>
                <a:spcPts val="100"/>
              </a:spcBef>
            </a:pPr>
            <a:r>
              <a:rPr sz="907" spc="-5" dirty="0">
                <a:solidFill>
                  <a:srgbClr val="231F20"/>
                </a:solidFill>
                <a:latin typeface="Liberation Sans Narrow"/>
                <a:cs typeface="Liberation Sans Narrow"/>
              </a:rPr>
              <a:t>Développement de la</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télémédecine</a:t>
            </a:r>
            <a:endParaRPr sz="907" dirty="0">
              <a:latin typeface="Liberation Sans Narrow"/>
              <a:cs typeface="Liberation Sans Narrow"/>
            </a:endParaRPr>
          </a:p>
        </p:txBody>
      </p:sp>
      <p:sp>
        <p:nvSpPr>
          <p:cNvPr id="9" name="object 9"/>
          <p:cNvSpPr txBox="1"/>
          <p:nvPr/>
        </p:nvSpPr>
        <p:spPr>
          <a:xfrm>
            <a:off x="4878789" y="4221048"/>
            <a:ext cx="3142940" cy="1140529"/>
          </a:xfrm>
          <a:prstGeom prst="rect">
            <a:avLst/>
          </a:prstGeom>
        </p:spPr>
        <p:txBody>
          <a:bodyPr vert="horz" wrap="square" lIns="0" tIns="20154" rIns="0" bIns="0" rtlCol="0">
            <a:spAutoFit/>
          </a:bodyPr>
          <a:lstStyle/>
          <a:p>
            <a:pPr marL="11516" marR="5182" algn="just">
              <a:lnSpc>
                <a:spcPts val="1043"/>
              </a:lnSpc>
              <a:spcBef>
                <a:spcPts val="159"/>
              </a:spcBef>
            </a:pPr>
            <a:r>
              <a:rPr sz="907" spc="-5" dirty="0">
                <a:solidFill>
                  <a:srgbClr val="231F20"/>
                </a:solidFill>
                <a:latin typeface="Liberation Sans Narrow"/>
                <a:cs typeface="Liberation Sans Narrow"/>
              </a:rPr>
              <a:t>Organiser la réponse par la prévention et la gestion des  situations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crise</a:t>
            </a:r>
            <a:endParaRPr sz="907" dirty="0">
              <a:latin typeface="Liberation Sans Narrow"/>
              <a:cs typeface="Liberation Sans Narrow"/>
            </a:endParaRPr>
          </a:p>
          <a:p>
            <a:pPr marL="173897" marR="6334" algn="just">
              <a:lnSpc>
                <a:spcPct val="95500"/>
              </a:lnSpc>
              <a:spcBef>
                <a:spcPts val="150"/>
              </a:spcBef>
            </a:pPr>
            <a:r>
              <a:rPr sz="907" i="1" spc="-5" dirty="0">
                <a:solidFill>
                  <a:srgbClr val="231F20"/>
                </a:solidFill>
                <a:latin typeface="Liberation Sans Narrow"/>
                <a:cs typeface="Liberation Sans Narrow"/>
              </a:rPr>
              <a:t>O</a:t>
            </a:r>
            <a:r>
              <a:rPr sz="907" spc="-5" dirty="0">
                <a:solidFill>
                  <a:srgbClr val="231F20"/>
                </a:solidFill>
                <a:latin typeface="Liberation Sans Narrow"/>
                <a:cs typeface="Liberation Sans Narrow"/>
              </a:rPr>
              <a:t>rganisation de la permanence des soins en lien </a:t>
            </a:r>
            <a:r>
              <a:rPr sz="907" dirty="0">
                <a:solidFill>
                  <a:srgbClr val="231F20"/>
                </a:solidFill>
                <a:latin typeface="Liberation Sans Narrow"/>
                <a:cs typeface="Liberation Sans Narrow"/>
              </a:rPr>
              <a:t>avec  </a:t>
            </a:r>
            <a:r>
              <a:rPr sz="907" spc="-5" dirty="0">
                <a:solidFill>
                  <a:srgbClr val="231F20"/>
                </a:solidFill>
                <a:latin typeface="Liberation Sans Narrow"/>
                <a:cs typeface="Liberation Sans Narrow"/>
              </a:rPr>
              <a:t>la régulation médicale du SAMU centre 15, les services  d’Urgence</a:t>
            </a:r>
            <a:endParaRPr sz="907" dirty="0">
              <a:latin typeface="Liberation Sans Narrow"/>
              <a:cs typeface="Liberation Sans Narrow"/>
            </a:endParaRPr>
          </a:p>
          <a:p>
            <a:pPr marL="173897" marR="4607" algn="just">
              <a:lnSpc>
                <a:spcPts val="1034"/>
              </a:lnSpc>
              <a:spcBef>
                <a:spcPts val="222"/>
              </a:spcBef>
            </a:pPr>
            <a:r>
              <a:rPr sz="907" spc="-5" dirty="0">
                <a:solidFill>
                  <a:srgbClr val="231F20"/>
                </a:solidFill>
                <a:latin typeface="Liberation Sans Narrow"/>
                <a:cs typeface="Liberation Sans Narrow"/>
              </a:rPr>
              <a:t>Mobilisation des équipes de psychiatrie sur les lieux de  </a:t>
            </a:r>
            <a:r>
              <a:rPr sz="907" spc="-9" dirty="0">
                <a:solidFill>
                  <a:srgbClr val="231F20"/>
                </a:solidFill>
                <a:latin typeface="Liberation Sans Narrow"/>
                <a:cs typeface="Liberation Sans Narrow"/>
              </a:rPr>
              <a:t>vie</a:t>
            </a:r>
            <a:endParaRPr sz="907" dirty="0">
              <a:latin typeface="Liberation Sans Narrow"/>
              <a:cs typeface="Liberation Sans Narrow"/>
            </a:endParaRPr>
          </a:p>
          <a:p>
            <a:pPr marL="11516" marR="6334" algn="just">
              <a:lnSpc>
                <a:spcPts val="1043"/>
              </a:lnSpc>
              <a:spcBef>
                <a:spcPts val="177"/>
              </a:spcBef>
            </a:pPr>
            <a:r>
              <a:rPr sz="907" spc="-5" dirty="0">
                <a:solidFill>
                  <a:srgbClr val="231F20"/>
                </a:solidFill>
                <a:latin typeface="Liberation Sans Narrow"/>
                <a:cs typeface="Liberation Sans Narrow"/>
              </a:rPr>
              <a:t>Accompagner les professionnels vers de nouvelles  pratiques, de nouveaux outils, </a:t>
            </a:r>
            <a:r>
              <a:rPr sz="907" dirty="0">
                <a:solidFill>
                  <a:srgbClr val="231F20"/>
                </a:solidFill>
                <a:latin typeface="Liberation Sans Narrow"/>
                <a:cs typeface="Liberation Sans Narrow"/>
              </a:rPr>
              <a:t>de </a:t>
            </a:r>
            <a:r>
              <a:rPr sz="907" spc="-5" dirty="0">
                <a:solidFill>
                  <a:srgbClr val="231F20"/>
                </a:solidFill>
                <a:latin typeface="Liberation Sans Narrow"/>
                <a:cs typeface="Liberation Sans Narrow"/>
              </a:rPr>
              <a:t>nouvelles organisations  </a:t>
            </a:r>
            <a:r>
              <a:rPr sz="907" spc="-9" dirty="0">
                <a:solidFill>
                  <a:srgbClr val="231F20"/>
                </a:solidFill>
                <a:latin typeface="Liberation Sans Narrow"/>
                <a:cs typeface="Liberation Sans Narrow"/>
              </a:rPr>
              <a:t>validés.</a:t>
            </a:r>
            <a:endParaRPr sz="907" dirty="0">
              <a:latin typeface="Liberation Sans Narrow"/>
              <a:cs typeface="Liberation Sans Narrow"/>
            </a:endParaRPr>
          </a:p>
        </p:txBody>
      </p:sp>
      <p:sp>
        <p:nvSpPr>
          <p:cNvPr id="10" name="object 10"/>
          <p:cNvSpPr txBox="1"/>
          <p:nvPr/>
        </p:nvSpPr>
        <p:spPr>
          <a:xfrm>
            <a:off x="4751488" y="5427374"/>
            <a:ext cx="3305864" cy="1301188"/>
          </a:xfrm>
          <a:prstGeom prst="rect">
            <a:avLst/>
          </a:prstGeom>
        </p:spPr>
        <p:txBody>
          <a:bodyPr vert="horz" wrap="square" lIns="0" tIns="16699" rIns="0" bIns="0" rtlCol="0">
            <a:spAutoFit/>
          </a:bodyPr>
          <a:lstStyle/>
          <a:p>
            <a:pPr marL="11516" marR="4607" algn="just">
              <a:lnSpc>
                <a:spcPct val="95700"/>
              </a:lnSpc>
              <a:spcBef>
                <a:spcPts val="131"/>
              </a:spcBef>
            </a:pPr>
            <a:r>
              <a:rPr sz="907" b="1" spc="-5" dirty="0">
                <a:solidFill>
                  <a:srgbClr val="231F20"/>
                </a:solidFill>
                <a:latin typeface="Liberation Sans Narrow"/>
                <a:cs typeface="Liberation Sans Narrow"/>
              </a:rPr>
              <a:t>Améliorer le parcours de santé et de vie des personnes  souffrant de troubles sévères </a:t>
            </a:r>
            <a:r>
              <a:rPr sz="907" b="1"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persistants en situation ou  à risque de handicap psychique en vue de leur  rétablissement et de leur inclusion</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sociale</a:t>
            </a:r>
            <a:endParaRPr sz="907" dirty="0">
              <a:latin typeface="Liberation Sans Narrow"/>
              <a:cs typeface="Liberation Sans Narrow"/>
            </a:endParaRPr>
          </a:p>
          <a:p>
            <a:pPr marL="173897" marR="5182" algn="just">
              <a:lnSpc>
                <a:spcPct val="95600"/>
              </a:lnSpc>
              <a:spcBef>
                <a:spcPts val="549"/>
              </a:spcBef>
            </a:pPr>
            <a:r>
              <a:rPr sz="907" spc="-5" dirty="0">
                <a:solidFill>
                  <a:srgbClr val="231F20"/>
                </a:solidFill>
                <a:latin typeface="Liberation Sans Narrow"/>
                <a:cs typeface="Liberation Sans Narrow"/>
              </a:rPr>
              <a:t>Mieux reconnaitre et évaluer le handicap psychique :  </a:t>
            </a:r>
            <a:r>
              <a:rPr sz="907" spc="-9" dirty="0">
                <a:solidFill>
                  <a:srgbClr val="231F20"/>
                </a:solidFill>
                <a:latin typeface="Liberation Sans Narrow"/>
                <a:cs typeface="Liberation Sans Narrow"/>
              </a:rPr>
              <a:t>construire, </a:t>
            </a:r>
            <a:r>
              <a:rPr sz="907" spc="-5" dirty="0">
                <a:solidFill>
                  <a:srgbClr val="231F20"/>
                </a:solidFill>
                <a:latin typeface="Liberation Sans Narrow"/>
                <a:cs typeface="Liberation Sans Narrow"/>
              </a:rPr>
              <a:t>en </a:t>
            </a:r>
            <a:r>
              <a:rPr sz="907" spc="-9" dirty="0">
                <a:solidFill>
                  <a:srgbClr val="231F20"/>
                </a:solidFill>
                <a:latin typeface="Liberation Sans Narrow"/>
                <a:cs typeface="Liberation Sans Narrow"/>
              </a:rPr>
              <a:t>lien avec </a:t>
            </a:r>
            <a:r>
              <a:rPr sz="907" spc="-5" dirty="0">
                <a:solidFill>
                  <a:srgbClr val="231F20"/>
                </a:solidFill>
                <a:latin typeface="Liberation Sans Narrow"/>
                <a:cs typeface="Liberation Sans Narrow"/>
              </a:rPr>
              <a:t>la MDPH et le CREHPSY, </a:t>
            </a:r>
            <a:r>
              <a:rPr sz="907" spc="-9"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outils  et processus d’une évaluation partagée du handicap  psychique</a:t>
            </a:r>
            <a:endParaRPr sz="907" dirty="0">
              <a:latin typeface="Liberation Sans Narrow"/>
              <a:cs typeface="Liberation Sans Narrow"/>
            </a:endParaRPr>
          </a:p>
          <a:p>
            <a:pPr marL="173897" marR="7486" algn="just">
              <a:lnSpc>
                <a:spcPts val="1043"/>
              </a:lnSpc>
              <a:spcBef>
                <a:spcPts val="199"/>
              </a:spcBef>
            </a:pPr>
            <a:r>
              <a:rPr sz="907" spc="-5" dirty="0">
                <a:solidFill>
                  <a:srgbClr val="231F20"/>
                </a:solidFill>
                <a:latin typeface="Liberation Sans Narrow"/>
                <a:cs typeface="Liberation Sans Narrow"/>
              </a:rPr>
              <a:t>Favoriser l’intégration des acteurs de la psychiatrie dans  des dispositifs d’appui à la</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coordination</a:t>
            </a:r>
            <a:endParaRPr sz="907" dirty="0">
              <a:latin typeface="Liberation Sans Narrow"/>
              <a:cs typeface="Liberation Sans Narrow"/>
            </a:endParaRPr>
          </a:p>
        </p:txBody>
      </p:sp>
      <p:graphicFrame>
        <p:nvGraphicFramePr>
          <p:cNvPr id="11" name="object 11"/>
          <p:cNvGraphicFramePr>
            <a:graphicFrameLocks noGrp="1"/>
          </p:cNvGraphicFramePr>
          <p:nvPr>
            <p:extLst>
              <p:ext uri="{D42A27DB-BD31-4B8C-83A1-F6EECF244321}">
                <p14:modId xmlns:p14="http://schemas.microsoft.com/office/powerpoint/2010/main" val="2838563262"/>
              </p:ext>
            </p:extLst>
          </p:nvPr>
        </p:nvGraphicFramePr>
        <p:xfrm>
          <a:off x="4841497" y="1451183"/>
          <a:ext cx="6572737" cy="271990"/>
        </p:xfrm>
        <a:graphic>
          <a:graphicData uri="http://schemas.openxmlformats.org/drawingml/2006/table">
            <a:tbl>
              <a:tblPr firstRow="1" bandRow="1">
                <a:tableStyleId>{2D5ABB26-0587-4C30-8999-92F81FD0307C}</a:tableStyleId>
              </a:tblPr>
              <a:tblGrid>
                <a:gridCol w="1154372"/>
                <a:gridCol w="291107"/>
                <a:gridCol w="711002"/>
                <a:gridCol w="258241"/>
                <a:gridCol w="351475"/>
                <a:gridCol w="615754"/>
                <a:gridCol w="3190786"/>
              </a:tblGrid>
              <a:tr h="135995">
                <a:tc>
                  <a:txBody>
                    <a:bodyPr/>
                    <a:lstStyle/>
                    <a:p>
                      <a:pPr marL="31750">
                        <a:lnSpc>
                          <a:spcPts val="1045"/>
                        </a:lnSpc>
                        <a:tabLst>
                          <a:tab pos="669290" algn="l"/>
                        </a:tabLst>
                      </a:pPr>
                      <a:r>
                        <a:rPr sz="900" b="1" spc="-5" dirty="0">
                          <a:solidFill>
                            <a:srgbClr val="231F20"/>
                          </a:solidFill>
                          <a:latin typeface="Liberation Sans Narrow"/>
                          <a:cs typeface="Liberation Sans Narrow"/>
                        </a:rPr>
                        <a:t>Améliorer	l’accès</a:t>
                      </a:r>
                      <a:endParaRPr sz="900" dirty="0">
                        <a:latin typeface="Liberation Sans Narrow"/>
                        <a:cs typeface="Liberation Sans Narrow"/>
                      </a:endParaRPr>
                    </a:p>
                  </a:txBody>
                  <a:tcPr marL="0" marR="0" marT="0" marB="0"/>
                </a:tc>
                <a:tc>
                  <a:txBody>
                    <a:bodyPr/>
                    <a:lstStyle/>
                    <a:p>
                      <a:pPr marL="76835">
                        <a:lnSpc>
                          <a:spcPts val="1045"/>
                        </a:lnSpc>
                      </a:pPr>
                      <a:r>
                        <a:rPr sz="900" b="1" spc="-5" dirty="0">
                          <a:solidFill>
                            <a:srgbClr val="231F20"/>
                          </a:solidFill>
                          <a:latin typeface="Liberation Sans Narrow"/>
                          <a:cs typeface="Liberation Sans Narrow"/>
                        </a:rPr>
                        <a:t>au</a:t>
                      </a:r>
                      <a:endParaRPr sz="900">
                        <a:latin typeface="Liberation Sans Narrow"/>
                        <a:cs typeface="Liberation Sans Narrow"/>
                      </a:endParaRPr>
                    </a:p>
                  </a:txBody>
                  <a:tcPr marL="0" marR="0" marT="0" marB="0"/>
                </a:tc>
                <a:tc>
                  <a:txBody>
                    <a:bodyPr/>
                    <a:lstStyle/>
                    <a:p>
                      <a:pPr marL="77470">
                        <a:lnSpc>
                          <a:spcPts val="1045"/>
                        </a:lnSpc>
                      </a:pPr>
                      <a:r>
                        <a:rPr sz="900" b="1" spc="-5" dirty="0">
                          <a:solidFill>
                            <a:srgbClr val="231F20"/>
                          </a:solidFill>
                          <a:latin typeface="Liberation Sans Narrow"/>
                          <a:cs typeface="Liberation Sans Narrow"/>
                        </a:rPr>
                        <a:t>diagnostic</a:t>
                      </a:r>
                      <a:endParaRPr sz="900" dirty="0">
                        <a:latin typeface="Liberation Sans Narrow"/>
                        <a:cs typeface="Liberation Sans Narrow"/>
                      </a:endParaRPr>
                    </a:p>
                  </a:txBody>
                  <a:tcPr marL="0" marR="0" marT="0" marB="0"/>
                </a:tc>
                <a:tc>
                  <a:txBody>
                    <a:bodyPr/>
                    <a:lstStyle/>
                    <a:p>
                      <a:pPr marL="76835">
                        <a:lnSpc>
                          <a:spcPts val="1045"/>
                        </a:lnSpc>
                      </a:pPr>
                      <a:r>
                        <a:rPr sz="900" b="1" spc="-10" dirty="0">
                          <a:solidFill>
                            <a:srgbClr val="231F20"/>
                          </a:solidFill>
                          <a:latin typeface="Liberation Sans Narrow"/>
                          <a:cs typeface="Liberation Sans Narrow"/>
                        </a:rPr>
                        <a:t>et</a:t>
                      </a:r>
                      <a:endParaRPr sz="900">
                        <a:latin typeface="Liberation Sans Narrow"/>
                        <a:cs typeface="Liberation Sans Narrow"/>
                      </a:endParaRPr>
                    </a:p>
                  </a:txBody>
                  <a:tcPr marL="0" marR="0" marT="0" marB="0"/>
                </a:tc>
                <a:tc>
                  <a:txBody>
                    <a:bodyPr/>
                    <a:lstStyle/>
                    <a:p>
                      <a:pPr marL="77470">
                        <a:lnSpc>
                          <a:spcPts val="1045"/>
                        </a:lnSpc>
                      </a:pPr>
                      <a:r>
                        <a:rPr sz="900" b="1" spc="-5" dirty="0">
                          <a:solidFill>
                            <a:srgbClr val="231F20"/>
                          </a:solidFill>
                          <a:latin typeface="Liberation Sans Narrow"/>
                          <a:cs typeface="Liberation Sans Narrow"/>
                        </a:rPr>
                        <a:t>aux</a:t>
                      </a:r>
                      <a:endParaRPr sz="900">
                        <a:latin typeface="Liberation Sans Narrow"/>
                        <a:cs typeface="Liberation Sans Narrow"/>
                      </a:endParaRPr>
                    </a:p>
                  </a:txBody>
                  <a:tcPr marL="0" marR="0" marT="0" marB="0"/>
                </a:tc>
                <a:tc>
                  <a:txBody>
                    <a:bodyPr/>
                    <a:lstStyle/>
                    <a:p>
                      <a:pPr marL="76835">
                        <a:lnSpc>
                          <a:spcPts val="1045"/>
                        </a:lnSpc>
                      </a:pPr>
                      <a:r>
                        <a:rPr sz="900" b="1" spc="-5" dirty="0">
                          <a:solidFill>
                            <a:srgbClr val="231F20"/>
                          </a:solidFill>
                          <a:latin typeface="Liberation Sans Narrow"/>
                          <a:cs typeface="Liberation Sans Narrow"/>
                        </a:rPr>
                        <a:t>soins</a:t>
                      </a:r>
                      <a:endParaRPr sz="900">
                        <a:latin typeface="Liberation Sans Narrow"/>
                        <a:cs typeface="Liberation Sans Narrow"/>
                      </a:endParaRPr>
                    </a:p>
                  </a:txBody>
                  <a:tcPr marL="0" marR="0" marT="0" marB="0"/>
                </a:tc>
                <a:tc>
                  <a:txBody>
                    <a:bodyPr/>
                    <a:lstStyle/>
                    <a:p>
                      <a:pPr marR="24130" algn="r">
                        <a:lnSpc>
                          <a:spcPts val="1045"/>
                        </a:lnSpc>
                      </a:pPr>
                      <a:r>
                        <a:rPr sz="900" spc="-5" dirty="0">
                          <a:solidFill>
                            <a:srgbClr val="231F20"/>
                          </a:solidFill>
                          <a:latin typeface="Liberation Sans Narrow"/>
                          <a:cs typeface="Liberation Sans Narrow"/>
                        </a:rPr>
                        <a:t>Structurer l’offre de réhabilitation psycho-sociale pour</a:t>
                      </a:r>
                      <a:endParaRPr sz="900" dirty="0">
                        <a:latin typeface="Liberation Sans Narrow"/>
                        <a:cs typeface="Liberation Sans Narrow"/>
                      </a:endParaRPr>
                    </a:p>
                  </a:txBody>
                  <a:tcPr marL="0" marR="0" marT="0" marB="0"/>
                </a:tc>
              </a:tr>
              <a:tr h="135995">
                <a:tc>
                  <a:txBody>
                    <a:bodyPr/>
                    <a:lstStyle/>
                    <a:p>
                      <a:pPr marL="31750">
                        <a:lnSpc>
                          <a:spcPts val="1045"/>
                        </a:lnSpc>
                      </a:pPr>
                      <a:r>
                        <a:rPr sz="900" b="1" spc="-5" dirty="0">
                          <a:solidFill>
                            <a:srgbClr val="231F20"/>
                          </a:solidFill>
                          <a:latin typeface="Liberation Sans Narrow"/>
                          <a:cs typeface="Liberation Sans Narrow"/>
                        </a:rPr>
                        <a:t>psychiatriques</a:t>
                      </a:r>
                      <a:endParaRPr sz="900" dirty="0">
                        <a:latin typeface="Liberation Sans Narrow"/>
                        <a:cs typeface="Liberation Sans Narrow"/>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a:lnSpc>
                          <a:spcPct val="100000"/>
                        </a:lnSpc>
                      </a:pPr>
                      <a:endParaRPr sz="700">
                        <a:latin typeface="Times New Roman"/>
                        <a:cs typeface="Times New Roman"/>
                      </a:endParaRPr>
                    </a:p>
                  </a:txBody>
                  <a:tcPr marL="0" marR="0" marT="0" marB="0"/>
                </a:tc>
                <a:tc>
                  <a:txBody>
                    <a:bodyPr/>
                    <a:lstStyle/>
                    <a:p>
                      <a:pPr marR="23495" algn="r">
                        <a:lnSpc>
                          <a:spcPts val="1045"/>
                        </a:lnSpc>
                      </a:pPr>
                      <a:r>
                        <a:rPr sz="900" spc="-5" dirty="0">
                          <a:solidFill>
                            <a:srgbClr val="231F20"/>
                          </a:solidFill>
                          <a:latin typeface="Liberation Sans Narrow"/>
                          <a:cs typeface="Liberation Sans Narrow"/>
                        </a:rPr>
                        <a:t>permettre</a:t>
                      </a:r>
                      <a:r>
                        <a:rPr sz="900" spc="110" dirty="0">
                          <a:solidFill>
                            <a:srgbClr val="231F20"/>
                          </a:solidFill>
                          <a:latin typeface="Liberation Sans Narrow"/>
                          <a:cs typeface="Liberation Sans Narrow"/>
                        </a:rPr>
                        <a:t> </a:t>
                      </a:r>
                      <a:r>
                        <a:rPr sz="900" spc="-5" dirty="0">
                          <a:solidFill>
                            <a:srgbClr val="231F20"/>
                          </a:solidFill>
                          <a:latin typeface="Liberation Sans Narrow"/>
                          <a:cs typeface="Liberation Sans Narrow"/>
                        </a:rPr>
                        <a:t>l’accès</a:t>
                      </a:r>
                      <a:r>
                        <a:rPr sz="900" spc="110" dirty="0">
                          <a:solidFill>
                            <a:srgbClr val="231F20"/>
                          </a:solidFill>
                          <a:latin typeface="Liberation Sans Narrow"/>
                          <a:cs typeface="Liberation Sans Narrow"/>
                        </a:rPr>
                        <a:t> </a:t>
                      </a:r>
                      <a:r>
                        <a:rPr sz="900" spc="-5" dirty="0">
                          <a:solidFill>
                            <a:srgbClr val="231F20"/>
                          </a:solidFill>
                          <a:latin typeface="Liberation Sans Narrow"/>
                          <a:cs typeface="Liberation Sans Narrow"/>
                        </a:rPr>
                        <a:t>aux</a:t>
                      </a:r>
                      <a:r>
                        <a:rPr sz="900" spc="110" dirty="0">
                          <a:solidFill>
                            <a:srgbClr val="231F20"/>
                          </a:solidFill>
                          <a:latin typeface="Liberation Sans Narrow"/>
                          <a:cs typeface="Liberation Sans Narrow"/>
                        </a:rPr>
                        <a:t> </a:t>
                      </a:r>
                      <a:r>
                        <a:rPr sz="900" spc="-5" dirty="0">
                          <a:solidFill>
                            <a:srgbClr val="231F20"/>
                          </a:solidFill>
                          <a:latin typeface="Liberation Sans Narrow"/>
                          <a:cs typeface="Liberation Sans Narrow"/>
                        </a:rPr>
                        <a:t>soins</a:t>
                      </a:r>
                      <a:r>
                        <a:rPr sz="900" spc="114" dirty="0">
                          <a:solidFill>
                            <a:srgbClr val="231F20"/>
                          </a:solidFill>
                          <a:latin typeface="Liberation Sans Narrow"/>
                          <a:cs typeface="Liberation Sans Narrow"/>
                        </a:rPr>
                        <a:t> </a:t>
                      </a:r>
                      <a:r>
                        <a:rPr sz="900" spc="-5" dirty="0">
                          <a:solidFill>
                            <a:srgbClr val="231F20"/>
                          </a:solidFill>
                          <a:latin typeface="Liberation Sans Narrow"/>
                          <a:cs typeface="Liberation Sans Narrow"/>
                        </a:rPr>
                        <a:t>de</a:t>
                      </a:r>
                      <a:r>
                        <a:rPr sz="900" spc="110" dirty="0">
                          <a:solidFill>
                            <a:srgbClr val="231F20"/>
                          </a:solidFill>
                          <a:latin typeface="Liberation Sans Narrow"/>
                          <a:cs typeface="Liberation Sans Narrow"/>
                        </a:rPr>
                        <a:t> </a:t>
                      </a:r>
                      <a:r>
                        <a:rPr sz="900" spc="-5" dirty="0">
                          <a:solidFill>
                            <a:srgbClr val="231F20"/>
                          </a:solidFill>
                          <a:latin typeface="Liberation Sans Narrow"/>
                          <a:cs typeface="Liberation Sans Narrow"/>
                        </a:rPr>
                        <a:t>réhabilitation</a:t>
                      </a:r>
                      <a:r>
                        <a:rPr sz="900" spc="130" dirty="0">
                          <a:solidFill>
                            <a:srgbClr val="231F20"/>
                          </a:solidFill>
                          <a:latin typeface="Liberation Sans Narrow"/>
                          <a:cs typeface="Liberation Sans Narrow"/>
                        </a:rPr>
                        <a:t> </a:t>
                      </a:r>
                      <a:r>
                        <a:rPr sz="900" spc="-5" dirty="0">
                          <a:solidFill>
                            <a:srgbClr val="231F20"/>
                          </a:solidFill>
                          <a:latin typeface="Liberation Sans Narrow"/>
                          <a:cs typeface="Liberation Sans Narrow"/>
                        </a:rPr>
                        <a:t>au</a:t>
                      </a:r>
                      <a:r>
                        <a:rPr sz="900" spc="110" dirty="0">
                          <a:solidFill>
                            <a:srgbClr val="231F20"/>
                          </a:solidFill>
                          <a:latin typeface="Liberation Sans Narrow"/>
                          <a:cs typeface="Liberation Sans Narrow"/>
                        </a:rPr>
                        <a:t> </a:t>
                      </a:r>
                      <a:r>
                        <a:rPr sz="900" spc="-5" dirty="0">
                          <a:solidFill>
                            <a:srgbClr val="231F20"/>
                          </a:solidFill>
                          <a:latin typeface="Liberation Sans Narrow"/>
                          <a:cs typeface="Liberation Sans Narrow"/>
                        </a:rPr>
                        <a:t>niveau</a:t>
                      </a:r>
                      <a:r>
                        <a:rPr sz="900" spc="114" dirty="0">
                          <a:solidFill>
                            <a:srgbClr val="231F20"/>
                          </a:solidFill>
                          <a:latin typeface="Liberation Sans Narrow"/>
                          <a:cs typeface="Liberation Sans Narrow"/>
                        </a:rPr>
                        <a:t> </a:t>
                      </a:r>
                      <a:r>
                        <a:rPr sz="900" spc="-5" dirty="0">
                          <a:solidFill>
                            <a:srgbClr val="231F20"/>
                          </a:solidFill>
                          <a:latin typeface="Liberation Sans Narrow"/>
                          <a:cs typeface="Liberation Sans Narrow"/>
                        </a:rPr>
                        <a:t>de</a:t>
                      </a:r>
                      <a:endParaRPr sz="900" dirty="0">
                        <a:latin typeface="Liberation Sans Narrow"/>
                        <a:cs typeface="Liberation Sans Narrow"/>
                      </a:endParaRPr>
                    </a:p>
                  </a:txBody>
                  <a:tcPr marL="0" marR="0" marT="0" marB="0"/>
                </a:tc>
              </a:tr>
            </a:tbl>
          </a:graphicData>
        </a:graphic>
      </p:graphicFrame>
      <p:sp>
        <p:nvSpPr>
          <p:cNvPr id="12" name="object 12"/>
          <p:cNvSpPr txBox="1"/>
          <p:nvPr/>
        </p:nvSpPr>
        <p:spPr>
          <a:xfrm>
            <a:off x="8393905" y="1686096"/>
            <a:ext cx="3638336" cy="1716068"/>
          </a:xfrm>
          <a:prstGeom prst="rect">
            <a:avLst/>
          </a:prstGeom>
        </p:spPr>
        <p:txBody>
          <a:bodyPr vert="horz" wrap="square" lIns="0" tIns="28215" rIns="0" bIns="0" rtlCol="0">
            <a:spAutoFit/>
          </a:bodyPr>
          <a:lstStyle/>
          <a:p>
            <a:pPr marL="11516">
              <a:spcBef>
                <a:spcPts val="222"/>
              </a:spcBef>
            </a:pPr>
            <a:r>
              <a:rPr sz="907" spc="-5" dirty="0">
                <a:solidFill>
                  <a:srgbClr val="231F20"/>
                </a:solidFill>
                <a:latin typeface="Liberation Sans Narrow"/>
                <a:cs typeface="Liberation Sans Narrow"/>
              </a:rPr>
              <a:t>chaque territoire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latin typeface="Liberation Sans Narrow"/>
              <a:cs typeface="Liberation Sans Narrow"/>
            </a:endParaRPr>
          </a:p>
          <a:p>
            <a:pPr marL="11516" marR="4607" algn="just">
              <a:lnSpc>
                <a:spcPct val="95600"/>
              </a:lnSpc>
              <a:spcBef>
                <a:spcPts val="177"/>
              </a:spcBef>
            </a:pPr>
            <a:r>
              <a:rPr sz="907" spc="-5" dirty="0">
                <a:solidFill>
                  <a:srgbClr val="231F20"/>
                </a:solidFill>
                <a:latin typeface="Liberation Sans Narrow"/>
                <a:cs typeface="Liberation Sans Narrow"/>
              </a:rPr>
              <a:t>Organiser les conditions permettant la coordination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acteurs, la continuité des soins, y compris sur un mode  intensif en ambulatoire dans le cadre d’un parcours global,  coordonné</a:t>
            </a:r>
            <a:endParaRPr sz="907" dirty="0">
              <a:latin typeface="Liberation Sans Narrow"/>
              <a:cs typeface="Liberation Sans Narrow"/>
            </a:endParaRPr>
          </a:p>
          <a:p>
            <a:pPr marL="11516" marR="4607" algn="just">
              <a:lnSpc>
                <a:spcPct val="95400"/>
              </a:lnSpc>
              <a:spcBef>
                <a:spcPts val="181"/>
              </a:spcBef>
            </a:pPr>
            <a:r>
              <a:rPr sz="907" spc="-5" dirty="0">
                <a:solidFill>
                  <a:srgbClr val="231F20"/>
                </a:solidFill>
                <a:latin typeface="Liberation Sans Narrow"/>
                <a:cs typeface="Liberation Sans Narrow"/>
              </a:rPr>
              <a:t>Organiser le maintien dans le logement ou l’accès au  logement par le développement de </a:t>
            </a:r>
            <a:r>
              <a:rPr sz="907" dirty="0">
                <a:solidFill>
                  <a:srgbClr val="231F20"/>
                </a:solidFill>
                <a:latin typeface="Liberation Sans Narrow"/>
                <a:cs typeface="Liberation Sans Narrow"/>
              </a:rPr>
              <a:t>logements </a:t>
            </a:r>
            <a:r>
              <a:rPr sz="907" spc="-5" dirty="0">
                <a:solidFill>
                  <a:srgbClr val="231F20"/>
                </a:solidFill>
                <a:latin typeface="Liberation Sans Narrow"/>
                <a:cs typeface="Liberation Sans Narrow"/>
              </a:rPr>
              <a:t>d’évaluation  ou de transition, autres </a:t>
            </a:r>
            <a:r>
              <a:rPr sz="907" dirty="0">
                <a:solidFill>
                  <a:srgbClr val="231F20"/>
                </a:solidFill>
                <a:latin typeface="Liberation Sans Narrow"/>
                <a:cs typeface="Liberation Sans Narrow"/>
              </a:rPr>
              <a:t>projets </a:t>
            </a:r>
            <a:r>
              <a:rPr sz="907" spc="-5" dirty="0">
                <a:solidFill>
                  <a:srgbClr val="231F20"/>
                </a:solidFill>
                <a:latin typeface="Liberation Sans Narrow"/>
                <a:cs typeface="Liberation Sans Narrow"/>
              </a:rPr>
              <a:t>d’habitat, type ‘un chez </a:t>
            </a:r>
            <a:r>
              <a:rPr sz="907" dirty="0">
                <a:solidFill>
                  <a:srgbClr val="231F20"/>
                </a:solidFill>
                <a:latin typeface="Liberation Sans Narrow"/>
                <a:cs typeface="Liberation Sans Narrow"/>
              </a:rPr>
              <a:t>soi  </a:t>
            </a:r>
            <a:r>
              <a:rPr sz="907" spc="-5" dirty="0">
                <a:solidFill>
                  <a:srgbClr val="231F20"/>
                </a:solidFill>
                <a:latin typeface="Liberation Sans Narrow"/>
                <a:cs typeface="Liberation Sans Narrow"/>
              </a:rPr>
              <a:t>d’abord’, et le renforcement des services d’aide et de </a:t>
            </a:r>
            <a:r>
              <a:rPr sz="907" dirty="0">
                <a:solidFill>
                  <a:srgbClr val="231F20"/>
                </a:solidFill>
                <a:latin typeface="Liberation Sans Narrow"/>
                <a:cs typeface="Liberation Sans Narrow"/>
              </a:rPr>
              <a:t>soins  </a:t>
            </a:r>
            <a:r>
              <a:rPr sz="907" spc="-5" dirty="0">
                <a:solidFill>
                  <a:srgbClr val="231F20"/>
                </a:solidFill>
                <a:latin typeface="Liberation Sans Narrow"/>
                <a:cs typeface="Liberation Sans Narrow"/>
              </a:rPr>
              <a:t>à</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domicile.</a:t>
            </a:r>
            <a:endParaRPr sz="907" dirty="0">
              <a:latin typeface="Liberation Sans Narrow"/>
              <a:cs typeface="Liberation Sans Narrow"/>
            </a:endParaRPr>
          </a:p>
          <a:p>
            <a:pPr marL="11516" marR="5182" algn="just">
              <a:lnSpc>
                <a:spcPts val="1034"/>
              </a:lnSpc>
              <a:spcBef>
                <a:spcPts val="221"/>
              </a:spcBef>
            </a:pPr>
            <a:r>
              <a:rPr sz="907" spc="-5" dirty="0">
                <a:solidFill>
                  <a:srgbClr val="231F20"/>
                </a:solidFill>
                <a:latin typeface="Liberation Sans Narrow"/>
                <a:cs typeface="Liberation Sans Narrow"/>
              </a:rPr>
              <a:t>Développer les dispositifs d’emploi accompagné pour les  personnes avec handicap</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psychique</a:t>
            </a:r>
            <a:endParaRPr sz="907" dirty="0">
              <a:latin typeface="Liberation Sans Narrow"/>
              <a:cs typeface="Liberation Sans Narrow"/>
            </a:endParaRPr>
          </a:p>
          <a:p>
            <a:pPr marL="11516" marR="4607" algn="just">
              <a:lnSpc>
                <a:spcPts val="1034"/>
              </a:lnSpc>
              <a:spcBef>
                <a:spcPts val="195"/>
              </a:spcBef>
            </a:pPr>
            <a:r>
              <a:rPr sz="907" spc="-5" dirty="0">
                <a:solidFill>
                  <a:srgbClr val="231F20"/>
                </a:solidFill>
                <a:latin typeface="Liberation Sans Narrow"/>
                <a:cs typeface="Liberation Sans Narrow"/>
              </a:rPr>
              <a:t>Faire évoluer l’offre en ESAT </a:t>
            </a:r>
            <a:r>
              <a:rPr sz="907" dirty="0">
                <a:solidFill>
                  <a:srgbClr val="231F20"/>
                </a:solidFill>
                <a:latin typeface="Liberation Sans Narrow"/>
                <a:cs typeface="Liberation Sans Narrow"/>
              </a:rPr>
              <a:t>pour </a:t>
            </a:r>
            <a:r>
              <a:rPr sz="907" spc="-5" dirty="0">
                <a:solidFill>
                  <a:srgbClr val="231F20"/>
                </a:solidFill>
                <a:latin typeface="Liberation Sans Narrow"/>
                <a:cs typeface="Liberation Sans Narrow"/>
              </a:rPr>
              <a:t>l’accompagnement vers  l’emploi en milieu ordinaire : </a:t>
            </a:r>
            <a:r>
              <a:rPr sz="907" dirty="0">
                <a:solidFill>
                  <a:srgbClr val="231F20"/>
                </a:solidFill>
                <a:latin typeface="Liberation Sans Narrow"/>
                <a:cs typeface="Liberation Sans Narrow"/>
              </a:rPr>
              <a:t>ESAT </a:t>
            </a:r>
            <a:r>
              <a:rPr sz="907" spc="-5" dirty="0">
                <a:solidFill>
                  <a:srgbClr val="231F20"/>
                </a:solidFill>
                <a:latin typeface="Liberation Sans Narrow"/>
                <a:cs typeface="Liberation Sans Narrow"/>
              </a:rPr>
              <a:t>de</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transition</a:t>
            </a:r>
            <a:endParaRPr sz="907" dirty="0">
              <a:latin typeface="Liberation Sans Narrow"/>
              <a:cs typeface="Liberation Sans Narrow"/>
            </a:endParaRPr>
          </a:p>
        </p:txBody>
      </p:sp>
      <p:sp>
        <p:nvSpPr>
          <p:cNvPr id="13" name="object 13"/>
          <p:cNvSpPr txBox="1"/>
          <p:nvPr/>
        </p:nvSpPr>
        <p:spPr>
          <a:xfrm>
            <a:off x="8395124" y="3389215"/>
            <a:ext cx="3637117" cy="282645"/>
          </a:xfrm>
          <a:prstGeom prst="rect">
            <a:avLst/>
          </a:prstGeom>
        </p:spPr>
        <p:txBody>
          <a:bodyPr vert="horz" wrap="square" lIns="0" tIns="17275" rIns="0" bIns="0" rtlCol="0">
            <a:spAutoFit/>
          </a:bodyPr>
          <a:lstStyle/>
          <a:p>
            <a:pPr marL="11516" marR="4607" algn="just">
              <a:lnSpc>
                <a:spcPct val="95400"/>
              </a:lnSpc>
              <a:spcBef>
                <a:spcPts val="136"/>
              </a:spcBef>
            </a:pPr>
            <a:r>
              <a:rPr sz="907" spc="-5" dirty="0">
                <a:solidFill>
                  <a:srgbClr val="231F20"/>
                </a:solidFill>
                <a:latin typeface="Liberation Sans Narrow"/>
                <a:cs typeface="Liberation Sans Narrow"/>
              </a:rPr>
              <a:t>Développer les appartements de coordination  thérapeutique pour des personnes en risque ou en situation  de handicap</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psychique</a:t>
            </a:r>
            <a:endParaRPr sz="907" dirty="0">
              <a:latin typeface="Liberation Sans Narrow"/>
              <a:cs typeface="Liberation Sans Narrow"/>
            </a:endParaRPr>
          </a:p>
        </p:txBody>
      </p:sp>
      <p:sp>
        <p:nvSpPr>
          <p:cNvPr id="14" name="object 14"/>
          <p:cNvSpPr txBox="1"/>
          <p:nvPr/>
        </p:nvSpPr>
        <p:spPr>
          <a:xfrm>
            <a:off x="8393929" y="3726005"/>
            <a:ext cx="3638312" cy="720094"/>
          </a:xfrm>
          <a:prstGeom prst="rect">
            <a:avLst/>
          </a:prstGeom>
        </p:spPr>
        <p:txBody>
          <a:bodyPr vert="horz" wrap="square" lIns="0" tIns="20154" rIns="0" bIns="0" rtlCol="0">
            <a:spAutoFit/>
          </a:bodyPr>
          <a:lstStyle/>
          <a:p>
            <a:pPr marL="11516" marR="4607" algn="just">
              <a:lnSpc>
                <a:spcPts val="1043"/>
              </a:lnSpc>
              <a:spcBef>
                <a:spcPts val="159"/>
              </a:spcBef>
            </a:pPr>
            <a:r>
              <a:rPr sz="907" spc="-5" dirty="0">
                <a:solidFill>
                  <a:srgbClr val="231F20"/>
                </a:solidFill>
                <a:latin typeface="Liberation Sans Narrow"/>
                <a:cs typeface="Liberation Sans Narrow"/>
              </a:rPr>
              <a:t>Réduire les situations d’inadéquations dans </a:t>
            </a:r>
            <a:r>
              <a:rPr sz="907"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établissements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latin typeface="Liberation Sans Narrow"/>
              <a:cs typeface="Liberation Sans Narrow"/>
            </a:endParaRPr>
          </a:p>
          <a:p>
            <a:pPr marL="11516" marR="4607" algn="just">
              <a:lnSpc>
                <a:spcPct val="95400"/>
              </a:lnSpc>
              <a:spcBef>
                <a:spcPts val="150"/>
              </a:spcBef>
            </a:pPr>
            <a:r>
              <a:rPr sz="907" spc="-9" dirty="0">
                <a:solidFill>
                  <a:srgbClr val="231F20"/>
                </a:solidFill>
                <a:latin typeface="Liberation Sans Narrow"/>
                <a:cs typeface="Liberation Sans Narrow"/>
              </a:rPr>
              <a:t>Favoriser l’accueil </a:t>
            </a:r>
            <a:r>
              <a:rPr sz="907" spc="-5" dirty="0">
                <a:solidFill>
                  <a:srgbClr val="231F20"/>
                </a:solidFill>
                <a:latin typeface="Liberation Sans Narrow"/>
                <a:cs typeface="Liberation Sans Narrow"/>
              </a:rPr>
              <a:t>en EHPAD des </a:t>
            </a:r>
            <a:r>
              <a:rPr sz="907" spc="-9" dirty="0">
                <a:solidFill>
                  <a:srgbClr val="231F20"/>
                </a:solidFill>
                <a:latin typeface="Liberation Sans Narrow"/>
                <a:cs typeface="Liberation Sans Narrow"/>
              </a:rPr>
              <a:t>personnes </a:t>
            </a:r>
            <a:r>
              <a:rPr sz="907" spc="-5" dirty="0">
                <a:solidFill>
                  <a:srgbClr val="231F20"/>
                </a:solidFill>
                <a:latin typeface="Liberation Sans Narrow"/>
                <a:cs typeface="Liberation Sans Narrow"/>
              </a:rPr>
              <a:t>vieillissantes  ou âgées présentant des </a:t>
            </a:r>
            <a:r>
              <a:rPr sz="907" dirty="0">
                <a:solidFill>
                  <a:srgbClr val="231F20"/>
                </a:solidFill>
                <a:latin typeface="Liberation Sans Narrow"/>
                <a:cs typeface="Liberation Sans Narrow"/>
              </a:rPr>
              <a:t>troubles </a:t>
            </a:r>
            <a:r>
              <a:rPr sz="907" spc="-5" dirty="0">
                <a:solidFill>
                  <a:srgbClr val="231F20"/>
                </a:solidFill>
                <a:latin typeface="Liberation Sans Narrow"/>
                <a:cs typeface="Liberation Sans Narrow"/>
              </a:rPr>
              <a:t>psychiatriques ou un  handicap psychique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11516" algn="just">
              <a:spcBef>
                <a:spcPts val="145"/>
              </a:spcBef>
            </a:pPr>
            <a:r>
              <a:rPr sz="907" spc="-5" dirty="0">
                <a:solidFill>
                  <a:srgbClr val="231F20"/>
                </a:solidFill>
                <a:latin typeface="Liberation Sans Narrow"/>
                <a:cs typeface="Liberation Sans Narrow"/>
              </a:rPr>
              <a:t>Formations, activité de liaison, </a:t>
            </a:r>
            <a:r>
              <a:rPr sz="907" dirty="0">
                <a:solidFill>
                  <a:srgbClr val="231F20"/>
                </a:solidFill>
                <a:latin typeface="Liberation Sans Narrow"/>
                <a:cs typeface="Liberation Sans Narrow"/>
              </a:rPr>
              <a:t>unité </a:t>
            </a:r>
            <a:r>
              <a:rPr sz="907" spc="-5" dirty="0">
                <a:solidFill>
                  <a:srgbClr val="231F20"/>
                </a:solidFill>
                <a:latin typeface="Liberation Sans Narrow"/>
                <a:cs typeface="Liberation Sans Narrow"/>
              </a:rPr>
              <a:t>« de transition</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p:txBody>
      </p:sp>
      <p:sp>
        <p:nvSpPr>
          <p:cNvPr id="15" name="object 15"/>
          <p:cNvSpPr txBox="1"/>
          <p:nvPr/>
        </p:nvSpPr>
        <p:spPr>
          <a:xfrm>
            <a:off x="8252552" y="4485647"/>
            <a:ext cx="3921042" cy="1673432"/>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Renforcer le pouvoir de décider et d’agir des personnes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promouvoir leur implication et celle de leurs</a:t>
            </a:r>
            <a:r>
              <a:rPr sz="907" b="1" spc="23"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proches</a:t>
            </a:r>
            <a:endParaRPr sz="907" dirty="0">
              <a:latin typeface="Liberation Sans Narrow"/>
              <a:cs typeface="Liberation Sans Narrow"/>
            </a:endParaRPr>
          </a:p>
          <a:p>
            <a:pPr marL="173897" marR="4607">
              <a:lnSpc>
                <a:spcPts val="1043"/>
              </a:lnSpc>
              <a:spcBef>
                <a:spcPts val="535"/>
              </a:spcBef>
            </a:pPr>
            <a:r>
              <a:rPr sz="907" spc="-5" dirty="0">
                <a:solidFill>
                  <a:srgbClr val="231F20"/>
                </a:solidFill>
                <a:latin typeface="Liberation Sans Narrow"/>
                <a:cs typeface="Liberation Sans Narrow"/>
              </a:rPr>
              <a:t>Promotion de la co-construction avec la personne de son  projet de soins et de</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vie</a:t>
            </a:r>
            <a:endParaRPr sz="907" dirty="0">
              <a:latin typeface="Liberation Sans Narrow"/>
              <a:cs typeface="Liberation Sans Narrow"/>
            </a:endParaRPr>
          </a:p>
          <a:p>
            <a:pPr marL="173897">
              <a:spcBef>
                <a:spcPts val="100"/>
              </a:spcBef>
            </a:pPr>
            <a:r>
              <a:rPr sz="907" spc="-5" dirty="0">
                <a:solidFill>
                  <a:srgbClr val="231F20"/>
                </a:solidFill>
                <a:latin typeface="Liberation Sans Narrow"/>
                <a:cs typeface="Liberation Sans Narrow"/>
              </a:rPr>
              <a:t>Développer les modalités de soutien par les</a:t>
            </a:r>
            <a:r>
              <a:rPr sz="907" spc="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pairs</a:t>
            </a:r>
            <a:endParaRPr sz="907" dirty="0">
              <a:latin typeface="Liberation Sans Narrow"/>
              <a:cs typeface="Liberation Sans Narrow"/>
            </a:endParaRPr>
          </a:p>
          <a:p>
            <a:pPr marL="336854" marR="207870">
              <a:lnSpc>
                <a:spcPct val="111900"/>
              </a:lnSpc>
              <a:spcBef>
                <a:spcPts val="14"/>
              </a:spcBef>
            </a:pPr>
            <a:r>
              <a:rPr sz="907" spc="-5" dirty="0">
                <a:solidFill>
                  <a:srgbClr val="231F20"/>
                </a:solidFill>
                <a:latin typeface="Liberation Sans Narrow"/>
                <a:cs typeface="Liberation Sans Narrow"/>
              </a:rPr>
              <a:t>Faire connaitre l’UNAFAM et les groupes de parole  Développer les</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GEM</a:t>
            </a:r>
            <a:endParaRPr sz="907" dirty="0">
              <a:latin typeface="Liberation Sans Narrow"/>
              <a:cs typeface="Liberation Sans Narrow"/>
            </a:endParaRPr>
          </a:p>
          <a:p>
            <a:pPr marL="173897" marR="127256" indent="162381">
              <a:lnSpc>
                <a:spcPts val="1224"/>
              </a:lnSpc>
              <a:spcBef>
                <a:spcPts val="54"/>
              </a:spcBef>
            </a:pPr>
            <a:r>
              <a:rPr sz="907" spc="-5" dirty="0">
                <a:solidFill>
                  <a:srgbClr val="231F20"/>
                </a:solidFill>
                <a:latin typeface="Liberation Sans Narrow"/>
                <a:cs typeface="Liberation Sans Narrow"/>
              </a:rPr>
              <a:t>Former des médiateurs santé pairs en santé </a:t>
            </a:r>
            <a:r>
              <a:rPr sz="907" dirty="0">
                <a:solidFill>
                  <a:srgbClr val="231F20"/>
                </a:solidFill>
                <a:latin typeface="Liberation Sans Narrow"/>
                <a:cs typeface="Liberation Sans Narrow"/>
              </a:rPr>
              <a:t>mentale  </a:t>
            </a:r>
            <a:r>
              <a:rPr sz="907" spc="-5" dirty="0">
                <a:solidFill>
                  <a:srgbClr val="231F20"/>
                </a:solidFill>
                <a:latin typeface="Liberation Sans Narrow"/>
                <a:cs typeface="Liberation Sans Narrow"/>
              </a:rPr>
              <a:t>Former et soutenir les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aidants</a:t>
            </a:r>
            <a:endParaRPr sz="907" dirty="0">
              <a:latin typeface="Liberation Sans Narrow"/>
              <a:cs typeface="Liberation Sans Narrow"/>
            </a:endParaRPr>
          </a:p>
          <a:p>
            <a:pPr marL="336854" marR="4607">
              <a:lnSpc>
                <a:spcPct val="103899"/>
              </a:lnSpc>
              <a:spcBef>
                <a:spcPts val="32"/>
              </a:spcBef>
            </a:pPr>
            <a:r>
              <a:rPr sz="907" spc="-5" dirty="0">
                <a:solidFill>
                  <a:srgbClr val="231F20"/>
                </a:solidFill>
                <a:latin typeface="Liberation Sans Narrow"/>
                <a:cs typeface="Liberation Sans Narrow"/>
              </a:rPr>
              <a:t>Accès à des programmes de psycho-éducation et  renforcement des compétences psycho-sociales  Structuration une offre de répit</a:t>
            </a:r>
            <a:r>
              <a:rPr sz="907" spc="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adaptée</a:t>
            </a:r>
            <a:endParaRPr sz="907" dirty="0">
              <a:latin typeface="Liberation Sans Narrow"/>
              <a:cs typeface="Liberation Sans Narrow"/>
            </a:endParaRPr>
          </a:p>
        </p:txBody>
      </p:sp>
      <p:sp>
        <p:nvSpPr>
          <p:cNvPr id="16" name="object 16"/>
          <p:cNvSpPr txBox="1"/>
          <p:nvPr/>
        </p:nvSpPr>
        <p:spPr>
          <a:xfrm>
            <a:off x="8297337" y="6198466"/>
            <a:ext cx="3759294" cy="150638"/>
          </a:xfrm>
          <a:prstGeom prst="rect">
            <a:avLst/>
          </a:prstGeom>
        </p:spPr>
        <p:txBody>
          <a:bodyPr vert="horz" wrap="square" lIns="0" tIns="10941" rIns="0" bIns="0" rtlCol="0">
            <a:spAutoFit/>
          </a:bodyPr>
          <a:lstStyle/>
          <a:p>
            <a:pPr marL="11516">
              <a:spcBef>
                <a:spcPts val="86"/>
              </a:spcBef>
            </a:pPr>
            <a:r>
              <a:rPr sz="907" b="1" spc="-5" dirty="0">
                <a:solidFill>
                  <a:srgbClr val="231F20"/>
                </a:solidFill>
                <a:latin typeface="Liberation Sans Narrow"/>
                <a:cs typeface="Liberation Sans Narrow"/>
              </a:rPr>
              <a:t>Initier des réponses innovantes</a:t>
            </a:r>
            <a:r>
              <a:rPr sz="907" b="1" spc="18"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d’accompagnement.</a:t>
            </a:r>
            <a:endParaRPr sz="907" dirty="0">
              <a:latin typeface="Liberation Sans Narrow"/>
              <a:cs typeface="Liberation Sans Narrow"/>
            </a:endParaRPr>
          </a:p>
        </p:txBody>
      </p:sp>
      <p:sp>
        <p:nvSpPr>
          <p:cNvPr id="18" name="object 3"/>
          <p:cNvSpPr/>
          <p:nvPr/>
        </p:nvSpPr>
        <p:spPr>
          <a:xfrm>
            <a:off x="138315" y="124055"/>
            <a:ext cx="2022171" cy="688633"/>
          </a:xfrm>
          <a:prstGeom prst="rect">
            <a:avLst/>
          </a:prstGeom>
          <a:blipFill>
            <a:blip r:embed="rId3" cstate="print"/>
            <a:stretch>
              <a:fillRect/>
            </a:stretch>
          </a:blipFill>
        </p:spPr>
        <p:txBody>
          <a:bodyPr wrap="square" lIns="0" tIns="0" rIns="0" bIns="0" rtlCol="0"/>
          <a:lstStyle/>
          <a:p>
            <a:endParaRPr sz="1632"/>
          </a:p>
        </p:txBody>
      </p:sp>
      <p:sp>
        <p:nvSpPr>
          <p:cNvPr id="19" name="object 4"/>
          <p:cNvSpPr/>
          <p:nvPr/>
        </p:nvSpPr>
        <p:spPr>
          <a:xfrm>
            <a:off x="6450259" y="385986"/>
            <a:ext cx="5544235" cy="743681"/>
          </a:xfrm>
          <a:prstGeom prst="rect">
            <a:avLst/>
          </a:prstGeom>
          <a:blipFill>
            <a:blip r:embed="rId4" cstate="print"/>
            <a:stretch>
              <a:fillRect/>
            </a:stretch>
          </a:blipFill>
        </p:spPr>
        <p:txBody>
          <a:bodyPr wrap="square" lIns="0" tIns="0" rIns="0" bIns="0" rtlCol="0"/>
          <a:lstStyle/>
          <a:p>
            <a:endParaRPr sz="1632"/>
          </a:p>
        </p:txBody>
      </p:sp>
      <p:sp>
        <p:nvSpPr>
          <p:cNvPr id="20" name="object 5"/>
          <p:cNvSpPr txBox="1">
            <a:spLocks/>
          </p:cNvSpPr>
          <p:nvPr/>
        </p:nvSpPr>
        <p:spPr>
          <a:xfrm>
            <a:off x="2299005" y="66259"/>
            <a:ext cx="9733236" cy="625771"/>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marR="4607">
              <a:lnSpc>
                <a:spcPct val="110000"/>
              </a:lnSpc>
              <a:spcBef>
                <a:spcPts val="91"/>
              </a:spcBef>
            </a:pPr>
            <a:r>
              <a:rPr lang="fr-FR" kern="0" dirty="0" smtClean="0"/>
              <a:t>Améliorer </a:t>
            </a:r>
            <a:r>
              <a:rPr lang="fr-FR" kern="0" spc="-5" dirty="0" smtClean="0"/>
              <a:t>le parcours de </a:t>
            </a:r>
            <a:r>
              <a:rPr lang="fr-FR" kern="0" spc="-9" dirty="0" smtClean="0"/>
              <a:t>santé </a:t>
            </a:r>
            <a:r>
              <a:rPr lang="fr-FR" kern="0" spc="-5" dirty="0" smtClean="0"/>
              <a:t>des personnes vivant avec un handicap  psychique ou </a:t>
            </a:r>
            <a:r>
              <a:rPr lang="fr-FR" kern="0" spc="-9" dirty="0" smtClean="0"/>
              <a:t>avec </a:t>
            </a:r>
            <a:r>
              <a:rPr lang="fr-FR" kern="0" spc="-5" dirty="0" smtClean="0"/>
              <a:t>un trouble</a:t>
            </a:r>
            <a:r>
              <a:rPr lang="fr-FR" kern="0" spc="-18" dirty="0" smtClean="0"/>
              <a:t> </a:t>
            </a:r>
            <a:r>
              <a:rPr lang="fr-FR" kern="0" spc="-5" dirty="0" smtClean="0"/>
              <a:t>psychique</a:t>
            </a:r>
            <a:endParaRPr lang="fr-FR" kern="0" spc="-5" dirty="0"/>
          </a:p>
        </p:txBody>
      </p:sp>
      <p:sp>
        <p:nvSpPr>
          <p:cNvPr id="4" name="Espace réservé du numéro de diapositive 3"/>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21</a:t>
            </a:fld>
            <a:endParaRPr lang="fr-FR" sz="1050" dirty="0">
              <a:solidFill>
                <a:prstClr val="black">
                  <a:tint val="75000"/>
                </a:prstClr>
              </a:solidFill>
            </a:endParaRPr>
          </a:p>
        </p:txBody>
      </p:sp>
    </p:spTree>
    <p:extLst>
      <p:ext uri="{BB962C8B-B14F-4D97-AF65-F5344CB8AC3E}">
        <p14:creationId xmlns:p14="http://schemas.microsoft.com/office/powerpoint/2010/main" val="2920116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rchemin vertical 13"/>
          <p:cNvSpPr/>
          <p:nvPr/>
        </p:nvSpPr>
        <p:spPr>
          <a:xfrm>
            <a:off x="70792" y="205876"/>
            <a:ext cx="11881301" cy="663343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5" name="Image 14"/>
          <p:cNvPicPr>
            <a:picLocks noChangeAspect="1"/>
          </p:cNvPicPr>
          <p:nvPr/>
        </p:nvPicPr>
        <p:blipFill>
          <a:blip r:embed="rId2"/>
          <a:stretch>
            <a:fillRect/>
          </a:stretch>
        </p:blipFill>
        <p:spPr>
          <a:xfrm>
            <a:off x="1949221" y="264121"/>
            <a:ext cx="502499" cy="727373"/>
          </a:xfrm>
          <a:prstGeom prst="rect">
            <a:avLst/>
          </a:prstGeom>
        </p:spPr>
      </p:pic>
      <p:sp>
        <p:nvSpPr>
          <p:cNvPr id="16" name="ZoneTexte 15"/>
          <p:cNvSpPr txBox="1"/>
          <p:nvPr/>
        </p:nvSpPr>
        <p:spPr>
          <a:xfrm>
            <a:off x="2829630" y="376652"/>
            <a:ext cx="6654031"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22</a:t>
            </a:fld>
            <a:endParaRPr lang="fr-FR" sz="1050" dirty="0">
              <a:solidFill>
                <a:prstClr val="black">
                  <a:tint val="75000"/>
                </a:prstClr>
              </a:solidFill>
            </a:endParaRPr>
          </a:p>
        </p:txBody>
      </p:sp>
    </p:spTree>
    <p:extLst>
      <p:ext uri="{BB962C8B-B14F-4D97-AF65-F5344CB8AC3E}">
        <p14:creationId xmlns:p14="http://schemas.microsoft.com/office/powerpoint/2010/main" val="3981438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46841" y="2181634"/>
            <a:ext cx="10569203" cy="1669198"/>
          </a:xfrm>
          <a:prstGeom prst="rect">
            <a:avLst/>
          </a:prstGeom>
        </p:spPr>
        <p:txBody>
          <a:bodyPr vert="horz" wrap="square" lIns="0" tIns="11516" rIns="0" bIns="0" rtlCol="0">
            <a:spAutoFit/>
          </a:bodyPr>
          <a:lstStyle/>
          <a:p>
            <a:pPr marL="11516" marR="4607" indent="4211533" algn="r">
              <a:lnSpc>
                <a:spcPct val="109900"/>
              </a:lnSpc>
              <a:spcBef>
                <a:spcPts val="91"/>
              </a:spcBef>
            </a:pPr>
            <a:r>
              <a:rPr sz="3264" spc="-9" dirty="0" smtClean="0">
                <a:solidFill>
                  <a:srgbClr val="4B83BB"/>
                </a:solidFill>
              </a:rPr>
              <a:t>Orientation</a:t>
            </a:r>
            <a:r>
              <a:rPr lang="fr-FR" sz="3264" spc="-9" dirty="0" smtClean="0">
                <a:solidFill>
                  <a:srgbClr val="4B83BB"/>
                </a:solidFill>
              </a:rPr>
              <a:t> </a:t>
            </a:r>
            <a:r>
              <a:rPr sz="3264" spc="-5" dirty="0" err="1" smtClean="0">
                <a:solidFill>
                  <a:srgbClr val="4B83BB"/>
                </a:solidFill>
              </a:rPr>
              <a:t>stratégique</a:t>
            </a:r>
            <a:r>
              <a:rPr sz="3264" spc="-14" dirty="0" smtClean="0">
                <a:solidFill>
                  <a:srgbClr val="4B83BB"/>
                </a:solidFill>
              </a:rPr>
              <a:t> </a:t>
            </a:r>
            <a:r>
              <a:rPr sz="3264" spc="-5" dirty="0">
                <a:solidFill>
                  <a:srgbClr val="4B83BB"/>
                </a:solidFill>
              </a:rPr>
              <a:t>4  </a:t>
            </a:r>
            <a:r>
              <a:rPr lang="fr-FR" sz="3264" spc="-5" dirty="0" smtClean="0">
                <a:solidFill>
                  <a:srgbClr val="4B83BB"/>
                </a:solidFill>
              </a:rPr>
              <a:t/>
            </a:r>
            <a:br>
              <a:rPr lang="fr-FR" sz="3264" spc="-5" dirty="0" smtClean="0">
                <a:solidFill>
                  <a:srgbClr val="4B83BB"/>
                </a:solidFill>
              </a:rPr>
            </a:br>
            <a:r>
              <a:rPr sz="3264" spc="-5" dirty="0" err="1" smtClean="0">
                <a:solidFill>
                  <a:srgbClr val="4B83BB"/>
                </a:solidFill>
              </a:rPr>
              <a:t>Accéder</a:t>
            </a:r>
            <a:r>
              <a:rPr sz="3264" spc="-5" dirty="0" smtClean="0">
                <a:solidFill>
                  <a:srgbClr val="4B83BB"/>
                </a:solidFill>
              </a:rPr>
              <a:t> </a:t>
            </a:r>
            <a:r>
              <a:rPr sz="3264" spc="-5" dirty="0">
                <a:solidFill>
                  <a:srgbClr val="4B83BB"/>
                </a:solidFill>
              </a:rPr>
              <a:t>aux </a:t>
            </a:r>
            <a:r>
              <a:rPr sz="3264" spc="-9" dirty="0">
                <a:solidFill>
                  <a:srgbClr val="4B83BB"/>
                </a:solidFill>
              </a:rPr>
              <a:t>soins </a:t>
            </a:r>
            <a:r>
              <a:rPr sz="3264" spc="-5" dirty="0">
                <a:solidFill>
                  <a:srgbClr val="4B83BB"/>
                </a:solidFill>
              </a:rPr>
              <a:t>et aux</a:t>
            </a:r>
            <a:r>
              <a:rPr sz="3264" spc="18" dirty="0">
                <a:solidFill>
                  <a:srgbClr val="4B83BB"/>
                </a:solidFill>
              </a:rPr>
              <a:t> </a:t>
            </a:r>
            <a:r>
              <a:rPr sz="3264" spc="-9" dirty="0">
                <a:solidFill>
                  <a:srgbClr val="4B83BB"/>
                </a:solidFill>
              </a:rPr>
              <a:t>accompagnements</a:t>
            </a:r>
            <a:r>
              <a:rPr sz="3264" dirty="0">
                <a:solidFill>
                  <a:srgbClr val="4B83BB"/>
                </a:solidFill>
              </a:rPr>
              <a:t> </a:t>
            </a:r>
            <a:r>
              <a:rPr sz="3264" spc="-9" dirty="0">
                <a:solidFill>
                  <a:srgbClr val="4B83BB"/>
                </a:solidFill>
              </a:rPr>
              <a:t>utiles  </a:t>
            </a:r>
            <a:r>
              <a:rPr sz="3264" spc="-5" dirty="0">
                <a:solidFill>
                  <a:srgbClr val="4B83BB"/>
                </a:solidFill>
              </a:rPr>
              <a:t>et </a:t>
            </a:r>
            <a:r>
              <a:rPr sz="3264" spc="-9" dirty="0">
                <a:solidFill>
                  <a:srgbClr val="4B83BB"/>
                </a:solidFill>
              </a:rPr>
              <a:t>adaptés </a:t>
            </a:r>
            <a:r>
              <a:rPr sz="3264" spc="-5" dirty="0">
                <a:solidFill>
                  <a:srgbClr val="4B83BB"/>
                </a:solidFill>
              </a:rPr>
              <a:t>au bon moment et au bon</a:t>
            </a:r>
            <a:r>
              <a:rPr sz="3264" dirty="0">
                <a:solidFill>
                  <a:srgbClr val="4B83BB"/>
                </a:solidFill>
              </a:rPr>
              <a:t> </a:t>
            </a:r>
            <a:r>
              <a:rPr sz="3264" spc="-9" dirty="0">
                <a:solidFill>
                  <a:srgbClr val="4B83BB"/>
                </a:solidFill>
              </a:rPr>
              <a:t>endroit</a:t>
            </a:r>
            <a:endParaRPr sz="3264" dirty="0"/>
          </a:p>
        </p:txBody>
      </p:sp>
      <p:sp>
        <p:nvSpPr>
          <p:cNvPr id="4" name="Espace réservé du numéro de diapositive 3"/>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23</a:t>
            </a:fld>
            <a:endParaRPr lang="fr-FR" sz="1050" dirty="0">
              <a:solidFill>
                <a:prstClr val="black">
                  <a:tint val="75000"/>
                </a:prstClr>
              </a:solidFill>
            </a:endParaRPr>
          </a:p>
        </p:txBody>
      </p:sp>
    </p:spTree>
    <p:extLst>
      <p:ext uri="{BB962C8B-B14F-4D97-AF65-F5344CB8AC3E}">
        <p14:creationId xmlns:p14="http://schemas.microsoft.com/office/powerpoint/2010/main" val="4323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12384" y="251925"/>
            <a:ext cx="2391936" cy="1958396"/>
          </a:xfrm>
          <a:prstGeom prst="rect">
            <a:avLst/>
          </a:prstGeom>
          <a:blipFill>
            <a:blip r:embed="rId2" cstate="print"/>
            <a:stretch>
              <a:fillRect/>
            </a:stretch>
          </a:blipFill>
        </p:spPr>
        <p:txBody>
          <a:bodyPr wrap="square" lIns="0" tIns="0" rIns="0" bIns="0" rtlCol="0"/>
          <a:lstStyle/>
          <a:p>
            <a:endParaRPr sz="1632"/>
          </a:p>
        </p:txBody>
      </p:sp>
      <p:sp>
        <p:nvSpPr>
          <p:cNvPr id="4" name="object 4"/>
          <p:cNvSpPr txBox="1">
            <a:spLocks noGrp="1"/>
          </p:cNvSpPr>
          <p:nvPr>
            <p:ph type="title"/>
          </p:nvPr>
        </p:nvSpPr>
        <p:spPr>
          <a:xfrm>
            <a:off x="0" y="1025208"/>
            <a:ext cx="4674089" cy="272729"/>
          </a:xfrm>
          <a:prstGeom prst="rect">
            <a:avLst/>
          </a:prstGeom>
        </p:spPr>
        <p:txBody>
          <a:bodyPr vert="horz" wrap="square" lIns="0" tIns="28791" rIns="0" bIns="0" rtlCol="0">
            <a:spAutoFit/>
          </a:bodyPr>
          <a:lstStyle/>
          <a:p>
            <a:pPr marL="11516" marR="4607" indent="394435">
              <a:lnSpc>
                <a:spcPts val="1868"/>
              </a:lnSpc>
              <a:spcBef>
                <a:spcPts val="227"/>
              </a:spcBef>
            </a:pPr>
            <a:r>
              <a:rPr sz="1632" i="0" spc="-5" dirty="0">
                <a:solidFill>
                  <a:srgbClr val="8ABD70"/>
                </a:solidFill>
              </a:rPr>
              <a:t>DECLINAISONS  OPERATIONNE</a:t>
            </a:r>
            <a:r>
              <a:rPr sz="1632" i="0" spc="-18" dirty="0">
                <a:solidFill>
                  <a:srgbClr val="8ABD70"/>
                </a:solidFill>
              </a:rPr>
              <a:t>L</a:t>
            </a:r>
            <a:r>
              <a:rPr sz="1632" i="0" spc="-9" dirty="0">
                <a:solidFill>
                  <a:srgbClr val="8ABD70"/>
                </a:solidFill>
              </a:rPr>
              <a:t>L</a:t>
            </a:r>
            <a:r>
              <a:rPr sz="1632" i="0" spc="-5" dirty="0">
                <a:solidFill>
                  <a:srgbClr val="8ABD70"/>
                </a:solidFill>
              </a:rPr>
              <a:t>ES</a:t>
            </a:r>
            <a:endParaRPr sz="1632" dirty="0"/>
          </a:p>
        </p:txBody>
      </p:sp>
      <p:sp>
        <p:nvSpPr>
          <p:cNvPr id="5" name="object 5"/>
          <p:cNvSpPr txBox="1"/>
          <p:nvPr/>
        </p:nvSpPr>
        <p:spPr>
          <a:xfrm>
            <a:off x="137645" y="1416805"/>
            <a:ext cx="2683891" cy="276831"/>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Régionaliser les trois dépistages des cancers (sein, colon,  utérus).</a:t>
            </a:r>
            <a:endParaRPr sz="907" dirty="0">
              <a:latin typeface="Liberation Sans Narrow"/>
              <a:cs typeface="Liberation Sans Narrow"/>
            </a:endParaRPr>
          </a:p>
        </p:txBody>
      </p:sp>
      <p:sp>
        <p:nvSpPr>
          <p:cNvPr id="6" name="object 6"/>
          <p:cNvSpPr txBox="1"/>
          <p:nvPr/>
        </p:nvSpPr>
        <p:spPr>
          <a:xfrm>
            <a:off x="137644" y="1889236"/>
            <a:ext cx="2684466" cy="277412"/>
          </a:xfrm>
          <a:prstGeom prst="rect">
            <a:avLst/>
          </a:prstGeom>
        </p:spPr>
        <p:txBody>
          <a:bodyPr vert="horz" wrap="square" lIns="0" tIns="20729" rIns="0" bIns="0" rtlCol="0">
            <a:spAutoFit/>
          </a:bodyPr>
          <a:lstStyle/>
          <a:p>
            <a:pPr marL="11516" marR="4607">
              <a:lnSpc>
                <a:spcPts val="1034"/>
              </a:lnSpc>
              <a:spcBef>
                <a:spcPts val="163"/>
              </a:spcBef>
            </a:pPr>
            <a:r>
              <a:rPr sz="907" b="1" spc="-5" dirty="0">
                <a:solidFill>
                  <a:srgbClr val="231F20"/>
                </a:solidFill>
                <a:latin typeface="Liberation Sans Narrow"/>
                <a:cs typeface="Liberation Sans Narrow"/>
              </a:rPr>
              <a:t>Etendre le dépistage du cancer du col de l’utérus aux  5 départements </a:t>
            </a:r>
            <a:r>
              <a:rPr sz="907" b="1"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la</a:t>
            </a:r>
            <a:r>
              <a:rPr sz="907" b="1" spc="-9" dirty="0">
                <a:solidFill>
                  <a:srgbClr val="231F20"/>
                </a:solidFill>
                <a:latin typeface="Liberation Sans Narrow"/>
                <a:cs typeface="Liberation Sans Narrow"/>
              </a:rPr>
              <a:t> </a:t>
            </a:r>
            <a:r>
              <a:rPr sz="907" b="1" dirty="0">
                <a:solidFill>
                  <a:srgbClr val="231F20"/>
                </a:solidFill>
                <a:latin typeface="Liberation Sans Narrow"/>
                <a:cs typeface="Liberation Sans Narrow"/>
              </a:rPr>
              <a:t>région.</a:t>
            </a:r>
            <a:endParaRPr sz="907">
              <a:latin typeface="Liberation Sans Narrow"/>
              <a:cs typeface="Liberation Sans Narrow"/>
            </a:endParaRPr>
          </a:p>
        </p:txBody>
      </p:sp>
      <p:sp>
        <p:nvSpPr>
          <p:cNvPr id="7" name="object 7"/>
          <p:cNvSpPr txBox="1"/>
          <p:nvPr/>
        </p:nvSpPr>
        <p:spPr>
          <a:xfrm>
            <a:off x="137644" y="2360040"/>
            <a:ext cx="2684466" cy="686917"/>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Améliorer le dispositif d’annonce en cancérologie et  impliquer le médecin traitant en lui proposant des  formations, en particulier par des approches  pédagogiques innovantes de</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simulation.</a:t>
            </a:r>
            <a:endParaRPr sz="907" dirty="0">
              <a:latin typeface="Liberation Sans Narrow"/>
              <a:cs typeface="Liberation Sans Narrow"/>
            </a:endParaRPr>
          </a:p>
        </p:txBody>
      </p:sp>
      <p:sp>
        <p:nvSpPr>
          <p:cNvPr id="8" name="object 8"/>
          <p:cNvSpPr txBox="1"/>
          <p:nvPr/>
        </p:nvSpPr>
        <p:spPr>
          <a:xfrm>
            <a:off x="137644" y="3094925"/>
            <a:ext cx="2685618" cy="1412655"/>
          </a:xfrm>
          <a:prstGeom prst="rect">
            <a:avLst/>
          </a:prstGeom>
        </p:spPr>
        <p:txBody>
          <a:bodyPr vert="horz" wrap="square" lIns="0" tIns="20154" rIns="0" bIns="0" rtlCol="0">
            <a:spAutoFit/>
          </a:bodyPr>
          <a:lstStyle/>
          <a:p>
            <a:pPr marL="11516" marR="5182" algn="just">
              <a:lnSpc>
                <a:spcPts val="1043"/>
              </a:lnSpc>
              <a:spcBef>
                <a:spcPts val="159"/>
              </a:spcBef>
            </a:pPr>
            <a:r>
              <a:rPr sz="907" b="1" spc="-5" dirty="0">
                <a:solidFill>
                  <a:srgbClr val="231F20"/>
                </a:solidFill>
                <a:latin typeface="Liberation Sans Narrow"/>
                <a:cs typeface="Liberation Sans Narrow"/>
              </a:rPr>
              <a:t>Inscrire les enjeux du diagnostic précoce et du dépistage  dans les projets de territoire des communautés  professionnelles de territoire</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(CPTS).</a:t>
            </a:r>
            <a:endParaRPr sz="907" dirty="0">
              <a:latin typeface="Liberation Sans Narrow"/>
              <a:cs typeface="Liberation Sans Narrow"/>
            </a:endParaRPr>
          </a:p>
          <a:p>
            <a:pPr>
              <a:spcBef>
                <a:spcPts val="32"/>
              </a:spcBef>
            </a:pPr>
            <a:endParaRPr sz="1360" dirty="0">
              <a:latin typeface="Times New Roman"/>
              <a:cs typeface="Times New Roman"/>
            </a:endParaRPr>
          </a:p>
          <a:p>
            <a:pPr marL="11516" marR="4607" algn="just">
              <a:lnSpc>
                <a:spcPct val="95600"/>
              </a:lnSpc>
            </a:pPr>
            <a:r>
              <a:rPr sz="907" b="1" spc="-5" dirty="0">
                <a:solidFill>
                  <a:srgbClr val="231F20"/>
                </a:solidFill>
                <a:latin typeface="Liberation Sans Narrow"/>
                <a:cs typeface="Liberation Sans Narrow"/>
              </a:rPr>
              <a:t>Mobiliser les équipes territoriales, développer les  consultations avancées et s’appuyer sur une organisation  graduée pour favoriser le dépistage, le diagnostic précoce  et l’annonce </a:t>
            </a:r>
            <a:r>
              <a:rPr sz="907" b="1" spc="-9" dirty="0">
                <a:solidFill>
                  <a:srgbClr val="231F20"/>
                </a:solidFill>
                <a:latin typeface="Liberation Sans Narrow"/>
                <a:cs typeface="Liberation Sans Narrow"/>
              </a:rPr>
              <a:t>d’une </a:t>
            </a:r>
            <a:r>
              <a:rPr sz="907" b="1" spc="-5" dirty="0">
                <a:solidFill>
                  <a:srgbClr val="231F20"/>
                </a:solidFill>
                <a:latin typeface="Liberation Sans Narrow"/>
                <a:cs typeface="Liberation Sans Narrow"/>
              </a:rPr>
              <a:t>maladie grave ou</a:t>
            </a:r>
            <a:r>
              <a:rPr sz="907" b="1" spc="27"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invalidante.</a:t>
            </a:r>
            <a:endParaRPr sz="907" dirty="0">
              <a:latin typeface="Liberation Sans Narrow"/>
              <a:cs typeface="Liberation Sans Narrow"/>
            </a:endParaRPr>
          </a:p>
        </p:txBody>
      </p:sp>
      <p:sp>
        <p:nvSpPr>
          <p:cNvPr id="9" name="object 9"/>
          <p:cNvSpPr txBox="1"/>
          <p:nvPr/>
        </p:nvSpPr>
        <p:spPr>
          <a:xfrm>
            <a:off x="135342" y="4593786"/>
            <a:ext cx="2686194" cy="686917"/>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Poursuivre le développement </a:t>
            </a:r>
            <a:r>
              <a:rPr sz="907" b="1" dirty="0">
                <a:solidFill>
                  <a:srgbClr val="231F20"/>
                </a:solidFill>
                <a:latin typeface="Liberation Sans Narrow"/>
                <a:cs typeface="Liberation Sans Narrow"/>
              </a:rPr>
              <a:t>des </a:t>
            </a:r>
            <a:r>
              <a:rPr sz="907" b="1" spc="-5" dirty="0">
                <a:solidFill>
                  <a:srgbClr val="231F20"/>
                </a:solidFill>
                <a:latin typeface="Liberation Sans Narrow"/>
                <a:cs typeface="Liberation Sans Narrow"/>
              </a:rPr>
              <a:t>dispositifs d’annonce  pour les maladies chroniques pour couvrir la région  (Maladie inflammatoire chronique de l’intestin, Insuffisance  Rénale Chronique, Sclérose en</a:t>
            </a:r>
            <a:r>
              <a:rPr sz="907" b="1" spc="14" dirty="0">
                <a:solidFill>
                  <a:srgbClr val="231F20"/>
                </a:solidFill>
                <a:latin typeface="Liberation Sans Narrow"/>
                <a:cs typeface="Liberation Sans Narrow"/>
              </a:rPr>
              <a:t> </a:t>
            </a:r>
            <a:r>
              <a:rPr sz="907" b="1" dirty="0">
                <a:solidFill>
                  <a:srgbClr val="231F20"/>
                </a:solidFill>
                <a:latin typeface="Liberation Sans Narrow"/>
                <a:cs typeface="Liberation Sans Narrow"/>
              </a:rPr>
              <a:t>plaque,…).</a:t>
            </a:r>
            <a:endParaRPr sz="907" dirty="0">
              <a:latin typeface="Liberation Sans Narrow"/>
              <a:cs typeface="Liberation Sans Narrow"/>
            </a:endParaRPr>
          </a:p>
        </p:txBody>
      </p:sp>
      <p:sp>
        <p:nvSpPr>
          <p:cNvPr id="10" name="object 10"/>
          <p:cNvSpPr txBox="1"/>
          <p:nvPr/>
        </p:nvSpPr>
        <p:spPr>
          <a:xfrm>
            <a:off x="2863079" y="1416805"/>
            <a:ext cx="3028230" cy="2482409"/>
          </a:xfrm>
          <a:prstGeom prst="rect">
            <a:avLst/>
          </a:prstGeom>
        </p:spPr>
        <p:txBody>
          <a:bodyPr vert="horz" wrap="square" lIns="0" tIns="16699" rIns="0" bIns="0" rtlCol="0">
            <a:spAutoFit/>
          </a:bodyPr>
          <a:lstStyle/>
          <a:p>
            <a:pPr marL="11516" marR="345491" algn="just">
              <a:lnSpc>
                <a:spcPct val="95700"/>
              </a:lnSpc>
              <a:spcBef>
                <a:spcPts val="131"/>
              </a:spcBef>
            </a:pPr>
            <a:r>
              <a:rPr sz="907" b="1" spc="-5" dirty="0">
                <a:solidFill>
                  <a:srgbClr val="231F20"/>
                </a:solidFill>
                <a:latin typeface="Liberation Sans Narrow"/>
                <a:cs typeface="Liberation Sans Narrow"/>
              </a:rPr>
              <a:t>Déployer l’expérimentation concernant l’Insuffisance  Rénale Chronique dans la région et renforcer le lien  Médecin traitant/Néphrologue pour prévenir la dégradation  de la fonction rénale et anticiper le choix des modalités de  suppléance en favorisant l’autonomie du</a:t>
            </a:r>
            <a:r>
              <a:rPr sz="907" b="1" spc="23"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patient.</a:t>
            </a:r>
            <a:endParaRPr sz="907" dirty="0">
              <a:latin typeface="Liberation Sans Narrow"/>
              <a:cs typeface="Liberation Sans Narrow"/>
            </a:endParaRPr>
          </a:p>
          <a:p>
            <a:pPr>
              <a:lnSpc>
                <a:spcPct val="100000"/>
              </a:lnSpc>
            </a:pPr>
            <a:endParaRPr sz="1406" dirty="0">
              <a:latin typeface="Times New Roman"/>
              <a:cs typeface="Times New Roman"/>
            </a:endParaRPr>
          </a:p>
          <a:p>
            <a:pPr marL="11516" marR="344339" algn="just">
              <a:lnSpc>
                <a:spcPct val="96000"/>
              </a:lnSpc>
              <a:spcBef>
                <a:spcPts val="5"/>
              </a:spcBef>
            </a:pPr>
            <a:r>
              <a:rPr sz="907" b="1" spc="-5" dirty="0">
                <a:solidFill>
                  <a:srgbClr val="231F20"/>
                </a:solidFill>
                <a:latin typeface="Liberation Sans Narrow"/>
                <a:cs typeface="Liberation Sans Narrow"/>
              </a:rPr>
              <a:t>Elaborer le plan d’action régional dépistage / diagnostic /  interventions adaptées des personnes avec troubles du  spectre </a:t>
            </a:r>
            <a:r>
              <a:rPr sz="907" b="1"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l’autisme et développer les outils de</a:t>
            </a:r>
            <a:r>
              <a:rPr sz="907" b="1" spc="18"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suivi.</a:t>
            </a:r>
            <a:endParaRPr sz="907" dirty="0">
              <a:latin typeface="Liberation Sans Narrow"/>
              <a:cs typeface="Liberation Sans Narrow"/>
            </a:endParaRPr>
          </a:p>
          <a:p>
            <a:pPr>
              <a:spcBef>
                <a:spcPts val="27"/>
              </a:spcBef>
            </a:pPr>
            <a:endParaRPr sz="1406" dirty="0">
              <a:latin typeface="Times New Roman"/>
              <a:cs typeface="Times New Roman"/>
            </a:endParaRPr>
          </a:p>
          <a:p>
            <a:pPr marL="11516" marR="344915" algn="just">
              <a:lnSpc>
                <a:spcPts val="1043"/>
              </a:lnSpc>
              <a:spcBef>
                <a:spcPts val="5"/>
              </a:spcBef>
            </a:pPr>
            <a:r>
              <a:rPr sz="907" b="1" spc="-5" dirty="0">
                <a:solidFill>
                  <a:srgbClr val="231F20"/>
                </a:solidFill>
                <a:latin typeface="Liberation Sans Narrow"/>
                <a:cs typeface="Liberation Sans Narrow"/>
              </a:rPr>
              <a:t>Mettre en œuvre le plan </a:t>
            </a:r>
            <a:r>
              <a:rPr sz="907" b="1" spc="-5" dirty="0" err="1">
                <a:solidFill>
                  <a:srgbClr val="231F20"/>
                </a:solidFill>
                <a:latin typeface="Liberation Sans Narrow"/>
                <a:cs typeface="Liberation Sans Narrow"/>
              </a:rPr>
              <a:t>d’action</a:t>
            </a:r>
            <a:r>
              <a:rPr sz="907" b="1" spc="-5" dirty="0">
                <a:solidFill>
                  <a:srgbClr val="231F20"/>
                </a:solidFill>
                <a:latin typeface="Liberation Sans Narrow"/>
                <a:cs typeface="Liberation Sans Narrow"/>
              </a:rPr>
              <a:t> </a:t>
            </a:r>
            <a:r>
              <a:rPr sz="907" b="1" spc="-5" dirty="0" err="1" smtClean="0">
                <a:solidFill>
                  <a:srgbClr val="231F20"/>
                </a:solidFill>
                <a:latin typeface="Liberation Sans Narrow"/>
                <a:cs typeface="Liberation Sans Narrow"/>
              </a:rPr>
              <a:t>régional</a:t>
            </a:r>
            <a:r>
              <a:rPr lang="fr-FR" sz="907" b="1" spc="-5" dirty="0">
                <a:solidFill>
                  <a:srgbClr val="231F20"/>
                </a:solidFill>
                <a:latin typeface="Liberation Sans Narrow"/>
                <a:cs typeface="Liberation Sans Narrow"/>
              </a:rPr>
              <a:t> </a:t>
            </a:r>
            <a:r>
              <a:rPr sz="907" b="1" spc="-5" dirty="0" smtClean="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autisme » et  suivre l’évolution des</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indicateurs.</a:t>
            </a:r>
            <a:endParaRPr sz="907" dirty="0">
              <a:latin typeface="Liberation Sans Narrow"/>
              <a:cs typeface="Liberation Sans Narrow"/>
            </a:endParaRPr>
          </a:p>
          <a:p>
            <a:pPr marL="11516" marR="347218" algn="just">
              <a:lnSpc>
                <a:spcPct val="95400"/>
              </a:lnSpc>
              <a:spcBef>
                <a:spcPts val="348"/>
              </a:spcBef>
            </a:pPr>
            <a:r>
              <a:rPr sz="907" b="1" spc="-5" dirty="0" err="1" smtClean="0">
                <a:solidFill>
                  <a:srgbClr val="231F20"/>
                </a:solidFill>
                <a:latin typeface="Liberation Sans Narrow"/>
                <a:cs typeface="Liberation Sans Narrow"/>
              </a:rPr>
              <a:t>Favoriser</a:t>
            </a:r>
            <a:r>
              <a:rPr sz="907" b="1" spc="-5" dirty="0" smtClean="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un diagnostic </a:t>
            </a:r>
            <a:r>
              <a:rPr sz="907" b="1" spc="-9"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qualité des maladies  d’Alzheimer et apparentées, en améliorant l’accès aux  consultations</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mémoire.</a:t>
            </a:r>
            <a:endParaRPr sz="907" dirty="0">
              <a:latin typeface="Liberation Sans Narrow"/>
              <a:cs typeface="Liberation Sans Narrow"/>
            </a:endParaRPr>
          </a:p>
        </p:txBody>
      </p:sp>
      <p:sp>
        <p:nvSpPr>
          <p:cNvPr id="11" name="object 11"/>
          <p:cNvSpPr txBox="1"/>
          <p:nvPr/>
        </p:nvSpPr>
        <p:spPr>
          <a:xfrm>
            <a:off x="2926034" y="4182101"/>
            <a:ext cx="2685042" cy="552906"/>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Favoriser un diagnostic </a:t>
            </a:r>
            <a:r>
              <a:rPr sz="907" b="1" spc="-9"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qualité des maladies  neurodégénératives et éviter les situations d’errance en  étendant le dispositif d’annonce, en formant les médecins  libéraux.</a:t>
            </a:r>
            <a:endParaRPr sz="907" dirty="0">
              <a:latin typeface="Liberation Sans Narrow"/>
              <a:cs typeface="Liberation Sans Narrow"/>
            </a:endParaRPr>
          </a:p>
        </p:txBody>
      </p:sp>
      <p:sp>
        <p:nvSpPr>
          <p:cNvPr id="12" name="object 12"/>
          <p:cNvSpPr txBox="1"/>
          <p:nvPr/>
        </p:nvSpPr>
        <p:spPr>
          <a:xfrm>
            <a:off x="2936092" y="4853875"/>
            <a:ext cx="2683891" cy="276831"/>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Améliorer le repérage, le diagnostic et la prise en charge  des troubles des</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apprentissages.</a:t>
            </a:r>
            <a:endParaRPr sz="907" dirty="0">
              <a:latin typeface="Liberation Sans Narrow"/>
              <a:cs typeface="Liberation Sans Narrow"/>
            </a:endParaRPr>
          </a:p>
        </p:txBody>
      </p:sp>
      <p:sp>
        <p:nvSpPr>
          <p:cNvPr id="13" name="object 13"/>
          <p:cNvSpPr txBox="1"/>
          <p:nvPr/>
        </p:nvSpPr>
        <p:spPr>
          <a:xfrm>
            <a:off x="2948658" y="5280703"/>
            <a:ext cx="2683891" cy="405072"/>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Diminuer le délai de rendez-vous d’imagerie à moins de 20  jours selon les orientations du plan</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cancer.</a:t>
            </a:r>
            <a:endParaRPr sz="907" dirty="0">
              <a:latin typeface="Liberation Sans Narrow"/>
              <a:cs typeface="Liberation Sans Narrow"/>
            </a:endParaRPr>
          </a:p>
        </p:txBody>
      </p:sp>
      <p:sp>
        <p:nvSpPr>
          <p:cNvPr id="15" name="object 3"/>
          <p:cNvSpPr/>
          <p:nvPr/>
        </p:nvSpPr>
        <p:spPr>
          <a:xfrm>
            <a:off x="137644" y="122532"/>
            <a:ext cx="2022171" cy="688633"/>
          </a:xfrm>
          <a:prstGeom prst="rect">
            <a:avLst/>
          </a:prstGeom>
          <a:blipFill>
            <a:blip r:embed="rId3" cstate="print"/>
            <a:stretch>
              <a:fillRect/>
            </a:stretch>
          </a:blipFill>
        </p:spPr>
        <p:txBody>
          <a:bodyPr wrap="square" lIns="0" tIns="0" rIns="0" bIns="0" rtlCol="0"/>
          <a:lstStyle/>
          <a:p>
            <a:endParaRPr sz="1632"/>
          </a:p>
        </p:txBody>
      </p:sp>
      <p:sp>
        <p:nvSpPr>
          <p:cNvPr id="16" name="object 4"/>
          <p:cNvSpPr/>
          <p:nvPr/>
        </p:nvSpPr>
        <p:spPr>
          <a:xfrm>
            <a:off x="4638295" y="399437"/>
            <a:ext cx="4349468" cy="956734"/>
          </a:xfrm>
          <a:prstGeom prst="rect">
            <a:avLst/>
          </a:prstGeom>
          <a:blipFill>
            <a:blip r:embed="rId4" cstate="print"/>
            <a:stretch>
              <a:fillRect/>
            </a:stretch>
          </a:blipFill>
        </p:spPr>
        <p:txBody>
          <a:bodyPr wrap="square" lIns="0" tIns="0" rIns="0" bIns="0" rtlCol="0"/>
          <a:lstStyle/>
          <a:p>
            <a:endParaRPr sz="1632"/>
          </a:p>
        </p:txBody>
      </p:sp>
      <p:sp>
        <p:nvSpPr>
          <p:cNvPr id="17" name="object 5"/>
          <p:cNvSpPr txBox="1">
            <a:spLocks/>
          </p:cNvSpPr>
          <p:nvPr/>
        </p:nvSpPr>
        <p:spPr>
          <a:xfrm>
            <a:off x="2321759" y="36580"/>
            <a:ext cx="9870241" cy="625771"/>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marR="4607">
              <a:lnSpc>
                <a:spcPct val="110000"/>
              </a:lnSpc>
              <a:spcBef>
                <a:spcPts val="91"/>
              </a:spcBef>
            </a:pPr>
            <a:r>
              <a:rPr lang="fr-FR" kern="0" spc="-5" dirty="0" smtClean="0"/>
              <a:t>Favoriser l’accès précoce au dépistage, au diagnostic et structurer  l’annonce </a:t>
            </a:r>
            <a:r>
              <a:rPr lang="fr-FR" kern="0" dirty="0" smtClean="0"/>
              <a:t>à </a:t>
            </a:r>
            <a:r>
              <a:rPr lang="fr-FR" kern="0" spc="-5" dirty="0" smtClean="0"/>
              <a:t>tous les âges de la</a:t>
            </a:r>
            <a:r>
              <a:rPr lang="fr-FR" kern="0" spc="-23" dirty="0" smtClean="0"/>
              <a:t> </a:t>
            </a:r>
            <a:r>
              <a:rPr lang="fr-FR" kern="0" spc="-5" dirty="0" smtClean="0"/>
              <a:t>vie</a:t>
            </a:r>
            <a:endParaRPr lang="fr-FR" kern="0" spc="-5" dirty="0"/>
          </a:p>
        </p:txBody>
      </p:sp>
      <p:sp>
        <p:nvSpPr>
          <p:cNvPr id="18" name="Parchemin vertical 17"/>
          <p:cNvSpPr/>
          <p:nvPr/>
        </p:nvSpPr>
        <p:spPr>
          <a:xfrm>
            <a:off x="5095415" y="2269541"/>
            <a:ext cx="7096585" cy="452061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9" name="Image 18"/>
          <p:cNvPicPr>
            <a:picLocks noChangeAspect="1"/>
          </p:cNvPicPr>
          <p:nvPr/>
        </p:nvPicPr>
        <p:blipFill>
          <a:blip r:embed="rId5"/>
          <a:stretch>
            <a:fillRect/>
          </a:stretch>
        </p:blipFill>
        <p:spPr>
          <a:xfrm>
            <a:off x="6617571" y="2280052"/>
            <a:ext cx="327790" cy="538203"/>
          </a:xfrm>
          <a:prstGeom prst="rect">
            <a:avLst/>
          </a:prstGeom>
        </p:spPr>
      </p:pic>
      <p:sp>
        <p:nvSpPr>
          <p:cNvPr id="20" name="ZoneTexte 19"/>
          <p:cNvSpPr txBox="1"/>
          <p:nvPr/>
        </p:nvSpPr>
        <p:spPr>
          <a:xfrm>
            <a:off x="7173792" y="2210321"/>
            <a:ext cx="5298885"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14" name="Espace réservé du numéro de diapositive 13"/>
          <p:cNvSpPr>
            <a:spLocks noGrp="1"/>
          </p:cNvSpPr>
          <p:nvPr>
            <p:ph type="sldNum" sz="quarter" idx="7"/>
          </p:nvPr>
        </p:nvSpPr>
        <p:spPr>
          <a:xfrm>
            <a:off x="9106272" y="6628574"/>
            <a:ext cx="2804160" cy="161583"/>
          </a:xfrm>
        </p:spPr>
        <p:txBody>
          <a:bodyPr/>
          <a:lstStyle/>
          <a:p>
            <a:fld id="{B6F15528-21DE-4FAA-801E-634DDDAF4B2B}" type="slidenum">
              <a:rPr lang="fr-FR" sz="1050" smtClean="0">
                <a:solidFill>
                  <a:prstClr val="black">
                    <a:tint val="75000"/>
                  </a:prstClr>
                </a:solidFill>
              </a:rPr>
              <a:pPr/>
              <a:t>24</a:t>
            </a:fld>
            <a:endParaRPr lang="fr-FR" sz="1050" dirty="0">
              <a:solidFill>
                <a:prstClr val="black">
                  <a:tint val="75000"/>
                </a:prstClr>
              </a:solidFill>
            </a:endParaRPr>
          </a:p>
        </p:txBody>
      </p:sp>
    </p:spTree>
    <p:extLst>
      <p:ext uri="{BB962C8B-B14F-4D97-AF65-F5344CB8AC3E}">
        <p14:creationId xmlns:p14="http://schemas.microsoft.com/office/powerpoint/2010/main" val="705068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88145" y="3047325"/>
            <a:ext cx="116891" cy="262723"/>
          </a:xfrm>
          <a:prstGeom prst="rect">
            <a:avLst/>
          </a:prstGeom>
        </p:spPr>
        <p:txBody>
          <a:bodyPr vert="horz" wrap="square" lIns="0" tIns="11516" rIns="0" bIns="0" rtlCol="0">
            <a:spAutoFit/>
          </a:bodyPr>
          <a:lstStyle/>
          <a:p>
            <a:pPr marL="11516">
              <a:spcBef>
                <a:spcPts val="91"/>
              </a:spcBef>
            </a:pPr>
            <a:r>
              <a:rPr sz="816" spc="-5" dirty="0">
                <a:solidFill>
                  <a:srgbClr val="231F20"/>
                </a:solidFill>
                <a:latin typeface="Liberation Sans Narrow"/>
                <a:cs typeface="Liberation Sans Narrow"/>
              </a:rPr>
              <a:t>47</a:t>
            </a:r>
            <a:endParaRPr sz="816">
              <a:latin typeface="Liberation Sans Narrow"/>
              <a:cs typeface="Liberation Sans Narrow"/>
            </a:endParaRPr>
          </a:p>
        </p:txBody>
      </p:sp>
      <p:sp>
        <p:nvSpPr>
          <p:cNvPr id="3" name="object 3"/>
          <p:cNvSpPr txBox="1">
            <a:spLocks noGrp="1"/>
          </p:cNvSpPr>
          <p:nvPr>
            <p:ph type="title"/>
          </p:nvPr>
        </p:nvSpPr>
        <p:spPr>
          <a:xfrm>
            <a:off x="2922423" y="689097"/>
            <a:ext cx="4396759" cy="272729"/>
          </a:xfrm>
          <a:prstGeom prst="rect">
            <a:avLst/>
          </a:prstGeom>
        </p:spPr>
        <p:txBody>
          <a:bodyPr vert="horz" wrap="square" lIns="0" tIns="28791" rIns="0" bIns="0" rtlCol="0">
            <a:spAutoFit/>
          </a:bodyPr>
          <a:lstStyle/>
          <a:p>
            <a:pPr marL="11516" marR="4607" indent="394435">
              <a:lnSpc>
                <a:spcPts val="1868"/>
              </a:lnSpc>
              <a:spcBef>
                <a:spcPts val="227"/>
              </a:spcBef>
            </a:pPr>
            <a:r>
              <a:rPr sz="1632" i="0" spc="-5" dirty="0">
                <a:solidFill>
                  <a:srgbClr val="8ABD70"/>
                </a:solidFill>
              </a:rPr>
              <a:t>DECLINAISONS  OPERATIONNE</a:t>
            </a:r>
            <a:r>
              <a:rPr sz="1632" i="0" spc="-18" dirty="0">
                <a:solidFill>
                  <a:srgbClr val="8ABD70"/>
                </a:solidFill>
              </a:rPr>
              <a:t>L</a:t>
            </a:r>
            <a:r>
              <a:rPr sz="1632" i="0" spc="-5" dirty="0">
                <a:solidFill>
                  <a:srgbClr val="8ABD70"/>
                </a:solidFill>
              </a:rPr>
              <a:t>LES</a:t>
            </a:r>
            <a:endParaRPr sz="1632" dirty="0"/>
          </a:p>
        </p:txBody>
      </p:sp>
      <p:sp>
        <p:nvSpPr>
          <p:cNvPr id="4" name="object 4"/>
          <p:cNvSpPr txBox="1"/>
          <p:nvPr/>
        </p:nvSpPr>
        <p:spPr>
          <a:xfrm>
            <a:off x="3297647" y="1191705"/>
            <a:ext cx="2642432" cy="3384862"/>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Développer l’observation des territoires </a:t>
            </a:r>
            <a:r>
              <a:rPr sz="907" b="1" dirty="0">
                <a:solidFill>
                  <a:srgbClr val="231F20"/>
                </a:solidFill>
                <a:latin typeface="Liberation Sans Narrow"/>
                <a:cs typeface="Liberation Sans Narrow"/>
              </a:rPr>
              <a:t>afin </a:t>
            </a:r>
            <a:r>
              <a:rPr sz="907" b="1" spc="-5" dirty="0">
                <a:solidFill>
                  <a:srgbClr val="231F20"/>
                </a:solidFill>
                <a:latin typeface="Liberation Sans Narrow"/>
                <a:cs typeface="Liberation Sans Narrow"/>
              </a:rPr>
              <a:t>de conforter  les diagnostics.</a:t>
            </a:r>
            <a:endParaRPr sz="907" dirty="0">
              <a:latin typeface="Liberation Sans Narrow"/>
              <a:cs typeface="Liberation Sans Narrow"/>
            </a:endParaRPr>
          </a:p>
          <a:p>
            <a:pPr marL="173897">
              <a:spcBef>
                <a:spcPts val="476"/>
              </a:spcBef>
            </a:pPr>
            <a:r>
              <a:rPr sz="907" spc="-5" dirty="0">
                <a:solidFill>
                  <a:srgbClr val="231F20"/>
                </a:solidFill>
                <a:latin typeface="Liberation Sans Narrow"/>
                <a:cs typeface="Liberation Sans Narrow"/>
              </a:rPr>
              <a:t>Dans les territoires, élaboration </a:t>
            </a:r>
            <a:r>
              <a:rPr sz="907" spc="5" dirty="0">
                <a:solidFill>
                  <a:srgbClr val="231F20"/>
                </a:solidFill>
                <a:latin typeface="Liberation Sans Narrow"/>
                <a:cs typeface="Liberation Sans Narrow"/>
              </a:rPr>
              <a:t>de </a:t>
            </a:r>
            <a:r>
              <a:rPr sz="907" spc="-5" dirty="0">
                <a:solidFill>
                  <a:srgbClr val="231F20"/>
                </a:solidFill>
                <a:latin typeface="Liberation Sans Narrow"/>
                <a:cs typeface="Liberation Sans Narrow"/>
              </a:rPr>
              <a:t>diagnostics</a:t>
            </a:r>
            <a:r>
              <a:rPr sz="907" spc="2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partagés.</a:t>
            </a:r>
            <a:endParaRPr sz="907" dirty="0">
              <a:latin typeface="Liberation Sans Narrow"/>
              <a:cs typeface="Liberation Sans Narrow"/>
            </a:endParaRPr>
          </a:p>
          <a:p>
            <a:pPr marL="336854" marR="8061" algn="just">
              <a:lnSpc>
                <a:spcPts val="1043"/>
              </a:lnSpc>
              <a:spcBef>
                <a:spcPts val="286"/>
              </a:spcBef>
            </a:pPr>
            <a:r>
              <a:rPr sz="907" spc="-5" dirty="0">
                <a:solidFill>
                  <a:srgbClr val="231F20"/>
                </a:solidFill>
                <a:latin typeface="Liberation Sans Narrow"/>
                <a:cs typeface="Liberation Sans Narrow"/>
              </a:rPr>
              <a:t>Préciser et actualiser les spécificités démographiques  des professions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latin typeface="Liberation Sans Narrow"/>
              <a:cs typeface="Liberation Sans Narrow"/>
            </a:endParaRPr>
          </a:p>
          <a:p>
            <a:pPr marL="336854" marR="7486" algn="just">
              <a:lnSpc>
                <a:spcPct val="95600"/>
              </a:lnSpc>
              <a:spcBef>
                <a:spcPts val="240"/>
              </a:spcBef>
            </a:pPr>
            <a:r>
              <a:rPr sz="907" spc="-5" dirty="0">
                <a:solidFill>
                  <a:srgbClr val="231F20"/>
                </a:solidFill>
                <a:latin typeface="Liberation Sans Narrow"/>
                <a:cs typeface="Liberation Sans Narrow"/>
              </a:rPr>
              <a:t>Analyser et partager </a:t>
            </a:r>
            <a:r>
              <a:rPr sz="907"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capacités de formation, la  réalité des exercices, les atouts et limites de l’accueil  des étudiants et des professionnels sur le territoire  ligérien.</a:t>
            </a:r>
            <a:endParaRPr sz="907" dirty="0">
              <a:latin typeface="Liberation Sans Narrow"/>
              <a:cs typeface="Liberation Sans Narrow"/>
            </a:endParaRPr>
          </a:p>
          <a:p>
            <a:pPr marL="173897">
              <a:spcBef>
                <a:spcPts val="227"/>
              </a:spcBef>
            </a:pPr>
            <a:r>
              <a:rPr sz="907" spc="-5" dirty="0">
                <a:solidFill>
                  <a:srgbClr val="231F20"/>
                </a:solidFill>
                <a:latin typeface="Liberation Sans Narrow"/>
                <a:cs typeface="Liberation Sans Narrow"/>
              </a:rPr>
              <a:t>Zonage :</a:t>
            </a:r>
            <a:endParaRPr sz="907" dirty="0">
              <a:latin typeface="Liberation Sans Narrow"/>
              <a:cs typeface="Liberation Sans Narrow"/>
            </a:endParaRPr>
          </a:p>
          <a:p>
            <a:pPr marL="336854" marR="6910" algn="just">
              <a:lnSpc>
                <a:spcPct val="95400"/>
              </a:lnSpc>
              <a:spcBef>
                <a:spcPts val="277"/>
              </a:spcBef>
            </a:pPr>
            <a:r>
              <a:rPr sz="907" spc="-5" dirty="0">
                <a:solidFill>
                  <a:srgbClr val="231F20"/>
                </a:solidFill>
                <a:latin typeface="Liberation Sans Narrow"/>
                <a:cs typeface="Liberation Sans Narrow"/>
              </a:rPr>
              <a:t>Elaboration et actualisations régulières des zonages  des différentes professions afin </a:t>
            </a:r>
            <a:r>
              <a:rPr sz="907" dirty="0">
                <a:solidFill>
                  <a:srgbClr val="231F20"/>
                </a:solidFill>
                <a:latin typeface="Liberation Sans Narrow"/>
                <a:cs typeface="Liberation Sans Narrow"/>
              </a:rPr>
              <a:t>de </a:t>
            </a:r>
            <a:r>
              <a:rPr sz="907" spc="-5" dirty="0">
                <a:solidFill>
                  <a:srgbClr val="231F20"/>
                </a:solidFill>
                <a:latin typeface="Liberation Sans Narrow"/>
                <a:cs typeface="Liberation Sans Narrow"/>
              </a:rPr>
              <a:t>cibler </a:t>
            </a:r>
            <a:r>
              <a:rPr sz="907"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territoires  qui en ont le plus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besoin.</a:t>
            </a:r>
            <a:endParaRPr sz="907" dirty="0">
              <a:latin typeface="Liberation Sans Narrow"/>
              <a:cs typeface="Liberation Sans Narrow"/>
            </a:endParaRPr>
          </a:p>
          <a:p>
            <a:pPr marL="173897">
              <a:spcBef>
                <a:spcPts val="218"/>
              </a:spcBef>
            </a:pPr>
            <a:r>
              <a:rPr sz="907" spc="-5" dirty="0">
                <a:solidFill>
                  <a:srgbClr val="231F20"/>
                </a:solidFill>
                <a:latin typeface="Liberation Sans Narrow"/>
                <a:cs typeface="Liberation Sans Narrow"/>
              </a:rPr>
              <a:t>Au niveau régional, en </a:t>
            </a:r>
            <a:r>
              <a:rPr sz="907" dirty="0">
                <a:solidFill>
                  <a:srgbClr val="231F20"/>
                </a:solidFill>
                <a:latin typeface="Liberation Sans Narrow"/>
                <a:cs typeface="Liberation Sans Narrow"/>
              </a:rPr>
              <a:t>lien </a:t>
            </a:r>
            <a:r>
              <a:rPr sz="907" spc="-5" dirty="0">
                <a:solidFill>
                  <a:srgbClr val="231F20"/>
                </a:solidFill>
                <a:latin typeface="Liberation Sans Narrow"/>
                <a:cs typeface="Liberation Sans Narrow"/>
              </a:rPr>
              <a:t>avec l’ONDPS :</a:t>
            </a:r>
            <a:endParaRPr sz="907" dirty="0">
              <a:latin typeface="Liberation Sans Narrow"/>
              <a:cs typeface="Liberation Sans Narrow"/>
            </a:endParaRPr>
          </a:p>
          <a:p>
            <a:pPr marL="336854" marR="7486" algn="just">
              <a:lnSpc>
                <a:spcPts val="1043"/>
              </a:lnSpc>
              <a:spcBef>
                <a:spcPts val="299"/>
              </a:spcBef>
            </a:pPr>
            <a:r>
              <a:rPr sz="907" spc="-5" dirty="0">
                <a:solidFill>
                  <a:srgbClr val="231F20"/>
                </a:solidFill>
                <a:latin typeface="Liberation Sans Narrow"/>
                <a:cs typeface="Liberation Sans Narrow"/>
              </a:rPr>
              <a:t>préciser et actualiser les spécificités démographiques  des professions de santé, à un niveau</a:t>
            </a:r>
            <a:r>
              <a:rPr sz="907" spc="4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infra-territorial.</a:t>
            </a:r>
            <a:endParaRPr sz="907" dirty="0">
              <a:latin typeface="Liberation Sans Narrow"/>
              <a:cs typeface="Liberation Sans Narrow"/>
            </a:endParaRPr>
          </a:p>
          <a:p>
            <a:pPr marL="336854" marR="6910" algn="just">
              <a:lnSpc>
                <a:spcPts val="1043"/>
              </a:lnSpc>
              <a:spcBef>
                <a:spcPts val="263"/>
              </a:spcBef>
            </a:pPr>
            <a:r>
              <a:rPr sz="907" spc="-5" dirty="0">
                <a:solidFill>
                  <a:srgbClr val="231F20"/>
                </a:solidFill>
                <a:latin typeface="Liberation Sans Narrow"/>
                <a:cs typeface="Liberation Sans Narrow"/>
              </a:rPr>
              <a:t>analyser les particularités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organisations et  ressources médico-soignantes </a:t>
            </a:r>
            <a:r>
              <a:rPr sz="907" dirty="0">
                <a:solidFill>
                  <a:srgbClr val="231F20"/>
                </a:solidFill>
                <a:latin typeface="Liberation Sans Narrow"/>
                <a:cs typeface="Liberation Sans Narrow"/>
              </a:rPr>
              <a:t>propres </a:t>
            </a:r>
            <a:r>
              <a:rPr sz="907" spc="-5" dirty="0">
                <a:solidFill>
                  <a:srgbClr val="231F20"/>
                </a:solidFill>
                <a:latin typeface="Liberation Sans Narrow"/>
                <a:cs typeface="Liberation Sans Narrow"/>
              </a:rPr>
              <a:t>aux</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territoires.</a:t>
            </a:r>
            <a:endParaRPr sz="907" dirty="0">
              <a:latin typeface="Liberation Sans Narrow"/>
              <a:cs typeface="Liberation Sans Narrow"/>
            </a:endParaRPr>
          </a:p>
          <a:p>
            <a:pPr marL="336854" marR="7486" algn="just">
              <a:lnSpc>
                <a:spcPts val="1043"/>
              </a:lnSpc>
              <a:spcBef>
                <a:spcPts val="263"/>
              </a:spcBef>
            </a:pPr>
            <a:r>
              <a:rPr sz="907" spc="-5" dirty="0">
                <a:solidFill>
                  <a:srgbClr val="231F20"/>
                </a:solidFill>
                <a:latin typeface="Liberation Sans Narrow"/>
                <a:cs typeface="Liberation Sans Narrow"/>
              </a:rPr>
              <a:t>diversifier et améliorer la qualité des maitres et lieux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stage.</a:t>
            </a:r>
            <a:endParaRPr sz="907" dirty="0">
              <a:latin typeface="Liberation Sans Narrow"/>
              <a:cs typeface="Liberation Sans Narrow"/>
            </a:endParaRPr>
          </a:p>
        </p:txBody>
      </p:sp>
      <p:sp>
        <p:nvSpPr>
          <p:cNvPr id="5" name="object 5"/>
          <p:cNvSpPr txBox="1"/>
          <p:nvPr/>
        </p:nvSpPr>
        <p:spPr>
          <a:xfrm>
            <a:off x="3302079" y="5040786"/>
            <a:ext cx="2640704" cy="1166886"/>
          </a:xfrm>
          <a:prstGeom prst="rect">
            <a:avLst/>
          </a:prstGeom>
        </p:spPr>
        <p:txBody>
          <a:bodyPr vert="horz" wrap="square" lIns="0" tIns="20729" rIns="0" bIns="0" rtlCol="0">
            <a:spAutoFit/>
          </a:bodyPr>
          <a:lstStyle/>
          <a:p>
            <a:pPr marL="11516" marR="4607">
              <a:lnSpc>
                <a:spcPts val="1034"/>
              </a:lnSpc>
              <a:spcBef>
                <a:spcPts val="163"/>
              </a:spcBef>
            </a:pPr>
            <a:r>
              <a:rPr sz="907" b="1" spc="-5" dirty="0">
                <a:solidFill>
                  <a:srgbClr val="231F20"/>
                </a:solidFill>
                <a:latin typeface="Liberation Sans Narrow"/>
                <a:cs typeface="Liberation Sans Narrow"/>
              </a:rPr>
              <a:t>Favoriser la découverte des territoires et des </a:t>
            </a:r>
            <a:r>
              <a:rPr sz="907" b="1" spc="-9" dirty="0">
                <a:solidFill>
                  <a:srgbClr val="231F20"/>
                </a:solidFill>
                <a:latin typeface="Liberation Sans Narrow"/>
                <a:cs typeface="Liberation Sans Narrow"/>
              </a:rPr>
              <a:t>types  </a:t>
            </a:r>
            <a:r>
              <a:rPr sz="907" b="1" spc="-5" dirty="0">
                <a:solidFill>
                  <a:srgbClr val="231F20"/>
                </a:solidFill>
                <a:latin typeface="Liberation Sans Narrow"/>
                <a:cs typeface="Liberation Sans Narrow"/>
              </a:rPr>
              <a:t>d'exercice, dès la formation</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initiale.</a:t>
            </a:r>
            <a:endParaRPr sz="907">
              <a:latin typeface="Liberation Sans Narrow"/>
              <a:cs typeface="Liberation Sans Narrow"/>
            </a:endParaRPr>
          </a:p>
          <a:p>
            <a:pPr marL="173897" marR="5182" algn="just">
              <a:lnSpc>
                <a:spcPct val="95400"/>
              </a:lnSpc>
              <a:spcBef>
                <a:spcPts val="526"/>
              </a:spcBef>
            </a:pPr>
            <a:r>
              <a:rPr sz="907" spc="-5" dirty="0">
                <a:solidFill>
                  <a:srgbClr val="231F20"/>
                </a:solidFill>
                <a:latin typeface="Liberation Sans Narrow"/>
                <a:cs typeface="Liberation Sans Narrow"/>
              </a:rPr>
              <a:t>Formation à la maitrise de stage dans les professions  médicales (médecins, chirurgiens-dentistes, sages-  femmes) médical et</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para-médical.</a:t>
            </a:r>
            <a:endParaRPr sz="907">
              <a:latin typeface="Liberation Sans Narrow"/>
              <a:cs typeface="Liberation Sans Narrow"/>
            </a:endParaRPr>
          </a:p>
          <a:p>
            <a:pPr marL="173897" marR="6334" algn="just">
              <a:lnSpc>
                <a:spcPts val="1034"/>
              </a:lnSpc>
              <a:spcBef>
                <a:spcPts val="308"/>
              </a:spcBef>
            </a:pPr>
            <a:r>
              <a:rPr sz="907" spc="-5" dirty="0">
                <a:solidFill>
                  <a:srgbClr val="231F20"/>
                </a:solidFill>
                <a:latin typeface="Liberation Sans Narrow"/>
                <a:cs typeface="Liberation Sans Narrow"/>
              </a:rPr>
              <a:t>Sensibilisation aux différents types d’exercice, notamment  en</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libéral.</a:t>
            </a:r>
            <a:endParaRPr sz="907">
              <a:latin typeface="Liberation Sans Narrow"/>
              <a:cs typeface="Liberation Sans Narrow"/>
            </a:endParaRPr>
          </a:p>
        </p:txBody>
      </p:sp>
      <p:sp>
        <p:nvSpPr>
          <p:cNvPr id="6" name="object 6"/>
          <p:cNvSpPr txBox="1"/>
          <p:nvPr/>
        </p:nvSpPr>
        <p:spPr>
          <a:xfrm>
            <a:off x="6468756" y="915274"/>
            <a:ext cx="2476596" cy="700605"/>
          </a:xfrm>
          <a:prstGeom prst="rect">
            <a:avLst/>
          </a:prstGeom>
        </p:spPr>
        <p:txBody>
          <a:bodyPr vert="horz" wrap="square" lIns="0" tIns="20729" rIns="0" bIns="0" rtlCol="0">
            <a:spAutoFit/>
          </a:bodyPr>
          <a:lstStyle/>
          <a:p>
            <a:pPr marL="11516" marR="4607">
              <a:lnSpc>
                <a:spcPts val="1034"/>
              </a:lnSpc>
              <a:spcBef>
                <a:spcPts val="163"/>
              </a:spcBef>
            </a:pPr>
            <a:r>
              <a:rPr sz="907" spc="-5" dirty="0">
                <a:solidFill>
                  <a:srgbClr val="231F20"/>
                </a:solidFill>
                <a:latin typeface="Liberation Sans Narrow"/>
                <a:cs typeface="Liberation Sans Narrow"/>
              </a:rPr>
              <a:t>Organisation d’instances de </a:t>
            </a:r>
            <a:r>
              <a:rPr sz="907" dirty="0">
                <a:solidFill>
                  <a:srgbClr val="231F20"/>
                </a:solidFill>
                <a:latin typeface="Liberation Sans Narrow"/>
                <a:cs typeface="Liberation Sans Narrow"/>
              </a:rPr>
              <a:t>partage </a:t>
            </a:r>
            <a:r>
              <a:rPr sz="907" spc="-5" dirty="0">
                <a:solidFill>
                  <a:srgbClr val="231F20"/>
                </a:solidFill>
                <a:latin typeface="Liberation Sans Narrow"/>
                <a:cs typeface="Liberation Sans Narrow"/>
              </a:rPr>
              <a:t>entre Instituts, Ecoles  et représentants des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territoires.</a:t>
            </a:r>
            <a:endParaRPr sz="907" dirty="0">
              <a:latin typeface="Liberation Sans Narrow"/>
              <a:cs typeface="Liberation Sans Narrow"/>
            </a:endParaRPr>
          </a:p>
          <a:p>
            <a:pPr marL="11516" marR="6334">
              <a:lnSpc>
                <a:spcPts val="1043"/>
              </a:lnSpc>
              <a:spcBef>
                <a:spcPts val="277"/>
              </a:spcBef>
            </a:pPr>
            <a:r>
              <a:rPr sz="907" spc="-5" dirty="0">
                <a:solidFill>
                  <a:srgbClr val="231F20"/>
                </a:solidFill>
                <a:latin typeface="Liberation Sans Narrow"/>
                <a:cs typeface="Liberation Sans Narrow"/>
              </a:rPr>
              <a:t>Renforcer la structuration de l’offre d’accueil et des  conditions de vie des étudiants et</a:t>
            </a:r>
            <a:r>
              <a:rPr sz="907" spc="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stagiaires.</a:t>
            </a:r>
            <a:endParaRPr sz="907" dirty="0">
              <a:latin typeface="Liberation Sans Narrow"/>
              <a:cs typeface="Liberation Sans Narrow"/>
            </a:endParaRPr>
          </a:p>
        </p:txBody>
      </p:sp>
      <p:sp>
        <p:nvSpPr>
          <p:cNvPr id="7" name="object 7"/>
          <p:cNvSpPr txBox="1"/>
          <p:nvPr/>
        </p:nvSpPr>
        <p:spPr>
          <a:xfrm>
            <a:off x="6305831" y="1684550"/>
            <a:ext cx="2643008" cy="1443817"/>
          </a:xfrm>
          <a:prstGeom prst="rect">
            <a:avLst/>
          </a:prstGeom>
        </p:spPr>
        <p:txBody>
          <a:bodyPr vert="horz" wrap="square" lIns="0" tIns="20154" rIns="0" bIns="0" rtlCol="0">
            <a:spAutoFit/>
          </a:bodyPr>
          <a:lstStyle/>
          <a:p>
            <a:pPr marL="11516" marR="4607" algn="just">
              <a:lnSpc>
                <a:spcPts val="1043"/>
              </a:lnSpc>
              <a:spcBef>
                <a:spcPts val="159"/>
              </a:spcBef>
            </a:pPr>
            <a:r>
              <a:rPr sz="907" b="1" spc="-5" dirty="0">
                <a:solidFill>
                  <a:srgbClr val="231F20"/>
                </a:solidFill>
                <a:latin typeface="Liberation Sans Narrow"/>
                <a:cs typeface="Liberation Sans Narrow"/>
              </a:rPr>
              <a:t>Favoriser et accompagner les professionnels dans leur  projet d’installation (en priorité dans </a:t>
            </a:r>
            <a:r>
              <a:rPr sz="907" b="1" dirty="0">
                <a:solidFill>
                  <a:srgbClr val="231F20"/>
                </a:solidFill>
                <a:latin typeface="Liberation Sans Narrow"/>
                <a:cs typeface="Liberation Sans Narrow"/>
              </a:rPr>
              <a:t>les </a:t>
            </a:r>
            <a:r>
              <a:rPr sz="907" b="1" spc="-5" dirty="0">
                <a:solidFill>
                  <a:srgbClr val="231F20"/>
                </a:solidFill>
                <a:latin typeface="Liberation Sans Narrow"/>
                <a:cs typeface="Liberation Sans Narrow"/>
              </a:rPr>
              <a:t>zones les plus  déficitaires).</a:t>
            </a:r>
            <a:endParaRPr sz="907" dirty="0">
              <a:latin typeface="Liberation Sans Narrow"/>
              <a:cs typeface="Liberation Sans Narrow"/>
            </a:endParaRPr>
          </a:p>
          <a:p>
            <a:pPr marL="173897" marR="8637">
              <a:lnSpc>
                <a:spcPts val="1043"/>
              </a:lnSpc>
              <a:spcBef>
                <a:spcPts val="535"/>
              </a:spcBef>
            </a:pPr>
            <a:r>
              <a:rPr sz="907" spc="-5" dirty="0">
                <a:solidFill>
                  <a:srgbClr val="231F20"/>
                </a:solidFill>
                <a:latin typeface="Liberation Sans Narrow"/>
                <a:cs typeface="Liberation Sans Narrow"/>
              </a:rPr>
              <a:t>Accompagnement personnalisé à l’installation via la  fonction de référent</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installation.</a:t>
            </a:r>
            <a:endParaRPr sz="907" dirty="0">
              <a:latin typeface="Liberation Sans Narrow"/>
              <a:cs typeface="Liberation Sans Narrow"/>
            </a:endParaRPr>
          </a:p>
          <a:p>
            <a:pPr marL="173897" marR="6334">
              <a:lnSpc>
                <a:spcPts val="1043"/>
              </a:lnSpc>
              <a:spcBef>
                <a:spcPts val="263"/>
              </a:spcBef>
            </a:pPr>
            <a:r>
              <a:rPr sz="907" spc="-5" dirty="0">
                <a:solidFill>
                  <a:srgbClr val="231F20"/>
                </a:solidFill>
                <a:latin typeface="Liberation Sans Narrow"/>
                <a:cs typeface="Liberation Sans Narrow"/>
              </a:rPr>
              <a:t>Organisation d’évènements à destination des jeunes  professionnels.</a:t>
            </a:r>
            <a:endParaRPr sz="907" dirty="0">
              <a:latin typeface="Liberation Sans Narrow"/>
              <a:cs typeface="Liberation Sans Narrow"/>
            </a:endParaRPr>
          </a:p>
          <a:p>
            <a:pPr marL="173897" marR="8061">
              <a:lnSpc>
                <a:spcPts val="1034"/>
              </a:lnSpc>
              <a:spcBef>
                <a:spcPts val="281"/>
              </a:spcBef>
            </a:pPr>
            <a:r>
              <a:rPr sz="907" spc="-5" dirty="0">
                <a:solidFill>
                  <a:srgbClr val="231F20"/>
                </a:solidFill>
                <a:latin typeface="Liberation Sans Narrow"/>
                <a:cs typeface="Liberation Sans Narrow"/>
              </a:rPr>
              <a:t>Mise en place d’un guichet unique d’information et  d’orientation pour l’exercice des professionnels de</a:t>
            </a:r>
            <a:r>
              <a:rPr sz="907" spc="5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latin typeface="Liberation Sans Narrow"/>
              <a:cs typeface="Liberation Sans Narrow"/>
            </a:endParaRPr>
          </a:p>
        </p:txBody>
      </p:sp>
      <p:sp>
        <p:nvSpPr>
          <p:cNvPr id="8" name="object 8"/>
          <p:cNvSpPr txBox="1"/>
          <p:nvPr/>
        </p:nvSpPr>
        <p:spPr>
          <a:xfrm>
            <a:off x="6468755" y="3046287"/>
            <a:ext cx="2477172" cy="842798"/>
          </a:xfrm>
          <a:prstGeom prst="rect">
            <a:avLst/>
          </a:prstGeom>
        </p:spPr>
        <p:txBody>
          <a:bodyPr vert="horz" wrap="square" lIns="0" tIns="17275" rIns="0" bIns="0" rtlCol="0">
            <a:spAutoFit/>
          </a:bodyPr>
          <a:lstStyle/>
          <a:p>
            <a:pPr marL="11516" marR="4607" algn="just">
              <a:lnSpc>
                <a:spcPct val="95400"/>
              </a:lnSpc>
              <a:spcBef>
                <a:spcPts val="136"/>
              </a:spcBef>
            </a:pPr>
            <a:r>
              <a:rPr sz="907" spc="-5" dirty="0">
                <a:solidFill>
                  <a:srgbClr val="231F20"/>
                </a:solidFill>
                <a:latin typeface="Liberation Sans Narrow"/>
                <a:cs typeface="Liberation Sans Narrow"/>
              </a:rPr>
              <a:t>Mises à jour régulières du PAPS (Portail  d’Accompagnement des Professionnels de Santé) afin de  guider les professionnels de santé.</a:t>
            </a:r>
            <a:endParaRPr sz="907">
              <a:latin typeface="Liberation Sans Narrow"/>
              <a:cs typeface="Liberation Sans Narrow"/>
            </a:endParaRPr>
          </a:p>
          <a:p>
            <a:pPr marL="11516" marR="6334" algn="just">
              <a:lnSpc>
                <a:spcPts val="1034"/>
              </a:lnSpc>
              <a:spcBef>
                <a:spcPts val="308"/>
              </a:spcBef>
            </a:pPr>
            <a:r>
              <a:rPr sz="907" spc="-5" dirty="0">
                <a:solidFill>
                  <a:srgbClr val="231F20"/>
                </a:solidFill>
                <a:latin typeface="Liberation Sans Narrow"/>
                <a:cs typeface="Liberation Sans Narrow"/>
              </a:rPr>
              <a:t>Elaboration d’un guide d’aide à l’installation à destination  des professionnels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a:latin typeface="Liberation Sans Narrow"/>
              <a:cs typeface="Liberation Sans Narrow"/>
            </a:endParaRPr>
          </a:p>
        </p:txBody>
      </p:sp>
      <p:sp>
        <p:nvSpPr>
          <p:cNvPr id="9" name="object 9"/>
          <p:cNvSpPr txBox="1"/>
          <p:nvPr/>
        </p:nvSpPr>
        <p:spPr>
          <a:xfrm>
            <a:off x="6305832" y="3947866"/>
            <a:ext cx="2642432" cy="1277362"/>
          </a:xfrm>
          <a:prstGeom prst="rect">
            <a:avLst/>
          </a:prstGeom>
        </p:spPr>
        <p:txBody>
          <a:bodyPr vert="horz" wrap="square" lIns="0" tIns="20154" rIns="0" bIns="0" rtlCol="0">
            <a:spAutoFit/>
          </a:bodyPr>
          <a:lstStyle/>
          <a:p>
            <a:pPr marL="11516" marR="6334">
              <a:lnSpc>
                <a:spcPts val="1043"/>
              </a:lnSpc>
              <a:spcBef>
                <a:spcPts val="159"/>
              </a:spcBef>
            </a:pPr>
            <a:r>
              <a:rPr sz="907" b="1" spc="-5" dirty="0">
                <a:solidFill>
                  <a:srgbClr val="231F20"/>
                </a:solidFill>
                <a:latin typeface="Liberation Sans Narrow"/>
                <a:cs typeface="Liberation Sans Narrow"/>
              </a:rPr>
              <a:t>Mobiliser l’ensemble des acteurs sur les territoires les  plus déficitaires en </a:t>
            </a:r>
            <a:r>
              <a:rPr sz="907" b="1" spc="-9" dirty="0">
                <a:solidFill>
                  <a:srgbClr val="231F20"/>
                </a:solidFill>
                <a:latin typeface="Liberation Sans Narrow"/>
                <a:cs typeface="Liberation Sans Narrow"/>
              </a:rPr>
              <a:t>offre </a:t>
            </a:r>
            <a:r>
              <a:rPr sz="907" b="1"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soins </a:t>
            </a:r>
            <a:r>
              <a:rPr sz="907" b="1"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premier</a:t>
            </a:r>
            <a:r>
              <a:rPr sz="907" b="1" spc="18"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recours.</a:t>
            </a:r>
            <a:endParaRPr sz="907">
              <a:latin typeface="Liberation Sans Narrow"/>
              <a:cs typeface="Liberation Sans Narrow"/>
            </a:endParaRPr>
          </a:p>
          <a:p>
            <a:pPr marL="173897" marR="6910" algn="just">
              <a:lnSpc>
                <a:spcPts val="1043"/>
              </a:lnSpc>
              <a:spcBef>
                <a:spcPts val="535"/>
              </a:spcBef>
            </a:pPr>
            <a:r>
              <a:rPr sz="907" spc="-5" dirty="0">
                <a:solidFill>
                  <a:srgbClr val="231F20"/>
                </a:solidFill>
                <a:latin typeface="Liberation Sans Narrow"/>
                <a:cs typeface="Liberation Sans Narrow"/>
              </a:rPr>
              <a:t>Au niveau régional, élaboration d’une stratégie pour  améliorer l’attractivité des territoires et des</a:t>
            </a:r>
            <a:r>
              <a:rPr sz="907" spc="9" dirty="0">
                <a:solidFill>
                  <a:srgbClr val="231F20"/>
                </a:solidFill>
                <a:latin typeface="Liberation Sans Narrow"/>
                <a:cs typeface="Liberation Sans Narrow"/>
              </a:rPr>
              <a:t> </a:t>
            </a:r>
            <a:r>
              <a:rPr sz="907" dirty="0">
                <a:solidFill>
                  <a:srgbClr val="231F20"/>
                </a:solidFill>
                <a:latin typeface="Liberation Sans Narrow"/>
                <a:cs typeface="Liberation Sans Narrow"/>
              </a:rPr>
              <a:t>métiers.</a:t>
            </a:r>
            <a:endParaRPr sz="907">
              <a:latin typeface="Liberation Sans Narrow"/>
              <a:cs typeface="Liberation Sans Narrow"/>
            </a:endParaRPr>
          </a:p>
          <a:p>
            <a:pPr marL="173897" marR="4607" algn="just">
              <a:lnSpc>
                <a:spcPct val="95400"/>
              </a:lnSpc>
              <a:spcBef>
                <a:spcPts val="249"/>
              </a:spcBef>
            </a:pPr>
            <a:r>
              <a:rPr sz="907" spc="-5" dirty="0">
                <a:solidFill>
                  <a:srgbClr val="231F20"/>
                </a:solidFill>
                <a:latin typeface="Liberation Sans Narrow"/>
                <a:cs typeface="Liberation Sans Narrow"/>
              </a:rPr>
              <a:t>Dans les territoires, observation des territoires, </a:t>
            </a:r>
            <a:r>
              <a:rPr sz="907" dirty="0">
                <a:solidFill>
                  <a:srgbClr val="231F20"/>
                </a:solidFill>
                <a:latin typeface="Liberation Sans Narrow"/>
                <a:cs typeface="Liberation Sans Narrow"/>
              </a:rPr>
              <a:t>élaboration  </a:t>
            </a:r>
            <a:r>
              <a:rPr sz="907" spc="-5" dirty="0">
                <a:solidFill>
                  <a:srgbClr val="231F20"/>
                </a:solidFill>
                <a:latin typeface="Liberation Sans Narrow"/>
                <a:cs typeface="Liberation Sans Narrow"/>
              </a:rPr>
              <a:t>de diagnostics partagés et de </a:t>
            </a:r>
            <a:r>
              <a:rPr sz="907" dirty="0">
                <a:solidFill>
                  <a:srgbClr val="231F20"/>
                </a:solidFill>
                <a:latin typeface="Liberation Sans Narrow"/>
                <a:cs typeface="Liberation Sans Narrow"/>
              </a:rPr>
              <a:t>plans </a:t>
            </a:r>
            <a:r>
              <a:rPr sz="907" spc="-5" dirty="0">
                <a:solidFill>
                  <a:srgbClr val="231F20"/>
                </a:solidFill>
                <a:latin typeface="Liberation Sans Narrow"/>
                <a:cs typeface="Liberation Sans Narrow"/>
              </a:rPr>
              <a:t>d’action co-construits,  pilotés par les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CATS.</a:t>
            </a:r>
            <a:endParaRPr sz="907">
              <a:latin typeface="Liberation Sans Narrow"/>
              <a:cs typeface="Liberation Sans Narrow"/>
            </a:endParaRPr>
          </a:p>
        </p:txBody>
      </p:sp>
      <p:sp>
        <p:nvSpPr>
          <p:cNvPr id="10" name="object 10"/>
          <p:cNvSpPr txBox="1"/>
          <p:nvPr/>
        </p:nvSpPr>
        <p:spPr>
          <a:xfrm>
            <a:off x="6305831" y="5182444"/>
            <a:ext cx="2643008" cy="1585138"/>
          </a:xfrm>
          <a:prstGeom prst="rect">
            <a:avLst/>
          </a:prstGeom>
        </p:spPr>
        <p:txBody>
          <a:bodyPr vert="horz" wrap="square" lIns="0" tIns="20154" rIns="0" bIns="0" rtlCol="0">
            <a:spAutoFit/>
          </a:bodyPr>
          <a:lstStyle/>
          <a:p>
            <a:pPr marL="11516" marR="4607" algn="just">
              <a:lnSpc>
                <a:spcPts val="1043"/>
              </a:lnSpc>
              <a:spcBef>
                <a:spcPts val="159"/>
              </a:spcBef>
            </a:pPr>
            <a:r>
              <a:rPr sz="907" b="1" spc="-5" dirty="0">
                <a:solidFill>
                  <a:srgbClr val="231F20"/>
                </a:solidFill>
                <a:latin typeface="Liberation Sans Narrow"/>
                <a:cs typeface="Liberation Sans Narrow"/>
              </a:rPr>
              <a:t>Faciliter l’accessibilité à un médecin traitant pour les  citoyens qui </a:t>
            </a:r>
            <a:r>
              <a:rPr sz="907" b="1" spc="-9" dirty="0">
                <a:solidFill>
                  <a:srgbClr val="231F20"/>
                </a:solidFill>
                <a:latin typeface="Liberation Sans Narrow"/>
                <a:cs typeface="Liberation Sans Narrow"/>
              </a:rPr>
              <a:t>en </a:t>
            </a:r>
            <a:r>
              <a:rPr sz="907" b="1" spc="-5" dirty="0">
                <a:solidFill>
                  <a:srgbClr val="231F20"/>
                </a:solidFill>
                <a:latin typeface="Liberation Sans Narrow"/>
                <a:cs typeface="Liberation Sans Narrow"/>
              </a:rPr>
              <a:t>sont </a:t>
            </a:r>
            <a:r>
              <a:rPr sz="907" b="1" spc="-9" dirty="0">
                <a:solidFill>
                  <a:srgbClr val="231F20"/>
                </a:solidFill>
                <a:latin typeface="Liberation Sans Narrow"/>
                <a:cs typeface="Liberation Sans Narrow"/>
              </a:rPr>
              <a:t>dépourvus </a:t>
            </a:r>
            <a:r>
              <a:rPr sz="907" b="1" spc="-5" dirty="0">
                <a:solidFill>
                  <a:srgbClr val="231F20"/>
                </a:solidFill>
                <a:latin typeface="Liberation Sans Narrow"/>
                <a:cs typeface="Liberation Sans Narrow"/>
              </a:rPr>
              <a:t>(y </a:t>
            </a:r>
            <a:r>
              <a:rPr sz="907" b="1" spc="-9" dirty="0">
                <a:solidFill>
                  <a:srgbClr val="231F20"/>
                </a:solidFill>
                <a:latin typeface="Liberation Sans Narrow"/>
                <a:cs typeface="Liberation Sans Narrow"/>
              </a:rPr>
              <a:t>compris </a:t>
            </a:r>
            <a:r>
              <a:rPr sz="907" b="1" spc="-5" dirty="0">
                <a:solidFill>
                  <a:srgbClr val="231F20"/>
                </a:solidFill>
                <a:latin typeface="Liberation Sans Narrow"/>
                <a:cs typeface="Liberation Sans Narrow"/>
              </a:rPr>
              <a:t>en  établissement médico-social)</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a:latin typeface="Liberation Sans Narrow"/>
              <a:cs typeface="Liberation Sans Narrow"/>
            </a:endParaRPr>
          </a:p>
          <a:p>
            <a:pPr marL="173897" marR="8061" algn="just">
              <a:lnSpc>
                <a:spcPts val="1043"/>
              </a:lnSpc>
              <a:spcBef>
                <a:spcPts val="535"/>
              </a:spcBef>
            </a:pPr>
            <a:r>
              <a:rPr sz="907" spc="-5" dirty="0">
                <a:solidFill>
                  <a:srgbClr val="231F20"/>
                </a:solidFill>
                <a:latin typeface="Liberation Sans Narrow"/>
                <a:cs typeface="Liberation Sans Narrow"/>
              </a:rPr>
              <a:t>Actualiser chaque année </a:t>
            </a:r>
            <a:r>
              <a:rPr sz="907" dirty="0">
                <a:solidFill>
                  <a:srgbClr val="231F20"/>
                </a:solidFill>
                <a:latin typeface="Liberation Sans Narrow"/>
                <a:cs typeface="Liberation Sans Narrow"/>
              </a:rPr>
              <a:t>avec </a:t>
            </a:r>
            <a:r>
              <a:rPr sz="907" spc="-5" dirty="0">
                <a:solidFill>
                  <a:srgbClr val="231F20"/>
                </a:solidFill>
                <a:latin typeface="Liberation Sans Narrow"/>
                <a:cs typeface="Liberation Sans Narrow"/>
              </a:rPr>
              <a:t>l’assurance maladie  l’enquête relative aux difficultés</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d’accès.</a:t>
            </a:r>
            <a:endParaRPr sz="907">
              <a:latin typeface="Liberation Sans Narrow"/>
              <a:cs typeface="Liberation Sans Narrow"/>
            </a:endParaRPr>
          </a:p>
          <a:p>
            <a:pPr marL="173897" marR="8061" algn="just">
              <a:lnSpc>
                <a:spcPts val="1043"/>
              </a:lnSpc>
              <a:spcBef>
                <a:spcPts val="263"/>
              </a:spcBef>
            </a:pPr>
            <a:r>
              <a:rPr sz="907" spc="-5" dirty="0">
                <a:solidFill>
                  <a:srgbClr val="231F20"/>
                </a:solidFill>
                <a:latin typeface="Liberation Sans Narrow"/>
                <a:cs typeface="Liberation Sans Narrow"/>
              </a:rPr>
              <a:t>Suivre l’évolution du nombre et de l’origine géographique  des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réclamations.</a:t>
            </a:r>
            <a:endParaRPr sz="907">
              <a:latin typeface="Liberation Sans Narrow"/>
              <a:cs typeface="Liberation Sans Narrow"/>
            </a:endParaRPr>
          </a:p>
          <a:p>
            <a:pPr marL="173897" marR="8061" algn="just">
              <a:lnSpc>
                <a:spcPct val="95400"/>
              </a:lnSpc>
              <a:spcBef>
                <a:spcPts val="254"/>
              </a:spcBef>
            </a:pPr>
            <a:r>
              <a:rPr sz="907" spc="-5" dirty="0">
                <a:solidFill>
                  <a:srgbClr val="231F20"/>
                </a:solidFill>
                <a:latin typeface="Liberation Sans Narrow"/>
                <a:cs typeface="Liberation Sans Narrow"/>
              </a:rPr>
              <a:t>Mettre en place d’ici mars 2018 une procédure conjointe  ARS/CPAM/ CDOM pour apporter une réponse d’attente  au</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patient.</a:t>
            </a:r>
            <a:endParaRPr sz="907">
              <a:latin typeface="Liberation Sans Narrow"/>
              <a:cs typeface="Liberation Sans Narrow"/>
            </a:endParaRPr>
          </a:p>
        </p:txBody>
      </p:sp>
      <p:sp>
        <p:nvSpPr>
          <p:cNvPr id="11" name="object 11"/>
          <p:cNvSpPr txBox="1"/>
          <p:nvPr/>
        </p:nvSpPr>
        <p:spPr>
          <a:xfrm>
            <a:off x="9415398" y="915252"/>
            <a:ext cx="2476020" cy="552906"/>
          </a:xfrm>
          <a:prstGeom prst="rect">
            <a:avLst/>
          </a:prstGeom>
        </p:spPr>
        <p:txBody>
          <a:bodyPr vert="horz" wrap="square" lIns="0" tIns="16699" rIns="0" bIns="0" rtlCol="0">
            <a:spAutoFit/>
          </a:bodyPr>
          <a:lstStyle/>
          <a:p>
            <a:pPr marL="11516" marR="4607" algn="just">
              <a:lnSpc>
                <a:spcPct val="95600"/>
              </a:lnSpc>
              <a:spcBef>
                <a:spcPts val="131"/>
              </a:spcBef>
            </a:pPr>
            <a:r>
              <a:rPr sz="907" spc="-5" dirty="0">
                <a:solidFill>
                  <a:srgbClr val="231F20"/>
                </a:solidFill>
                <a:latin typeface="Liberation Sans Narrow"/>
                <a:cs typeface="Liberation Sans Narrow"/>
              </a:rPr>
              <a:t>Au cas par cas, organiser si besoin des réunions de  concertation territoriale avec les acteurs pour élaborer des  solutions provisoires afin de répondre aux demandes les  plus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urgentes.</a:t>
            </a:r>
            <a:endParaRPr sz="907">
              <a:latin typeface="Liberation Sans Narrow"/>
              <a:cs typeface="Liberation Sans Narrow"/>
            </a:endParaRPr>
          </a:p>
        </p:txBody>
      </p:sp>
      <p:sp>
        <p:nvSpPr>
          <p:cNvPr id="12" name="object 12"/>
          <p:cNvSpPr txBox="1"/>
          <p:nvPr/>
        </p:nvSpPr>
        <p:spPr>
          <a:xfrm>
            <a:off x="9252474" y="1650010"/>
            <a:ext cx="2643008" cy="1892915"/>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Soutenir les professionnels de premier </a:t>
            </a:r>
            <a:r>
              <a:rPr sz="907" b="1" spc="-9" dirty="0">
                <a:solidFill>
                  <a:srgbClr val="231F20"/>
                </a:solidFill>
                <a:latin typeface="Liberation Sans Narrow"/>
                <a:cs typeface="Liberation Sans Narrow"/>
              </a:rPr>
              <a:t>recours </a:t>
            </a:r>
            <a:r>
              <a:rPr sz="907" b="1" spc="-5" dirty="0">
                <a:solidFill>
                  <a:srgbClr val="231F20"/>
                </a:solidFill>
                <a:latin typeface="Liberation Sans Narrow"/>
                <a:cs typeface="Liberation Sans Narrow"/>
              </a:rPr>
              <a:t>dans leur  exercice et leur maintien sur le</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territoire.</a:t>
            </a:r>
            <a:endParaRPr sz="907" dirty="0">
              <a:latin typeface="Liberation Sans Narrow"/>
              <a:cs typeface="Liberation Sans Narrow"/>
            </a:endParaRPr>
          </a:p>
          <a:p>
            <a:pPr marL="173897" marR="6334" algn="just">
              <a:lnSpc>
                <a:spcPts val="1034"/>
              </a:lnSpc>
              <a:spcBef>
                <a:spcPts val="553"/>
              </a:spcBef>
            </a:pPr>
            <a:r>
              <a:rPr sz="907" spc="-5" dirty="0">
                <a:solidFill>
                  <a:srgbClr val="231F20"/>
                </a:solidFill>
                <a:latin typeface="Liberation Sans Narrow"/>
                <a:cs typeface="Liberation Sans Narrow"/>
              </a:rPr>
              <a:t>Favoriser les échanges entre </a:t>
            </a:r>
            <a:r>
              <a:rPr sz="907" dirty="0">
                <a:solidFill>
                  <a:srgbClr val="231F20"/>
                </a:solidFill>
                <a:latin typeface="Liberation Sans Narrow"/>
                <a:cs typeface="Liberation Sans Narrow"/>
              </a:rPr>
              <a:t>pairs </a:t>
            </a:r>
            <a:r>
              <a:rPr sz="907" spc="-5" dirty="0">
                <a:solidFill>
                  <a:srgbClr val="231F20"/>
                </a:solidFill>
                <a:latin typeface="Liberation Sans Narrow"/>
                <a:cs typeface="Liberation Sans Narrow"/>
              </a:rPr>
              <a:t>: soutenir les groupes  qualités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APIMED.</a:t>
            </a:r>
            <a:endParaRPr sz="907" dirty="0">
              <a:latin typeface="Liberation Sans Narrow"/>
              <a:cs typeface="Liberation Sans Narrow"/>
            </a:endParaRPr>
          </a:p>
          <a:p>
            <a:pPr marL="173897" marR="8061" algn="just">
              <a:lnSpc>
                <a:spcPts val="1034"/>
              </a:lnSpc>
              <a:spcBef>
                <a:spcPts val="277"/>
              </a:spcBef>
            </a:pPr>
            <a:r>
              <a:rPr sz="907" spc="-5" dirty="0">
                <a:solidFill>
                  <a:srgbClr val="231F20"/>
                </a:solidFill>
                <a:latin typeface="Liberation Sans Narrow"/>
                <a:cs typeface="Liberation Sans Narrow"/>
              </a:rPr>
              <a:t>Développer des fonctions d’appui aux professionnels du  premier recours.</a:t>
            </a:r>
            <a:endParaRPr sz="907" dirty="0">
              <a:latin typeface="Liberation Sans Narrow"/>
              <a:cs typeface="Liberation Sans Narrow"/>
            </a:endParaRPr>
          </a:p>
          <a:p>
            <a:pPr marL="173897" marR="7486" algn="just">
              <a:lnSpc>
                <a:spcPct val="95400"/>
              </a:lnSpc>
              <a:spcBef>
                <a:spcPts val="254"/>
              </a:spcBef>
            </a:pPr>
            <a:r>
              <a:rPr sz="907" spc="-5" dirty="0">
                <a:solidFill>
                  <a:srgbClr val="231F20"/>
                </a:solidFill>
                <a:latin typeface="Liberation Sans Narrow"/>
                <a:cs typeface="Liberation Sans Narrow"/>
              </a:rPr>
              <a:t>Impliquer les hôpitaux de proximité dans l’appui au  premier recours et favoriser l’implication des médecins  libéraux dans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l’hôpital.</a:t>
            </a:r>
            <a:endParaRPr sz="907" dirty="0">
              <a:latin typeface="Liberation Sans Narrow"/>
              <a:cs typeface="Liberation Sans Narrow"/>
            </a:endParaRPr>
          </a:p>
          <a:p>
            <a:pPr marL="173897" marR="7486" algn="just">
              <a:lnSpc>
                <a:spcPts val="1043"/>
              </a:lnSpc>
              <a:spcBef>
                <a:spcPts val="303"/>
              </a:spcBef>
            </a:pPr>
            <a:r>
              <a:rPr sz="907" spc="-5" dirty="0">
                <a:solidFill>
                  <a:srgbClr val="231F20"/>
                </a:solidFill>
                <a:latin typeface="Liberation Sans Narrow"/>
                <a:cs typeface="Liberation Sans Narrow"/>
              </a:rPr>
              <a:t>Favoriser le développement d’actions de prévention  portées par les professionnels du </a:t>
            </a:r>
            <a:r>
              <a:rPr sz="907" spc="5" dirty="0">
                <a:solidFill>
                  <a:srgbClr val="231F20"/>
                </a:solidFill>
                <a:latin typeface="Liberation Sans Narrow"/>
                <a:cs typeface="Liberation Sans Narrow"/>
              </a:rPr>
              <a:t>1</a:t>
            </a:r>
            <a:r>
              <a:rPr sz="884" spc="6" baseline="21367" dirty="0">
                <a:solidFill>
                  <a:srgbClr val="231F20"/>
                </a:solidFill>
                <a:latin typeface="Liberation Sans Narrow"/>
                <a:cs typeface="Liberation Sans Narrow"/>
              </a:rPr>
              <a:t>er</a:t>
            </a:r>
            <a:r>
              <a:rPr sz="884" spc="20" baseline="2136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recours.</a:t>
            </a:r>
            <a:endParaRPr sz="907" dirty="0">
              <a:latin typeface="Liberation Sans Narrow"/>
              <a:cs typeface="Liberation Sans Narrow"/>
            </a:endParaRPr>
          </a:p>
        </p:txBody>
      </p:sp>
      <p:sp>
        <p:nvSpPr>
          <p:cNvPr id="13" name="object 13"/>
          <p:cNvSpPr txBox="1"/>
          <p:nvPr/>
        </p:nvSpPr>
        <p:spPr>
          <a:xfrm>
            <a:off x="9252519" y="3418522"/>
            <a:ext cx="2640704" cy="1523227"/>
          </a:xfrm>
          <a:prstGeom prst="rect">
            <a:avLst/>
          </a:prstGeom>
        </p:spPr>
        <p:txBody>
          <a:bodyPr vert="horz" wrap="square" lIns="0" tIns="74856" rIns="0" bIns="0" rtlCol="0">
            <a:spAutoFit/>
          </a:bodyPr>
          <a:lstStyle/>
          <a:p>
            <a:pPr marL="11516">
              <a:spcBef>
                <a:spcPts val="589"/>
              </a:spcBef>
            </a:pPr>
            <a:r>
              <a:rPr sz="907" b="1" spc="-5" dirty="0">
                <a:solidFill>
                  <a:srgbClr val="231F20"/>
                </a:solidFill>
                <a:latin typeface="Liberation Sans Narrow"/>
                <a:cs typeface="Liberation Sans Narrow"/>
              </a:rPr>
              <a:t>Conforter l’organisation de la</a:t>
            </a:r>
            <a:r>
              <a:rPr sz="907" b="1" spc="23" dirty="0">
                <a:solidFill>
                  <a:srgbClr val="231F20"/>
                </a:solidFill>
                <a:latin typeface="Liberation Sans Narrow"/>
                <a:cs typeface="Liberation Sans Narrow"/>
              </a:rPr>
              <a:t> </a:t>
            </a:r>
            <a:r>
              <a:rPr sz="907" b="1" spc="-9" dirty="0">
                <a:solidFill>
                  <a:srgbClr val="231F20"/>
                </a:solidFill>
                <a:latin typeface="Liberation Sans Narrow"/>
                <a:cs typeface="Liberation Sans Narrow"/>
              </a:rPr>
              <a:t>PDSA.</a:t>
            </a:r>
            <a:endParaRPr sz="907" dirty="0">
              <a:latin typeface="Liberation Sans Narrow"/>
              <a:cs typeface="Liberation Sans Narrow"/>
            </a:endParaRPr>
          </a:p>
          <a:p>
            <a:pPr marL="173897" marR="5182">
              <a:lnSpc>
                <a:spcPts val="1034"/>
              </a:lnSpc>
              <a:spcBef>
                <a:spcPts val="580"/>
              </a:spcBef>
            </a:pPr>
            <a:r>
              <a:rPr sz="907" spc="-5" dirty="0">
                <a:solidFill>
                  <a:srgbClr val="231F20"/>
                </a:solidFill>
                <a:latin typeface="Liberation Sans Narrow"/>
                <a:cs typeface="Liberation Sans Narrow"/>
              </a:rPr>
              <a:t>Maintenir un modèle d’organisation attractif (rémunération,  fréquence des gardes, taille des</a:t>
            </a:r>
            <a:r>
              <a:rPr sz="907" spc="-9" dirty="0">
                <a:solidFill>
                  <a:srgbClr val="231F20"/>
                </a:solidFill>
                <a:latin typeface="Liberation Sans Narrow"/>
                <a:cs typeface="Liberation Sans Narrow"/>
              </a:rPr>
              <a:t> </a:t>
            </a:r>
            <a:r>
              <a:rPr sz="907" dirty="0">
                <a:solidFill>
                  <a:srgbClr val="231F20"/>
                </a:solidFill>
                <a:latin typeface="Liberation Sans Narrow"/>
                <a:cs typeface="Liberation Sans Narrow"/>
              </a:rPr>
              <a:t>secteurs…).</a:t>
            </a:r>
            <a:endParaRPr sz="907" dirty="0">
              <a:latin typeface="Liberation Sans Narrow"/>
              <a:cs typeface="Liberation Sans Narrow"/>
            </a:endParaRPr>
          </a:p>
          <a:p>
            <a:pPr marL="173897" marR="4607">
              <a:lnSpc>
                <a:spcPts val="1043"/>
              </a:lnSpc>
              <a:spcBef>
                <a:spcPts val="272"/>
              </a:spcBef>
            </a:pPr>
            <a:r>
              <a:rPr sz="907" spc="-5" dirty="0">
                <a:solidFill>
                  <a:srgbClr val="231F20"/>
                </a:solidFill>
                <a:latin typeface="Liberation Sans Narrow"/>
                <a:cs typeface="Liberation Sans Narrow"/>
              </a:rPr>
              <a:t>Proposer des formations à la PDSA </a:t>
            </a:r>
            <a:r>
              <a:rPr sz="907" dirty="0">
                <a:solidFill>
                  <a:srgbClr val="231F20"/>
                </a:solidFill>
                <a:latin typeface="Liberation Sans Narrow"/>
                <a:cs typeface="Liberation Sans Narrow"/>
              </a:rPr>
              <a:t>dès </a:t>
            </a:r>
            <a:r>
              <a:rPr sz="907" spc="-5" dirty="0">
                <a:solidFill>
                  <a:srgbClr val="231F20"/>
                </a:solidFill>
                <a:latin typeface="Liberation Sans Narrow"/>
                <a:cs typeface="Liberation Sans Narrow"/>
              </a:rPr>
              <a:t>la formation  initiale afin d’impliquer les nouveaux</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médecins.</a:t>
            </a:r>
            <a:endParaRPr sz="907" dirty="0">
              <a:latin typeface="Liberation Sans Narrow"/>
              <a:cs typeface="Liberation Sans Narrow"/>
            </a:endParaRPr>
          </a:p>
          <a:p>
            <a:pPr marL="173897" marR="4607">
              <a:lnSpc>
                <a:spcPts val="1043"/>
              </a:lnSpc>
              <a:spcBef>
                <a:spcPts val="263"/>
              </a:spcBef>
            </a:pPr>
            <a:r>
              <a:rPr sz="907" spc="-5" dirty="0">
                <a:solidFill>
                  <a:srgbClr val="231F20"/>
                </a:solidFill>
                <a:latin typeface="Liberation Sans Narrow"/>
                <a:cs typeface="Liberation Sans Narrow"/>
              </a:rPr>
              <a:t>Mettre en place une communication régulière en direction  des usagers sur le juste recours à la PDSA et au</a:t>
            </a:r>
            <a:r>
              <a:rPr sz="907" spc="7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15.</a:t>
            </a:r>
            <a:endParaRPr sz="907" dirty="0">
              <a:latin typeface="Liberation Sans Narrow"/>
              <a:cs typeface="Liberation Sans Narrow"/>
            </a:endParaRPr>
          </a:p>
        </p:txBody>
      </p:sp>
      <p:sp>
        <p:nvSpPr>
          <p:cNvPr id="14" name="object 14"/>
          <p:cNvSpPr txBox="1"/>
          <p:nvPr/>
        </p:nvSpPr>
        <p:spPr>
          <a:xfrm>
            <a:off x="9309584" y="5017605"/>
            <a:ext cx="2640704" cy="415245"/>
          </a:xfrm>
          <a:prstGeom prst="rect">
            <a:avLst/>
          </a:prstGeom>
        </p:spPr>
        <p:txBody>
          <a:bodyPr vert="horz" wrap="square" lIns="0" tIns="17275" rIns="0" bIns="0" rtlCol="0">
            <a:spAutoFit/>
          </a:bodyPr>
          <a:lstStyle/>
          <a:p>
            <a:pPr marL="11516" marR="4607" algn="just">
              <a:lnSpc>
                <a:spcPct val="95400"/>
              </a:lnSpc>
              <a:spcBef>
                <a:spcPts val="136"/>
              </a:spcBef>
            </a:pPr>
            <a:r>
              <a:rPr sz="907" b="1" spc="-5" dirty="0">
                <a:solidFill>
                  <a:srgbClr val="231F20"/>
                </a:solidFill>
                <a:latin typeface="Liberation Sans Narrow"/>
                <a:cs typeface="Liberation Sans Narrow"/>
              </a:rPr>
              <a:t>Veiller à ce que les délais de transmission des résultats  des examens urgents de biologie médicale soient  compatibles avec l’état de</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l’art.</a:t>
            </a:r>
            <a:endParaRPr sz="907" dirty="0">
              <a:latin typeface="Liberation Sans Narrow"/>
              <a:cs typeface="Liberation Sans Narrow"/>
            </a:endParaRPr>
          </a:p>
        </p:txBody>
      </p:sp>
      <p:sp>
        <p:nvSpPr>
          <p:cNvPr id="15" name="object 15"/>
          <p:cNvSpPr txBox="1"/>
          <p:nvPr/>
        </p:nvSpPr>
        <p:spPr>
          <a:xfrm>
            <a:off x="9252519" y="5624229"/>
            <a:ext cx="2640704" cy="686917"/>
          </a:xfrm>
          <a:prstGeom prst="rect">
            <a:avLst/>
          </a:prstGeom>
        </p:spPr>
        <p:txBody>
          <a:bodyPr vert="horz" wrap="square" lIns="0" tIns="16699" rIns="0" bIns="0" rtlCol="0">
            <a:spAutoFit/>
          </a:bodyPr>
          <a:lstStyle/>
          <a:p>
            <a:pPr marL="11516" marR="4607" algn="just">
              <a:lnSpc>
                <a:spcPct val="95700"/>
              </a:lnSpc>
              <a:spcBef>
                <a:spcPts val="131"/>
              </a:spcBef>
            </a:pPr>
            <a:r>
              <a:rPr sz="907" b="1" spc="-5" dirty="0">
                <a:solidFill>
                  <a:srgbClr val="231F20"/>
                </a:solidFill>
                <a:latin typeface="Liberation Sans Narrow"/>
                <a:cs typeface="Liberation Sans Narrow"/>
              </a:rPr>
              <a:t>Accompagner les établissements de santé </a:t>
            </a:r>
            <a:r>
              <a:rPr sz="907" b="1" spc="-9" dirty="0">
                <a:solidFill>
                  <a:srgbClr val="231F20"/>
                </a:solidFill>
                <a:latin typeface="Liberation Sans Narrow"/>
                <a:cs typeface="Liberation Sans Narrow"/>
              </a:rPr>
              <a:t>dans  </a:t>
            </a:r>
            <a:r>
              <a:rPr sz="907" b="1" spc="-5" dirty="0">
                <a:solidFill>
                  <a:srgbClr val="231F20"/>
                </a:solidFill>
                <a:latin typeface="Liberation Sans Narrow"/>
                <a:cs typeface="Liberation Sans Narrow"/>
              </a:rPr>
              <a:t>l’organisation de leur filière biologie au sein des GHT  (Groupement hospitaliers de territoire) pour garantir une  offre </a:t>
            </a:r>
            <a:r>
              <a:rPr sz="907" b="1"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biologie de proximité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de</a:t>
            </a:r>
            <a:r>
              <a:rPr sz="907" b="1" spc="5" dirty="0">
                <a:solidFill>
                  <a:srgbClr val="231F20"/>
                </a:solidFill>
                <a:latin typeface="Liberation Sans Narrow"/>
                <a:cs typeface="Liberation Sans Narrow"/>
              </a:rPr>
              <a:t> </a:t>
            </a:r>
            <a:r>
              <a:rPr sz="907" b="1" dirty="0">
                <a:solidFill>
                  <a:srgbClr val="231F20"/>
                </a:solidFill>
                <a:latin typeface="Liberation Sans Narrow"/>
                <a:cs typeface="Liberation Sans Narrow"/>
              </a:rPr>
              <a:t>qualité.</a:t>
            </a:r>
            <a:endParaRPr sz="907" dirty="0">
              <a:latin typeface="Liberation Sans Narrow"/>
              <a:cs typeface="Liberation Sans Narrow"/>
            </a:endParaRPr>
          </a:p>
        </p:txBody>
      </p:sp>
      <p:sp>
        <p:nvSpPr>
          <p:cNvPr id="17" name="object 3"/>
          <p:cNvSpPr/>
          <p:nvPr/>
        </p:nvSpPr>
        <p:spPr>
          <a:xfrm>
            <a:off x="139536" y="62373"/>
            <a:ext cx="2022160" cy="688633"/>
          </a:xfrm>
          <a:prstGeom prst="rect">
            <a:avLst/>
          </a:prstGeom>
          <a:blipFill>
            <a:blip r:embed="rId2" cstate="print"/>
            <a:stretch>
              <a:fillRect/>
            </a:stretch>
          </a:blipFill>
        </p:spPr>
        <p:txBody>
          <a:bodyPr wrap="square" lIns="0" tIns="0" rIns="0" bIns="0" rtlCol="0"/>
          <a:lstStyle/>
          <a:p>
            <a:endParaRPr sz="1632"/>
          </a:p>
        </p:txBody>
      </p:sp>
      <p:sp>
        <p:nvSpPr>
          <p:cNvPr id="18" name="object 4"/>
          <p:cNvSpPr/>
          <p:nvPr/>
        </p:nvSpPr>
        <p:spPr>
          <a:xfrm>
            <a:off x="6958211" y="77555"/>
            <a:ext cx="5097238" cy="611542"/>
          </a:xfrm>
          <a:prstGeom prst="rect">
            <a:avLst/>
          </a:prstGeom>
          <a:blipFill>
            <a:blip r:embed="rId3" cstate="print"/>
            <a:stretch>
              <a:fillRect/>
            </a:stretch>
          </a:blipFill>
        </p:spPr>
        <p:txBody>
          <a:bodyPr wrap="square" lIns="0" tIns="0" rIns="0" bIns="0" rtlCol="0"/>
          <a:lstStyle/>
          <a:p>
            <a:endParaRPr sz="1632"/>
          </a:p>
        </p:txBody>
      </p:sp>
      <p:sp>
        <p:nvSpPr>
          <p:cNvPr id="19" name="object 5"/>
          <p:cNvSpPr txBox="1">
            <a:spLocks/>
          </p:cNvSpPr>
          <p:nvPr/>
        </p:nvSpPr>
        <p:spPr>
          <a:xfrm>
            <a:off x="2234065" y="111040"/>
            <a:ext cx="4274302" cy="569986"/>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a:spcBef>
                <a:spcPts val="91"/>
              </a:spcBef>
            </a:pPr>
            <a:r>
              <a:rPr lang="fr-FR" kern="0" smtClean="0"/>
              <a:t>Améliorer </a:t>
            </a:r>
            <a:r>
              <a:rPr lang="fr-FR" kern="0" spc="-9" smtClean="0"/>
              <a:t>l’accès </a:t>
            </a:r>
            <a:r>
              <a:rPr lang="fr-FR" kern="0" spc="-5" smtClean="0"/>
              <a:t>aux soins de premier</a:t>
            </a:r>
            <a:r>
              <a:rPr lang="fr-FR" kern="0" spc="-9" smtClean="0"/>
              <a:t> </a:t>
            </a:r>
            <a:r>
              <a:rPr lang="fr-FR" kern="0" spc="-5" smtClean="0"/>
              <a:t>recours</a:t>
            </a:r>
            <a:endParaRPr lang="fr-FR" kern="0" spc="-5" dirty="0"/>
          </a:p>
        </p:txBody>
      </p:sp>
      <p:sp>
        <p:nvSpPr>
          <p:cNvPr id="20" name="object 4"/>
          <p:cNvSpPr/>
          <p:nvPr/>
        </p:nvSpPr>
        <p:spPr>
          <a:xfrm>
            <a:off x="146217" y="2010895"/>
            <a:ext cx="2893742" cy="2893742"/>
          </a:xfrm>
          <a:prstGeom prst="rect">
            <a:avLst/>
          </a:prstGeom>
          <a:blipFill>
            <a:blip r:embed="rId4" cstate="print"/>
            <a:stretch>
              <a:fillRect/>
            </a:stretch>
          </a:blipFill>
        </p:spPr>
        <p:txBody>
          <a:bodyPr wrap="square" lIns="0" tIns="0" rIns="0" bIns="0" rtlCol="0"/>
          <a:lstStyle/>
          <a:p>
            <a:endParaRPr sz="1632"/>
          </a:p>
        </p:txBody>
      </p:sp>
      <p:sp>
        <p:nvSpPr>
          <p:cNvPr id="21" name="Espace réservé du numéro de diapositive 20"/>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25</a:t>
            </a:fld>
            <a:endParaRPr lang="fr-FR" sz="1050" dirty="0">
              <a:solidFill>
                <a:prstClr val="black">
                  <a:tint val="75000"/>
                </a:prstClr>
              </a:solidFill>
            </a:endParaRPr>
          </a:p>
        </p:txBody>
      </p:sp>
    </p:spTree>
    <p:extLst>
      <p:ext uri="{BB962C8B-B14F-4D97-AF65-F5344CB8AC3E}">
        <p14:creationId xmlns:p14="http://schemas.microsoft.com/office/powerpoint/2010/main" val="340728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rchemin vertical 13"/>
          <p:cNvSpPr/>
          <p:nvPr/>
        </p:nvSpPr>
        <p:spPr>
          <a:xfrm>
            <a:off x="70792" y="205876"/>
            <a:ext cx="11881301" cy="663343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5" name="Image 14"/>
          <p:cNvPicPr>
            <a:picLocks noChangeAspect="1"/>
          </p:cNvPicPr>
          <p:nvPr/>
        </p:nvPicPr>
        <p:blipFill>
          <a:blip r:embed="rId2"/>
          <a:stretch>
            <a:fillRect/>
          </a:stretch>
        </p:blipFill>
        <p:spPr>
          <a:xfrm>
            <a:off x="1949221" y="264121"/>
            <a:ext cx="502499" cy="727373"/>
          </a:xfrm>
          <a:prstGeom prst="rect">
            <a:avLst/>
          </a:prstGeom>
        </p:spPr>
      </p:pic>
      <p:sp>
        <p:nvSpPr>
          <p:cNvPr id="16" name="ZoneTexte 15"/>
          <p:cNvSpPr txBox="1"/>
          <p:nvPr/>
        </p:nvSpPr>
        <p:spPr>
          <a:xfrm>
            <a:off x="2829630" y="376652"/>
            <a:ext cx="6654031"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26</a:t>
            </a:fld>
            <a:endParaRPr lang="fr-FR" sz="1050" dirty="0">
              <a:solidFill>
                <a:prstClr val="black">
                  <a:tint val="75000"/>
                </a:prstClr>
              </a:solidFill>
            </a:endParaRPr>
          </a:p>
        </p:txBody>
      </p:sp>
    </p:spTree>
    <p:extLst>
      <p:ext uri="{BB962C8B-B14F-4D97-AF65-F5344CB8AC3E}">
        <p14:creationId xmlns:p14="http://schemas.microsoft.com/office/powerpoint/2010/main" val="729835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79701" y="4631034"/>
            <a:ext cx="3060004" cy="2226966"/>
          </a:xfrm>
          <a:prstGeom prst="rect">
            <a:avLst/>
          </a:prstGeom>
          <a:blipFill>
            <a:blip r:embed="rId3" cstate="print"/>
            <a:stretch>
              <a:fillRect/>
            </a:stretch>
          </a:blipFill>
        </p:spPr>
        <p:txBody>
          <a:bodyPr wrap="square" lIns="0" tIns="0" rIns="0" bIns="0" rtlCol="0"/>
          <a:lstStyle/>
          <a:p>
            <a:endParaRPr sz="1632"/>
          </a:p>
        </p:txBody>
      </p:sp>
      <p:sp>
        <p:nvSpPr>
          <p:cNvPr id="10" name="object 10"/>
          <p:cNvSpPr txBox="1">
            <a:spLocks noGrp="1"/>
          </p:cNvSpPr>
          <p:nvPr>
            <p:ph type="title"/>
          </p:nvPr>
        </p:nvSpPr>
        <p:spPr>
          <a:xfrm>
            <a:off x="-346842" y="900140"/>
            <a:ext cx="4266876" cy="272729"/>
          </a:xfrm>
          <a:prstGeom prst="rect">
            <a:avLst/>
          </a:prstGeom>
        </p:spPr>
        <p:txBody>
          <a:bodyPr vert="horz" wrap="square" lIns="0" tIns="28791" rIns="0" bIns="0" rtlCol="0">
            <a:spAutoFit/>
          </a:bodyPr>
          <a:lstStyle/>
          <a:p>
            <a:pPr marL="11516" marR="4607" indent="395010">
              <a:lnSpc>
                <a:spcPts val="1868"/>
              </a:lnSpc>
              <a:spcBef>
                <a:spcPts val="227"/>
              </a:spcBef>
            </a:pPr>
            <a:r>
              <a:rPr sz="1632" i="0" spc="-5" dirty="0">
                <a:solidFill>
                  <a:srgbClr val="8ABD70"/>
                </a:solidFill>
              </a:rPr>
              <a:t>DECLINAISONS  OPERATIONNE</a:t>
            </a:r>
            <a:r>
              <a:rPr sz="1632" i="0" spc="-18" dirty="0">
                <a:solidFill>
                  <a:srgbClr val="8ABD70"/>
                </a:solidFill>
              </a:rPr>
              <a:t>L</a:t>
            </a:r>
            <a:r>
              <a:rPr sz="1632" i="0" spc="-5" dirty="0">
                <a:solidFill>
                  <a:srgbClr val="8ABD70"/>
                </a:solidFill>
              </a:rPr>
              <a:t>LES</a:t>
            </a:r>
            <a:endParaRPr sz="1632" dirty="0"/>
          </a:p>
        </p:txBody>
      </p:sp>
      <p:sp>
        <p:nvSpPr>
          <p:cNvPr id="11" name="object 11"/>
          <p:cNvSpPr txBox="1"/>
          <p:nvPr/>
        </p:nvSpPr>
        <p:spPr>
          <a:xfrm>
            <a:off x="87719" y="1247596"/>
            <a:ext cx="3595106" cy="1486495"/>
          </a:xfrm>
          <a:prstGeom prst="rect">
            <a:avLst/>
          </a:prstGeom>
        </p:spPr>
        <p:txBody>
          <a:bodyPr vert="horz" wrap="square" lIns="0" tIns="16699" rIns="0" bIns="0" rtlCol="0">
            <a:spAutoFit/>
          </a:bodyPr>
          <a:lstStyle/>
          <a:p>
            <a:pPr marL="11516" marR="4607" algn="just">
              <a:lnSpc>
                <a:spcPct val="95700"/>
              </a:lnSpc>
              <a:spcBef>
                <a:spcPts val="131"/>
              </a:spcBef>
            </a:pPr>
            <a:r>
              <a:rPr sz="907" b="1" spc="-5" dirty="0">
                <a:solidFill>
                  <a:srgbClr val="231F20"/>
                </a:solidFill>
                <a:latin typeface="Liberation Sans Narrow"/>
                <a:cs typeface="Liberation Sans Narrow"/>
              </a:rPr>
              <a:t>Etablir un diagnostic partagé de l’accès aux soins  spécialisés de second </a:t>
            </a:r>
            <a:r>
              <a:rPr sz="907" b="1" spc="-9" dirty="0">
                <a:solidFill>
                  <a:srgbClr val="231F20"/>
                </a:solidFill>
                <a:latin typeface="Liberation Sans Narrow"/>
                <a:cs typeface="Liberation Sans Narrow"/>
              </a:rPr>
              <a:t>recours, </a:t>
            </a:r>
            <a:r>
              <a:rPr sz="907" b="1" spc="-5" dirty="0">
                <a:solidFill>
                  <a:srgbClr val="231F20"/>
                </a:solidFill>
                <a:latin typeface="Liberation Sans Narrow"/>
                <a:cs typeface="Liberation Sans Narrow"/>
              </a:rPr>
              <a:t>à l’échelle des territoires de  démocratie sanitaire, qui identifiera les points  d’amélioration </a:t>
            </a:r>
            <a:r>
              <a:rPr sz="907" b="1" spc="-9" dirty="0">
                <a:solidFill>
                  <a:srgbClr val="231F20"/>
                </a:solidFill>
                <a:latin typeface="Liberation Sans Narrow"/>
                <a:cs typeface="Liberation Sans Narrow"/>
              </a:rPr>
              <a:t>sur </a:t>
            </a:r>
            <a:r>
              <a:rPr sz="907" b="1" spc="-5" dirty="0">
                <a:solidFill>
                  <a:srgbClr val="231F20"/>
                </a:solidFill>
                <a:latin typeface="Liberation Sans Narrow"/>
                <a:cs typeface="Liberation Sans Narrow"/>
              </a:rPr>
              <a:t>les </a:t>
            </a:r>
            <a:r>
              <a:rPr sz="907" b="1" spc="-9" dirty="0">
                <a:solidFill>
                  <a:srgbClr val="231F20"/>
                </a:solidFill>
                <a:latin typeface="Liberation Sans Narrow"/>
                <a:cs typeface="Liberation Sans Narrow"/>
              </a:rPr>
              <a:t>trois </a:t>
            </a:r>
            <a:r>
              <a:rPr sz="907" b="1" spc="-5" dirty="0">
                <a:solidFill>
                  <a:srgbClr val="231F20"/>
                </a:solidFill>
                <a:latin typeface="Liberation Sans Narrow"/>
                <a:cs typeface="Liberation Sans Narrow"/>
              </a:rPr>
              <a:t>niveaux de </a:t>
            </a:r>
            <a:r>
              <a:rPr sz="907" b="1" spc="-9" dirty="0">
                <a:solidFill>
                  <a:srgbClr val="231F20"/>
                </a:solidFill>
                <a:latin typeface="Liberation Sans Narrow"/>
                <a:cs typeface="Liberation Sans Narrow"/>
              </a:rPr>
              <a:t>recours  </a:t>
            </a:r>
            <a:r>
              <a:rPr sz="907" b="1" spc="-5" dirty="0">
                <a:solidFill>
                  <a:srgbClr val="231F20"/>
                </a:solidFill>
                <a:latin typeface="Liberation Sans Narrow"/>
                <a:cs typeface="Liberation Sans Narrow"/>
              </a:rPr>
              <a:t>susmentionnés</a:t>
            </a:r>
            <a:endParaRPr sz="907" dirty="0">
              <a:latin typeface="Liberation Sans Narrow"/>
              <a:cs typeface="Liberation Sans Narrow"/>
            </a:endParaRPr>
          </a:p>
          <a:p>
            <a:pPr marL="11516" marR="5182" algn="just">
              <a:lnSpc>
                <a:spcPct val="95700"/>
              </a:lnSpc>
              <a:spcBef>
                <a:spcPts val="535"/>
              </a:spcBef>
            </a:pPr>
            <a:r>
              <a:rPr sz="907" b="1" spc="-5" dirty="0">
                <a:solidFill>
                  <a:srgbClr val="231F20"/>
                </a:solidFill>
                <a:latin typeface="Liberation Sans Narrow"/>
                <a:cs typeface="Liberation Sans Narrow"/>
              </a:rPr>
              <a:t>Valider et engager les schémas d’organisation de l’accès  aux soins spécialisés de second </a:t>
            </a:r>
            <a:r>
              <a:rPr sz="907" b="1" spc="-9" dirty="0">
                <a:solidFill>
                  <a:srgbClr val="231F20"/>
                </a:solidFill>
                <a:latin typeface="Liberation Sans Narrow"/>
                <a:cs typeface="Liberation Sans Narrow"/>
              </a:rPr>
              <a:t>recours </a:t>
            </a:r>
            <a:r>
              <a:rPr sz="907" b="1" spc="-5" dirty="0">
                <a:solidFill>
                  <a:srgbClr val="231F20"/>
                </a:solidFill>
                <a:latin typeface="Liberation Sans Narrow"/>
                <a:cs typeface="Liberation Sans Narrow"/>
              </a:rPr>
              <a:t>à l’échelle du  territoire de démocratie sanitaire afin d’irriguer l’ensemble  des territoires et notamment ceux les plus en</a:t>
            </a:r>
            <a:r>
              <a:rPr sz="907" b="1" spc="36"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difficultés</a:t>
            </a:r>
            <a:endParaRPr sz="907" dirty="0">
              <a:latin typeface="Liberation Sans Narrow"/>
              <a:cs typeface="Liberation Sans Narrow"/>
            </a:endParaRPr>
          </a:p>
          <a:p>
            <a:pPr marL="11516" marR="7486" algn="just">
              <a:lnSpc>
                <a:spcPts val="1043"/>
              </a:lnSpc>
              <a:spcBef>
                <a:spcPts val="562"/>
              </a:spcBef>
            </a:pPr>
            <a:r>
              <a:rPr sz="907" b="1" spc="-5" dirty="0">
                <a:solidFill>
                  <a:srgbClr val="231F20"/>
                </a:solidFill>
                <a:latin typeface="Liberation Sans Narrow"/>
                <a:cs typeface="Liberation Sans Narrow"/>
              </a:rPr>
              <a:t>Améliorer l’observation du recours aux soins spécialisés  de 2nd</a:t>
            </a:r>
            <a:r>
              <a:rPr sz="907" b="1" dirty="0">
                <a:solidFill>
                  <a:srgbClr val="231F20"/>
                </a:solidFill>
                <a:latin typeface="Liberation Sans Narrow"/>
                <a:cs typeface="Liberation Sans Narrow"/>
              </a:rPr>
              <a:t> </a:t>
            </a:r>
            <a:r>
              <a:rPr sz="907" b="1" spc="-9" dirty="0">
                <a:solidFill>
                  <a:srgbClr val="231F20"/>
                </a:solidFill>
                <a:latin typeface="Liberation Sans Narrow"/>
                <a:cs typeface="Liberation Sans Narrow"/>
              </a:rPr>
              <a:t>recours</a:t>
            </a:r>
            <a:endParaRPr sz="907" dirty="0">
              <a:latin typeface="Liberation Sans Narrow"/>
              <a:cs typeface="Liberation Sans Narrow"/>
            </a:endParaRPr>
          </a:p>
        </p:txBody>
      </p:sp>
      <p:sp>
        <p:nvSpPr>
          <p:cNvPr id="12" name="object 12"/>
          <p:cNvSpPr txBox="1"/>
          <p:nvPr/>
        </p:nvSpPr>
        <p:spPr>
          <a:xfrm>
            <a:off x="2324952" y="2808818"/>
            <a:ext cx="992113" cy="276831"/>
          </a:xfrm>
          <a:prstGeom prst="rect">
            <a:avLst/>
          </a:prstGeom>
        </p:spPr>
        <p:txBody>
          <a:bodyPr vert="horz" wrap="square" lIns="0" tIns="20154" rIns="0" bIns="0" rtlCol="0">
            <a:spAutoFit/>
          </a:bodyPr>
          <a:lstStyle/>
          <a:p>
            <a:pPr marL="24184" marR="4607" indent="-13243">
              <a:lnSpc>
                <a:spcPts val="1043"/>
              </a:lnSpc>
              <a:spcBef>
                <a:spcPts val="159"/>
              </a:spcBef>
            </a:pPr>
            <a:r>
              <a:rPr sz="907" b="1" spc="-5" dirty="0">
                <a:solidFill>
                  <a:srgbClr val="231F20"/>
                </a:solidFill>
                <a:latin typeface="Liberation Sans Narrow"/>
                <a:cs typeface="Liberation Sans Narrow"/>
              </a:rPr>
              <a:t>de </a:t>
            </a:r>
            <a:r>
              <a:rPr sz="907" b="1" spc="-5" dirty="0" err="1">
                <a:solidFill>
                  <a:srgbClr val="231F20"/>
                </a:solidFill>
                <a:latin typeface="Liberation Sans Narrow"/>
                <a:cs typeface="Liberation Sans Narrow"/>
              </a:rPr>
              <a:t>soins</a:t>
            </a:r>
            <a:r>
              <a:rPr sz="907" b="1" spc="-5" dirty="0">
                <a:solidFill>
                  <a:srgbClr val="231F20"/>
                </a:solidFill>
                <a:latin typeface="Liberation Sans Narrow"/>
                <a:cs typeface="Liberation Sans Narrow"/>
              </a:rPr>
              <a:t>  </a:t>
            </a:r>
            <a:r>
              <a:rPr lang="fr-FR" sz="907" b="1" spc="-5" dirty="0" smtClean="0">
                <a:solidFill>
                  <a:srgbClr val="231F20"/>
                </a:solidFill>
                <a:latin typeface="Liberation Sans Narrow"/>
                <a:cs typeface="Liberation Sans Narrow"/>
              </a:rPr>
              <a:t/>
            </a:r>
            <a:br>
              <a:rPr lang="fr-FR" sz="907" b="1" spc="-5" dirty="0" smtClean="0">
                <a:solidFill>
                  <a:srgbClr val="231F20"/>
                </a:solidFill>
                <a:latin typeface="Liberation Sans Narrow"/>
                <a:cs typeface="Liberation Sans Narrow"/>
              </a:rPr>
            </a:br>
            <a:r>
              <a:rPr lang="fr-FR" sz="907" b="1" spc="-5" dirty="0" smtClean="0">
                <a:solidFill>
                  <a:srgbClr val="231F20"/>
                </a:solidFill>
                <a:latin typeface="Liberation Sans Narrow"/>
                <a:cs typeface="Liberation Sans Narrow"/>
              </a:rPr>
              <a:t>des </a:t>
            </a:r>
            <a:r>
              <a:rPr sz="907" b="1" spc="-5" dirty="0" err="1" smtClean="0">
                <a:solidFill>
                  <a:srgbClr val="231F20"/>
                </a:solidFill>
                <a:latin typeface="Liberation Sans Narrow"/>
                <a:cs typeface="Liberation Sans Narrow"/>
              </a:rPr>
              <a:t>médecins</a:t>
            </a:r>
            <a:endParaRPr sz="907" dirty="0">
              <a:latin typeface="Liberation Sans Narrow"/>
              <a:cs typeface="Liberation Sans Narrow"/>
            </a:endParaRPr>
          </a:p>
        </p:txBody>
      </p:sp>
      <p:sp>
        <p:nvSpPr>
          <p:cNvPr id="13" name="object 13"/>
          <p:cNvSpPr txBox="1"/>
          <p:nvPr/>
        </p:nvSpPr>
        <p:spPr>
          <a:xfrm>
            <a:off x="87719" y="2808818"/>
            <a:ext cx="2192142" cy="1130441"/>
          </a:xfrm>
          <a:prstGeom prst="rect">
            <a:avLst/>
          </a:prstGeom>
        </p:spPr>
        <p:txBody>
          <a:bodyPr vert="horz" wrap="square" lIns="0" tIns="17275" rIns="0" bIns="0" rtlCol="0">
            <a:spAutoFit/>
          </a:bodyPr>
          <a:lstStyle/>
          <a:p>
            <a:pPr marL="11516" marR="4607" algn="just">
              <a:lnSpc>
                <a:spcPct val="95400"/>
              </a:lnSpc>
              <a:spcBef>
                <a:spcPts val="136"/>
              </a:spcBef>
            </a:pPr>
            <a:r>
              <a:rPr sz="907" b="1" spc="-5" dirty="0">
                <a:solidFill>
                  <a:srgbClr val="231F20"/>
                </a:solidFill>
                <a:latin typeface="Liberation Sans Narrow"/>
                <a:cs typeface="Liberation Sans Narrow"/>
              </a:rPr>
              <a:t>Diffuser les modèles cibles de « trajets »  spécialisés de second </a:t>
            </a:r>
            <a:r>
              <a:rPr sz="907" b="1" spc="-9" dirty="0">
                <a:solidFill>
                  <a:srgbClr val="231F20"/>
                </a:solidFill>
                <a:latin typeface="Liberation Sans Narrow"/>
                <a:cs typeface="Liberation Sans Narrow"/>
              </a:rPr>
              <a:t>recours </a:t>
            </a:r>
            <a:r>
              <a:rPr sz="907" b="1" spc="-5" dirty="0" err="1">
                <a:solidFill>
                  <a:srgbClr val="231F20"/>
                </a:solidFill>
                <a:latin typeface="Liberation Sans Narrow"/>
                <a:cs typeface="Liberation Sans Narrow"/>
              </a:rPr>
              <a:t>auprès</a:t>
            </a:r>
            <a:r>
              <a:rPr sz="907" b="1" spc="-5" dirty="0">
                <a:solidFill>
                  <a:srgbClr val="231F20"/>
                </a:solidFill>
                <a:latin typeface="Liberation Sans Narrow"/>
                <a:cs typeface="Liberation Sans Narrow"/>
              </a:rPr>
              <a:t> </a:t>
            </a:r>
            <a:r>
              <a:rPr sz="907" b="1" spc="-5" dirty="0" err="1" smtClean="0">
                <a:solidFill>
                  <a:srgbClr val="231F20"/>
                </a:solidFill>
                <a:latin typeface="Liberation Sans Narrow"/>
                <a:cs typeface="Liberation Sans Narrow"/>
              </a:rPr>
              <a:t>traitants</a:t>
            </a:r>
            <a:endParaRPr sz="907" dirty="0">
              <a:latin typeface="Liberation Sans Narrow"/>
              <a:cs typeface="Liberation Sans Narrow"/>
            </a:endParaRPr>
          </a:p>
          <a:p>
            <a:pPr marL="11516">
              <a:spcBef>
                <a:spcPts val="485"/>
              </a:spcBef>
            </a:pPr>
            <a:r>
              <a:rPr sz="907" b="1" spc="-5" dirty="0">
                <a:solidFill>
                  <a:srgbClr val="231F20"/>
                </a:solidFill>
                <a:latin typeface="Liberation Sans Narrow"/>
                <a:cs typeface="Liberation Sans Narrow"/>
              </a:rPr>
              <a:t>Déployer :</a:t>
            </a:r>
            <a:endParaRPr sz="907" dirty="0">
              <a:latin typeface="Liberation Sans Narrow"/>
              <a:cs typeface="Liberation Sans Narrow"/>
            </a:endParaRPr>
          </a:p>
          <a:p>
            <a:pPr marL="173897">
              <a:spcBef>
                <a:spcPts val="413"/>
              </a:spcBef>
            </a:pPr>
            <a:r>
              <a:rPr sz="907" spc="-5" dirty="0">
                <a:solidFill>
                  <a:srgbClr val="231F20"/>
                </a:solidFill>
                <a:latin typeface="Liberation Sans Narrow"/>
                <a:cs typeface="Liberation Sans Narrow"/>
              </a:rPr>
              <a:t>la messagerie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sécurisée</a:t>
            </a:r>
            <a:endParaRPr sz="907" dirty="0">
              <a:latin typeface="Liberation Sans Narrow"/>
              <a:cs typeface="Liberation Sans Narrow"/>
            </a:endParaRPr>
          </a:p>
          <a:p>
            <a:pPr marL="173897" marR="261997">
              <a:lnSpc>
                <a:spcPts val="1224"/>
              </a:lnSpc>
              <a:spcBef>
                <a:spcPts val="59"/>
              </a:spcBef>
            </a:pPr>
            <a:r>
              <a:rPr sz="907" spc="-5" dirty="0">
                <a:solidFill>
                  <a:srgbClr val="231F20"/>
                </a:solidFill>
                <a:latin typeface="Liberation Sans Narrow"/>
                <a:cs typeface="Liberation Sans Narrow"/>
              </a:rPr>
              <a:t>le Répertoire opérationnel des ressources  via</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trajectoire</a:t>
            </a:r>
            <a:endParaRPr sz="907" dirty="0">
              <a:latin typeface="Liberation Sans Narrow"/>
              <a:cs typeface="Liberation Sans Narrow"/>
            </a:endParaRPr>
          </a:p>
        </p:txBody>
      </p:sp>
      <p:sp>
        <p:nvSpPr>
          <p:cNvPr id="14" name="object 14"/>
          <p:cNvSpPr txBox="1"/>
          <p:nvPr/>
        </p:nvSpPr>
        <p:spPr>
          <a:xfrm>
            <a:off x="17358" y="4013986"/>
            <a:ext cx="2543391" cy="700281"/>
          </a:xfrm>
          <a:prstGeom prst="rect">
            <a:avLst/>
          </a:prstGeom>
        </p:spPr>
        <p:txBody>
          <a:bodyPr vert="horz" wrap="square" lIns="0" tIns="20154" rIns="0" bIns="0" rtlCol="0">
            <a:spAutoFit/>
          </a:bodyPr>
          <a:lstStyle/>
          <a:p>
            <a:pPr marL="11516" marR="4607" algn="just">
              <a:lnSpc>
                <a:spcPts val="1043"/>
              </a:lnSpc>
              <a:spcBef>
                <a:spcPts val="159"/>
              </a:spcBef>
            </a:pPr>
            <a:r>
              <a:rPr sz="907" spc="-5" dirty="0">
                <a:solidFill>
                  <a:srgbClr val="231F20"/>
                </a:solidFill>
                <a:latin typeface="Liberation Sans Narrow"/>
                <a:cs typeface="Liberation Sans Narrow"/>
              </a:rPr>
              <a:t>Favoriser le déploiement de la télémédecine prioritairement  en territoire fragile et en</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EHPAD</a:t>
            </a:r>
            <a:endParaRPr sz="907" dirty="0">
              <a:latin typeface="Liberation Sans Narrow"/>
              <a:cs typeface="Liberation Sans Narrow"/>
            </a:endParaRPr>
          </a:p>
          <a:p>
            <a:pPr marL="11516" marR="5758" algn="just">
              <a:lnSpc>
                <a:spcPct val="95400"/>
              </a:lnSpc>
              <a:spcBef>
                <a:spcPts val="150"/>
              </a:spcBef>
            </a:pPr>
            <a:r>
              <a:rPr sz="907" spc="-5" dirty="0">
                <a:solidFill>
                  <a:srgbClr val="231F20"/>
                </a:solidFill>
                <a:latin typeface="Liberation Sans Narrow"/>
                <a:cs typeface="Liberation Sans Narrow"/>
              </a:rPr>
              <a:t>Des équipes mobiles spécialisées en appui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professionnels du premier recours sur les situations  complexes ou</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difficiles</a:t>
            </a:r>
            <a:endParaRPr sz="907" dirty="0">
              <a:latin typeface="Liberation Sans Narrow"/>
              <a:cs typeface="Liberation Sans Narrow"/>
            </a:endParaRPr>
          </a:p>
        </p:txBody>
      </p:sp>
      <p:sp>
        <p:nvSpPr>
          <p:cNvPr id="16" name="object 3"/>
          <p:cNvSpPr/>
          <p:nvPr/>
        </p:nvSpPr>
        <p:spPr>
          <a:xfrm>
            <a:off x="154647" y="52164"/>
            <a:ext cx="2022160" cy="688621"/>
          </a:xfrm>
          <a:prstGeom prst="rect">
            <a:avLst/>
          </a:prstGeom>
          <a:blipFill>
            <a:blip r:embed="rId4" cstate="print"/>
            <a:stretch>
              <a:fillRect/>
            </a:stretch>
          </a:blipFill>
        </p:spPr>
        <p:txBody>
          <a:bodyPr wrap="square" lIns="0" tIns="0" rIns="0" bIns="0" rtlCol="0"/>
          <a:lstStyle/>
          <a:p>
            <a:endParaRPr sz="1632"/>
          </a:p>
        </p:txBody>
      </p:sp>
      <p:sp>
        <p:nvSpPr>
          <p:cNvPr id="17" name="object 4"/>
          <p:cNvSpPr/>
          <p:nvPr/>
        </p:nvSpPr>
        <p:spPr>
          <a:xfrm>
            <a:off x="7310968" y="396474"/>
            <a:ext cx="4690975" cy="750741"/>
          </a:xfrm>
          <a:prstGeom prst="rect">
            <a:avLst/>
          </a:prstGeom>
          <a:blipFill>
            <a:blip r:embed="rId5" cstate="print"/>
            <a:stretch>
              <a:fillRect/>
            </a:stretch>
          </a:blipFill>
        </p:spPr>
        <p:txBody>
          <a:bodyPr wrap="square" lIns="0" tIns="0" rIns="0" bIns="0" rtlCol="0"/>
          <a:lstStyle/>
          <a:p>
            <a:endParaRPr sz="1632"/>
          </a:p>
        </p:txBody>
      </p:sp>
      <p:sp>
        <p:nvSpPr>
          <p:cNvPr id="18" name="object 5"/>
          <p:cNvSpPr txBox="1">
            <a:spLocks/>
          </p:cNvSpPr>
          <p:nvPr/>
        </p:nvSpPr>
        <p:spPr>
          <a:xfrm>
            <a:off x="319749" y="52164"/>
            <a:ext cx="11682194" cy="620257"/>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2148953" marR="4607">
              <a:lnSpc>
                <a:spcPct val="109400"/>
              </a:lnSpc>
              <a:spcBef>
                <a:spcPts val="91"/>
              </a:spcBef>
            </a:pPr>
            <a:r>
              <a:rPr lang="fr-FR" kern="0" dirty="0" smtClean="0"/>
              <a:t>Améliorer </a:t>
            </a:r>
            <a:r>
              <a:rPr lang="fr-FR" kern="0" spc="-5" dirty="0" smtClean="0"/>
              <a:t>et organiser le recours aux soins spécialisés et l’articulation  </a:t>
            </a:r>
            <a:r>
              <a:rPr lang="fr-FR" kern="0" dirty="0" smtClean="0"/>
              <a:t>entre le </a:t>
            </a:r>
            <a:r>
              <a:rPr lang="fr-FR" kern="0" spc="-5" dirty="0" smtClean="0"/>
              <a:t>1</a:t>
            </a:r>
            <a:r>
              <a:rPr lang="fr-FR" sz="1768" kern="0" spc="-6" baseline="21367" dirty="0" smtClean="0"/>
              <a:t>er </a:t>
            </a:r>
            <a:r>
              <a:rPr lang="fr-FR" kern="0" spc="-5" dirty="0" smtClean="0"/>
              <a:t>et le 2</a:t>
            </a:r>
            <a:r>
              <a:rPr lang="fr-FR" sz="1768" kern="0" spc="-6" baseline="21367" dirty="0" smtClean="0"/>
              <a:t>nd</a:t>
            </a:r>
            <a:r>
              <a:rPr lang="fr-FR" sz="1768" kern="0" spc="-34" baseline="21367" dirty="0" smtClean="0"/>
              <a:t> </a:t>
            </a:r>
            <a:r>
              <a:rPr lang="fr-FR" kern="0" dirty="0" smtClean="0"/>
              <a:t>recours</a:t>
            </a:r>
            <a:endParaRPr lang="fr-FR" kern="0" dirty="0"/>
          </a:p>
        </p:txBody>
      </p:sp>
      <p:sp>
        <p:nvSpPr>
          <p:cNvPr id="19" name="Parchemin vertical 18"/>
          <p:cNvSpPr/>
          <p:nvPr/>
        </p:nvSpPr>
        <p:spPr>
          <a:xfrm>
            <a:off x="4145169" y="1172869"/>
            <a:ext cx="8046832" cy="5617288"/>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20" name="Image 19"/>
          <p:cNvPicPr>
            <a:picLocks noChangeAspect="1"/>
          </p:cNvPicPr>
          <p:nvPr/>
        </p:nvPicPr>
        <p:blipFill>
          <a:blip r:embed="rId6"/>
          <a:stretch>
            <a:fillRect/>
          </a:stretch>
        </p:blipFill>
        <p:spPr>
          <a:xfrm>
            <a:off x="5814519" y="1206956"/>
            <a:ext cx="441238" cy="605975"/>
          </a:xfrm>
          <a:prstGeom prst="rect">
            <a:avLst/>
          </a:prstGeom>
        </p:spPr>
      </p:pic>
      <p:sp>
        <p:nvSpPr>
          <p:cNvPr id="21" name="ZoneTexte 20"/>
          <p:cNvSpPr txBox="1"/>
          <p:nvPr/>
        </p:nvSpPr>
        <p:spPr>
          <a:xfrm>
            <a:off x="6538051" y="1194200"/>
            <a:ext cx="6008416"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4" name="Espace réservé du numéro de diapositive 3"/>
          <p:cNvSpPr>
            <a:spLocks noGrp="1"/>
          </p:cNvSpPr>
          <p:nvPr>
            <p:ph type="sldNum" sz="quarter" idx="7"/>
          </p:nvPr>
        </p:nvSpPr>
        <p:spPr>
          <a:xfrm>
            <a:off x="8897770" y="6449657"/>
            <a:ext cx="2804160" cy="161583"/>
          </a:xfrm>
        </p:spPr>
        <p:txBody>
          <a:bodyPr/>
          <a:lstStyle/>
          <a:p>
            <a:fld id="{B6F15528-21DE-4FAA-801E-634DDDAF4B2B}" type="slidenum">
              <a:rPr lang="fr-FR" sz="1050" smtClean="0">
                <a:solidFill>
                  <a:prstClr val="black">
                    <a:tint val="75000"/>
                  </a:prstClr>
                </a:solidFill>
              </a:rPr>
              <a:pPr/>
              <a:t>27</a:t>
            </a:fld>
            <a:endParaRPr lang="fr-FR" sz="1050" dirty="0">
              <a:solidFill>
                <a:prstClr val="black">
                  <a:tint val="75000"/>
                </a:prstClr>
              </a:solidFill>
            </a:endParaRPr>
          </a:p>
        </p:txBody>
      </p:sp>
    </p:spTree>
    <p:extLst>
      <p:ext uri="{BB962C8B-B14F-4D97-AF65-F5344CB8AC3E}">
        <p14:creationId xmlns:p14="http://schemas.microsoft.com/office/powerpoint/2010/main" val="31761855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88145" y="3047325"/>
            <a:ext cx="116891" cy="262723"/>
          </a:xfrm>
          <a:prstGeom prst="rect">
            <a:avLst/>
          </a:prstGeom>
        </p:spPr>
        <p:txBody>
          <a:bodyPr vert="horz" wrap="square" lIns="0" tIns="11516" rIns="0" bIns="0" rtlCol="0">
            <a:spAutoFit/>
          </a:bodyPr>
          <a:lstStyle/>
          <a:p>
            <a:pPr marL="11516">
              <a:spcBef>
                <a:spcPts val="91"/>
              </a:spcBef>
            </a:pPr>
            <a:r>
              <a:rPr sz="816" spc="-5" dirty="0">
                <a:solidFill>
                  <a:srgbClr val="231F20"/>
                </a:solidFill>
                <a:latin typeface="Liberation Sans Narrow"/>
                <a:cs typeface="Liberation Sans Narrow"/>
              </a:rPr>
              <a:t>51</a:t>
            </a:r>
            <a:endParaRPr sz="816">
              <a:latin typeface="Liberation Sans Narrow"/>
              <a:cs typeface="Liberation Sans Narrow"/>
            </a:endParaRPr>
          </a:p>
        </p:txBody>
      </p:sp>
      <p:sp>
        <p:nvSpPr>
          <p:cNvPr id="3" name="object 3"/>
          <p:cNvSpPr/>
          <p:nvPr/>
        </p:nvSpPr>
        <p:spPr>
          <a:xfrm>
            <a:off x="7379927" y="146865"/>
            <a:ext cx="2621632" cy="1904777"/>
          </a:xfrm>
          <a:prstGeom prst="rect">
            <a:avLst/>
          </a:prstGeom>
          <a:blipFill>
            <a:blip r:embed="rId3" cstate="print"/>
            <a:stretch>
              <a:fillRect/>
            </a:stretch>
          </a:blipFill>
        </p:spPr>
        <p:txBody>
          <a:bodyPr wrap="square" lIns="0" tIns="0" rIns="0" bIns="0" rtlCol="0"/>
          <a:lstStyle/>
          <a:p>
            <a:endParaRPr sz="1632"/>
          </a:p>
        </p:txBody>
      </p:sp>
      <p:sp>
        <p:nvSpPr>
          <p:cNvPr id="4" name="object 4"/>
          <p:cNvSpPr txBox="1">
            <a:spLocks noGrp="1"/>
          </p:cNvSpPr>
          <p:nvPr>
            <p:ph type="title"/>
          </p:nvPr>
        </p:nvSpPr>
        <p:spPr>
          <a:xfrm>
            <a:off x="131221" y="800859"/>
            <a:ext cx="3635950" cy="516385"/>
          </a:xfrm>
          <a:prstGeom prst="rect">
            <a:avLst/>
          </a:prstGeom>
        </p:spPr>
        <p:txBody>
          <a:bodyPr vert="horz" wrap="square" lIns="0" tIns="28791" rIns="0" bIns="0" rtlCol="0">
            <a:spAutoFit/>
          </a:bodyPr>
          <a:lstStyle/>
          <a:p>
            <a:pPr marL="11516" marR="4607" indent="394435">
              <a:lnSpc>
                <a:spcPts val="1868"/>
              </a:lnSpc>
              <a:spcBef>
                <a:spcPts val="227"/>
              </a:spcBef>
            </a:pPr>
            <a:r>
              <a:rPr sz="1632" i="0" spc="-5" dirty="0">
                <a:solidFill>
                  <a:srgbClr val="8ABD70"/>
                </a:solidFill>
              </a:rPr>
              <a:t>DECLINAISONS  OPERATIONNE</a:t>
            </a:r>
            <a:r>
              <a:rPr sz="1632" i="0" spc="-18" dirty="0">
                <a:solidFill>
                  <a:srgbClr val="8ABD70"/>
                </a:solidFill>
              </a:rPr>
              <a:t>L</a:t>
            </a:r>
            <a:r>
              <a:rPr sz="1632" i="0" spc="-5" dirty="0">
                <a:solidFill>
                  <a:srgbClr val="8ABD70"/>
                </a:solidFill>
              </a:rPr>
              <a:t>LES</a:t>
            </a:r>
            <a:endParaRPr sz="1632"/>
          </a:p>
        </p:txBody>
      </p:sp>
      <p:sp>
        <p:nvSpPr>
          <p:cNvPr id="5" name="object 5"/>
          <p:cNvSpPr txBox="1"/>
          <p:nvPr/>
        </p:nvSpPr>
        <p:spPr>
          <a:xfrm>
            <a:off x="131221" y="1391909"/>
            <a:ext cx="2645311" cy="1011007"/>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Adapter l’organisation des services d’urgences aux  variations </a:t>
            </a:r>
            <a:r>
              <a:rPr sz="907" b="1" dirty="0">
                <a:solidFill>
                  <a:srgbClr val="231F20"/>
                </a:solidFill>
                <a:latin typeface="Liberation Sans Narrow"/>
                <a:cs typeface="Liberation Sans Narrow"/>
              </a:rPr>
              <a:t>de la</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demande.</a:t>
            </a:r>
            <a:endParaRPr sz="907" dirty="0">
              <a:latin typeface="Liberation Sans Narrow"/>
              <a:cs typeface="Liberation Sans Narrow"/>
            </a:endParaRPr>
          </a:p>
          <a:p>
            <a:pPr marL="173897" marR="7486" algn="just">
              <a:lnSpc>
                <a:spcPct val="95600"/>
              </a:lnSpc>
              <a:spcBef>
                <a:spcPts val="508"/>
              </a:spcBef>
            </a:pPr>
            <a:r>
              <a:rPr sz="907" spc="-5" dirty="0">
                <a:solidFill>
                  <a:srgbClr val="231F20"/>
                </a:solidFill>
                <a:latin typeface="Liberation Sans Narrow"/>
                <a:cs typeface="Liberation Sans Narrow"/>
              </a:rPr>
              <a:t>Disposer et mettre en œuvre des règles communes  d’engagement des vecteurs mobiles (SMUR, Hélismur) et  éventuellement ajuster en conséquence le schéma  d’implantation sur certains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territoires.</a:t>
            </a:r>
            <a:endParaRPr sz="907" dirty="0">
              <a:latin typeface="Liberation Sans Narrow"/>
              <a:cs typeface="Liberation Sans Narrow"/>
            </a:endParaRPr>
          </a:p>
        </p:txBody>
      </p:sp>
      <p:sp>
        <p:nvSpPr>
          <p:cNvPr id="6" name="object 6"/>
          <p:cNvSpPr txBox="1"/>
          <p:nvPr/>
        </p:nvSpPr>
        <p:spPr>
          <a:xfrm>
            <a:off x="292008" y="2395195"/>
            <a:ext cx="2479475" cy="290227"/>
          </a:xfrm>
          <a:prstGeom prst="rect">
            <a:avLst/>
          </a:prstGeom>
        </p:spPr>
        <p:txBody>
          <a:bodyPr vert="horz" wrap="square" lIns="0" tIns="10941" rIns="0" bIns="0" rtlCol="0">
            <a:spAutoFit/>
          </a:bodyPr>
          <a:lstStyle/>
          <a:p>
            <a:pPr marL="11516">
              <a:spcBef>
                <a:spcPts val="86"/>
              </a:spcBef>
              <a:tabLst>
                <a:tab pos="589062" algn="l"/>
                <a:tab pos="1077931" algn="l"/>
                <a:tab pos="1337049" algn="l"/>
                <a:tab pos="1769489" algn="l"/>
                <a:tab pos="2389069" algn="l"/>
              </a:tabLst>
            </a:pPr>
            <a:r>
              <a:rPr sz="907" spc="-5" dirty="0">
                <a:solidFill>
                  <a:srgbClr val="231F20"/>
                </a:solidFill>
                <a:latin typeface="Liberation Sans Narrow"/>
                <a:cs typeface="Liberation Sans Narrow"/>
              </a:rPr>
              <a:t>Expertiser	l’activité	de	</a:t>
            </a:r>
            <a:r>
              <a:rPr sz="907" dirty="0">
                <a:solidFill>
                  <a:srgbClr val="231F20"/>
                </a:solidFill>
                <a:latin typeface="Liberation Sans Narrow"/>
                <a:cs typeface="Liberation Sans Narrow"/>
              </a:rPr>
              <a:t>S</a:t>
            </a:r>
            <a:r>
              <a:rPr sz="907" spc="-5" dirty="0">
                <a:solidFill>
                  <a:srgbClr val="231F20"/>
                </a:solidFill>
                <a:latin typeface="Liberation Sans Narrow"/>
                <a:cs typeface="Liberation Sans Narrow"/>
              </a:rPr>
              <a:t>MUR</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pédiatrique</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et</a:t>
            </a:r>
            <a:endParaRPr sz="907">
              <a:latin typeface="Liberation Sans Narrow"/>
              <a:cs typeface="Liberation Sans Narrow"/>
            </a:endParaRPr>
          </a:p>
        </p:txBody>
      </p:sp>
      <p:sp>
        <p:nvSpPr>
          <p:cNvPr id="7" name="object 7"/>
          <p:cNvSpPr txBox="1"/>
          <p:nvPr/>
        </p:nvSpPr>
        <p:spPr>
          <a:xfrm>
            <a:off x="322709" y="2685422"/>
            <a:ext cx="2477748" cy="290227"/>
          </a:xfrm>
          <a:prstGeom prst="rect">
            <a:avLst/>
          </a:prstGeom>
        </p:spPr>
        <p:txBody>
          <a:bodyPr vert="horz" wrap="square" lIns="0" tIns="10941" rIns="0" bIns="0" rtlCol="0">
            <a:spAutoFit/>
          </a:bodyPr>
          <a:lstStyle/>
          <a:p>
            <a:pPr marL="11516">
              <a:spcBef>
                <a:spcPts val="86"/>
              </a:spcBef>
            </a:pPr>
            <a:r>
              <a:rPr sz="907" spc="-5" dirty="0">
                <a:solidFill>
                  <a:srgbClr val="231F20"/>
                </a:solidFill>
                <a:latin typeface="Liberation Sans Narrow"/>
                <a:cs typeface="Liberation Sans Narrow"/>
              </a:rPr>
              <a:t>éventuellement reconnaître une implantation de</a:t>
            </a:r>
            <a:r>
              <a:rPr sz="907" spc="10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SMUR</a:t>
            </a:r>
            <a:endParaRPr sz="907" dirty="0">
              <a:latin typeface="Liberation Sans Narrow"/>
              <a:cs typeface="Liberation Sans Narrow"/>
            </a:endParaRPr>
          </a:p>
        </p:txBody>
      </p:sp>
      <p:sp>
        <p:nvSpPr>
          <p:cNvPr id="8" name="object 8"/>
          <p:cNvSpPr txBox="1"/>
          <p:nvPr/>
        </p:nvSpPr>
        <p:spPr>
          <a:xfrm>
            <a:off x="318679" y="2993583"/>
            <a:ext cx="2481778" cy="1288455"/>
          </a:xfrm>
          <a:prstGeom prst="rect">
            <a:avLst/>
          </a:prstGeom>
        </p:spPr>
        <p:txBody>
          <a:bodyPr vert="horz" wrap="square" lIns="0" tIns="20154" rIns="0" bIns="0" rtlCol="0">
            <a:spAutoFit/>
          </a:bodyPr>
          <a:lstStyle/>
          <a:p>
            <a:pPr marL="11516" marR="4607">
              <a:lnSpc>
                <a:spcPts val="1043"/>
              </a:lnSpc>
              <a:spcBef>
                <a:spcPts val="159"/>
              </a:spcBef>
            </a:pPr>
            <a:r>
              <a:rPr sz="907" spc="-5" dirty="0">
                <a:solidFill>
                  <a:srgbClr val="231F20"/>
                </a:solidFill>
                <a:latin typeface="Liberation Sans Narrow"/>
                <a:cs typeface="Liberation Sans Narrow"/>
              </a:rPr>
              <a:t>pédiatrique dans la mesure où les conditions de  fonctionnement sont conformes </a:t>
            </a:r>
            <a:r>
              <a:rPr sz="907" dirty="0">
                <a:solidFill>
                  <a:srgbClr val="231F20"/>
                </a:solidFill>
                <a:latin typeface="Liberation Sans Narrow"/>
                <a:cs typeface="Liberation Sans Narrow"/>
              </a:rPr>
              <a:t>et </a:t>
            </a:r>
            <a:r>
              <a:rPr sz="907" spc="-5" dirty="0">
                <a:solidFill>
                  <a:srgbClr val="231F20"/>
                </a:solidFill>
                <a:latin typeface="Liberation Sans Narrow"/>
                <a:cs typeface="Liberation Sans Narrow"/>
              </a:rPr>
              <a:t>que l’activité le</a:t>
            </a:r>
            <a:r>
              <a:rPr sz="907" spc="7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légitime.</a:t>
            </a:r>
            <a:endParaRPr sz="907" dirty="0">
              <a:latin typeface="Liberation Sans Narrow"/>
              <a:cs typeface="Liberation Sans Narrow"/>
            </a:endParaRPr>
          </a:p>
          <a:p>
            <a:pPr marL="11516" marR="7486">
              <a:lnSpc>
                <a:spcPts val="1043"/>
              </a:lnSpc>
              <a:spcBef>
                <a:spcPts val="263"/>
              </a:spcBef>
            </a:pPr>
            <a:r>
              <a:rPr sz="907" spc="-5" dirty="0">
                <a:solidFill>
                  <a:srgbClr val="231F20"/>
                </a:solidFill>
                <a:latin typeface="Liberation Sans Narrow"/>
                <a:cs typeface="Liberation Sans Narrow"/>
              </a:rPr>
              <a:t>Intégrer le SU privée à l’organisation territoriale des  urgences.</a:t>
            </a:r>
            <a:endParaRPr sz="907" dirty="0">
              <a:latin typeface="Liberation Sans Narrow"/>
              <a:cs typeface="Liberation Sans Narrow"/>
            </a:endParaRPr>
          </a:p>
          <a:p>
            <a:pPr marL="11516">
              <a:spcBef>
                <a:spcPts val="199"/>
              </a:spcBef>
            </a:pPr>
            <a:r>
              <a:rPr sz="907" spc="-5" dirty="0">
                <a:solidFill>
                  <a:srgbClr val="231F20"/>
                </a:solidFill>
                <a:latin typeface="Liberation Sans Narrow"/>
                <a:cs typeface="Liberation Sans Narrow"/>
              </a:rPr>
              <a:t>Faire des urgences un volet du</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CPOM.</a:t>
            </a:r>
            <a:endParaRPr sz="907" dirty="0">
              <a:latin typeface="Liberation Sans Narrow"/>
              <a:cs typeface="Liberation Sans Narrow"/>
            </a:endParaRPr>
          </a:p>
          <a:p>
            <a:pPr marL="11516" marR="9213">
              <a:lnSpc>
                <a:spcPts val="1043"/>
              </a:lnSpc>
              <a:spcBef>
                <a:spcPts val="290"/>
              </a:spcBef>
            </a:pPr>
            <a:r>
              <a:rPr sz="907" spc="-5" dirty="0">
                <a:solidFill>
                  <a:srgbClr val="231F20"/>
                </a:solidFill>
                <a:latin typeface="Liberation Sans Narrow"/>
                <a:cs typeface="Liberation Sans Narrow"/>
              </a:rPr>
              <a:t>Définir une </a:t>
            </a:r>
            <a:r>
              <a:rPr sz="907" dirty="0">
                <a:solidFill>
                  <a:srgbClr val="231F20"/>
                </a:solidFill>
                <a:latin typeface="Liberation Sans Narrow"/>
                <a:cs typeface="Liberation Sans Narrow"/>
              </a:rPr>
              <a:t>feuille </a:t>
            </a:r>
            <a:r>
              <a:rPr sz="907" spc="-5" dirty="0">
                <a:solidFill>
                  <a:srgbClr val="231F20"/>
                </a:solidFill>
                <a:latin typeface="Liberation Sans Narrow"/>
                <a:cs typeface="Liberation Sans Narrow"/>
              </a:rPr>
              <a:t>de route régionale pour la mise en place  des équipes territoriales d’urgences.</a:t>
            </a:r>
            <a:endParaRPr sz="907" dirty="0">
              <a:latin typeface="Liberation Sans Narrow"/>
              <a:cs typeface="Liberation Sans Narrow"/>
            </a:endParaRPr>
          </a:p>
        </p:txBody>
      </p:sp>
      <p:sp>
        <p:nvSpPr>
          <p:cNvPr id="9" name="object 9"/>
          <p:cNvSpPr txBox="1"/>
          <p:nvPr/>
        </p:nvSpPr>
        <p:spPr>
          <a:xfrm>
            <a:off x="320406" y="4284365"/>
            <a:ext cx="2480051" cy="832881"/>
          </a:xfrm>
          <a:prstGeom prst="rect">
            <a:avLst/>
          </a:prstGeom>
        </p:spPr>
        <p:txBody>
          <a:bodyPr vert="horz" wrap="square" lIns="0" tIns="20154" rIns="0" bIns="0" rtlCol="0">
            <a:spAutoFit/>
          </a:bodyPr>
          <a:lstStyle/>
          <a:p>
            <a:pPr marL="11516" marR="6334" algn="just">
              <a:lnSpc>
                <a:spcPts val="1043"/>
              </a:lnSpc>
              <a:spcBef>
                <a:spcPts val="159"/>
              </a:spcBef>
            </a:pPr>
            <a:r>
              <a:rPr sz="907" spc="-5" dirty="0">
                <a:solidFill>
                  <a:srgbClr val="231F20"/>
                </a:solidFill>
                <a:latin typeface="Liberation Sans Narrow"/>
                <a:cs typeface="Liberation Sans Narrow"/>
              </a:rPr>
              <a:t>Finaliser l’organisation des équipes territoriales  d’urgences.</a:t>
            </a:r>
            <a:endParaRPr sz="907" dirty="0">
              <a:latin typeface="Liberation Sans Narrow"/>
              <a:cs typeface="Liberation Sans Narrow"/>
            </a:endParaRPr>
          </a:p>
          <a:p>
            <a:pPr marL="11516" marR="4607" algn="just">
              <a:lnSpc>
                <a:spcPct val="95300"/>
              </a:lnSpc>
              <a:spcBef>
                <a:spcPts val="249"/>
              </a:spcBef>
            </a:pPr>
            <a:r>
              <a:rPr sz="907" spc="-5" dirty="0">
                <a:solidFill>
                  <a:srgbClr val="231F20"/>
                </a:solidFill>
                <a:latin typeface="Liberation Sans Narrow"/>
                <a:cs typeface="Liberation Sans Narrow"/>
              </a:rPr>
              <a:t>Dans la cadre du PTSM, organiser la prise en charge du  patient en souffrance psychique afin d’éviter le passage  systématique par les SU et de faciliter l’accès direct à un  avis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spécialisé.</a:t>
            </a:r>
            <a:endParaRPr sz="907" dirty="0">
              <a:latin typeface="Liberation Sans Narrow"/>
              <a:cs typeface="Liberation Sans Narrow"/>
            </a:endParaRPr>
          </a:p>
        </p:txBody>
      </p:sp>
      <p:sp>
        <p:nvSpPr>
          <p:cNvPr id="10" name="object 10"/>
          <p:cNvSpPr txBox="1"/>
          <p:nvPr/>
        </p:nvSpPr>
        <p:spPr>
          <a:xfrm>
            <a:off x="208514" y="5138939"/>
            <a:ext cx="2646462" cy="1414322"/>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Anticiper les tensions hospitalières par une organisation  coordonnée.</a:t>
            </a:r>
            <a:endParaRPr sz="907" dirty="0">
              <a:latin typeface="Liberation Sans Narrow"/>
              <a:cs typeface="Liberation Sans Narrow"/>
            </a:endParaRPr>
          </a:p>
          <a:p>
            <a:pPr marL="173897" marR="9213" algn="just">
              <a:lnSpc>
                <a:spcPts val="1043"/>
              </a:lnSpc>
              <a:spcBef>
                <a:spcPts val="535"/>
              </a:spcBef>
            </a:pPr>
            <a:r>
              <a:rPr sz="907" spc="-5" dirty="0">
                <a:solidFill>
                  <a:srgbClr val="231F20"/>
                </a:solidFill>
                <a:latin typeface="Liberation Sans Narrow"/>
                <a:cs typeface="Liberation Sans Narrow"/>
              </a:rPr>
              <a:t>Optimiser le dispositif hôpital </a:t>
            </a:r>
            <a:r>
              <a:rPr sz="907" dirty="0">
                <a:solidFill>
                  <a:srgbClr val="231F20"/>
                </a:solidFill>
                <a:latin typeface="Liberation Sans Narrow"/>
                <a:cs typeface="Liberation Sans Narrow"/>
              </a:rPr>
              <a:t>en </a:t>
            </a:r>
            <a:r>
              <a:rPr sz="907" spc="-5" dirty="0">
                <a:solidFill>
                  <a:srgbClr val="231F20"/>
                </a:solidFill>
                <a:latin typeface="Liberation Sans Narrow"/>
                <a:cs typeface="Liberation Sans Narrow"/>
              </a:rPr>
              <a:t>tension afin de rendre  plus cohérent les indicateurs de tension</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hospitalière.</a:t>
            </a:r>
            <a:endParaRPr sz="907" dirty="0">
              <a:latin typeface="Liberation Sans Narrow"/>
              <a:cs typeface="Liberation Sans Narrow"/>
            </a:endParaRPr>
          </a:p>
          <a:p>
            <a:pPr marL="173897" marR="6334" algn="just">
              <a:lnSpc>
                <a:spcPct val="95300"/>
              </a:lnSpc>
              <a:spcBef>
                <a:spcPts val="249"/>
              </a:spcBef>
            </a:pPr>
            <a:r>
              <a:rPr sz="907" spc="-5" dirty="0">
                <a:solidFill>
                  <a:srgbClr val="231F20"/>
                </a:solidFill>
                <a:latin typeface="Liberation Sans Narrow"/>
                <a:cs typeface="Liberation Sans Narrow"/>
              </a:rPr>
              <a:t>Assurer un meilleur accompagnement par l’ARS des  établissements en tension en s’appuyant sur des référents  identifiés au sein des établissements concernés, et des  mesures plus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efficaces.</a:t>
            </a:r>
            <a:endParaRPr sz="907" dirty="0">
              <a:latin typeface="Liberation Sans Narrow"/>
              <a:cs typeface="Liberation Sans Narrow"/>
            </a:endParaRPr>
          </a:p>
        </p:txBody>
      </p:sp>
      <p:sp>
        <p:nvSpPr>
          <p:cNvPr id="11" name="object 11"/>
          <p:cNvSpPr txBox="1"/>
          <p:nvPr/>
        </p:nvSpPr>
        <p:spPr>
          <a:xfrm>
            <a:off x="2999556" y="1161738"/>
            <a:ext cx="3886821" cy="748755"/>
          </a:xfrm>
          <a:prstGeom prst="rect">
            <a:avLst/>
          </a:prstGeom>
        </p:spPr>
        <p:txBody>
          <a:bodyPr vert="horz" wrap="square" lIns="0" tIns="20154" rIns="0" bIns="0" rtlCol="0">
            <a:spAutoFit/>
          </a:bodyPr>
          <a:lstStyle/>
          <a:p>
            <a:pPr marL="11516" marR="7486">
              <a:lnSpc>
                <a:spcPts val="1043"/>
              </a:lnSpc>
              <a:spcBef>
                <a:spcPts val="159"/>
              </a:spcBef>
            </a:pPr>
            <a:r>
              <a:rPr sz="907" b="1" spc="-5" dirty="0">
                <a:solidFill>
                  <a:srgbClr val="231F20"/>
                </a:solidFill>
                <a:latin typeface="Liberation Sans Narrow"/>
                <a:cs typeface="Liberation Sans Narrow"/>
              </a:rPr>
              <a:t>Vérifier et améliorer en continue la qualité des structures  d’urgence.</a:t>
            </a:r>
            <a:endParaRPr sz="907" dirty="0">
              <a:latin typeface="Liberation Sans Narrow"/>
              <a:cs typeface="Liberation Sans Narrow"/>
            </a:endParaRPr>
          </a:p>
          <a:p>
            <a:pPr marL="173897" marR="4607" algn="just">
              <a:lnSpc>
                <a:spcPct val="95600"/>
              </a:lnSpc>
              <a:spcBef>
                <a:spcPts val="508"/>
              </a:spcBef>
            </a:pPr>
            <a:r>
              <a:rPr sz="907" spc="-5" dirty="0">
                <a:solidFill>
                  <a:srgbClr val="231F20"/>
                </a:solidFill>
                <a:latin typeface="Liberation Sans Narrow"/>
                <a:cs typeface="Liberation Sans Narrow"/>
              </a:rPr>
              <a:t>S’assurer de la qualité du fonctionnement des SU, y  compris les conditions d’accueil, d’information et  d’orientation des usagers, en réalisant régulièrement un  benchmark</a:t>
            </a:r>
            <a:r>
              <a:rPr sz="907" spc="2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de</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leur</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fonctionnement</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sur</a:t>
            </a:r>
            <a:r>
              <a:rPr sz="907" spc="2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la</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base</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de</a:t>
            </a:r>
            <a:endParaRPr sz="907" dirty="0">
              <a:latin typeface="Liberation Sans Narrow"/>
              <a:cs typeface="Liberation Sans Narrow"/>
            </a:endParaRPr>
          </a:p>
        </p:txBody>
      </p:sp>
      <p:sp>
        <p:nvSpPr>
          <p:cNvPr id="12" name="object 12"/>
          <p:cNvSpPr txBox="1"/>
          <p:nvPr/>
        </p:nvSpPr>
        <p:spPr>
          <a:xfrm>
            <a:off x="3166262" y="2141183"/>
            <a:ext cx="3694893" cy="149172"/>
          </a:xfrm>
          <a:prstGeom prst="rect">
            <a:avLst/>
          </a:prstGeom>
        </p:spPr>
        <p:txBody>
          <a:bodyPr vert="horz" wrap="square" lIns="0" tIns="20729" rIns="0" bIns="0" rtlCol="0">
            <a:spAutoFit/>
          </a:bodyPr>
          <a:lstStyle/>
          <a:p>
            <a:pPr marL="11516" marR="4607">
              <a:lnSpc>
                <a:spcPts val="1034"/>
              </a:lnSpc>
              <a:spcBef>
                <a:spcPts val="163"/>
              </a:spcBef>
            </a:pPr>
            <a:r>
              <a:rPr sz="907" spc="-9" dirty="0">
                <a:solidFill>
                  <a:srgbClr val="231F20"/>
                </a:solidFill>
                <a:latin typeface="Liberation Sans Narrow"/>
                <a:cs typeface="Liberation Sans Narrow"/>
              </a:rPr>
              <a:t>l’autodiagnostic </a:t>
            </a:r>
            <a:r>
              <a:rPr sz="907" spc="-5" dirty="0">
                <a:solidFill>
                  <a:srgbClr val="231F20"/>
                </a:solidFill>
                <a:latin typeface="Liberation Sans Narrow"/>
                <a:cs typeface="Liberation Sans Narrow"/>
              </a:rPr>
              <a:t>de l’ANAP </a:t>
            </a:r>
            <a:r>
              <a:rPr sz="907" spc="-9" dirty="0">
                <a:solidFill>
                  <a:srgbClr val="231F20"/>
                </a:solidFill>
                <a:latin typeface="Liberation Sans Narrow"/>
                <a:cs typeface="Liberation Sans Narrow"/>
              </a:rPr>
              <a:t>dans chaque structure  </a:t>
            </a:r>
            <a:r>
              <a:rPr sz="907" spc="-5" dirty="0">
                <a:solidFill>
                  <a:srgbClr val="231F20"/>
                </a:solidFill>
                <a:latin typeface="Liberation Sans Narrow"/>
                <a:cs typeface="Liberation Sans Narrow"/>
              </a:rPr>
              <a:t>d’urgence.</a:t>
            </a:r>
            <a:endParaRPr sz="907" dirty="0">
              <a:latin typeface="Liberation Sans Narrow"/>
              <a:cs typeface="Liberation Sans Narrow"/>
            </a:endParaRPr>
          </a:p>
        </p:txBody>
      </p:sp>
      <p:sp>
        <p:nvSpPr>
          <p:cNvPr id="13" name="object 13"/>
          <p:cNvSpPr txBox="1"/>
          <p:nvPr/>
        </p:nvSpPr>
        <p:spPr>
          <a:xfrm>
            <a:off x="2928371" y="2442864"/>
            <a:ext cx="3968778" cy="1227065"/>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Bâtir un système d’information qui </a:t>
            </a:r>
            <a:r>
              <a:rPr sz="907" b="1" dirty="0">
                <a:solidFill>
                  <a:srgbClr val="231F20"/>
                </a:solidFill>
                <a:latin typeface="Liberation Sans Narrow"/>
                <a:cs typeface="Liberation Sans Narrow"/>
              </a:rPr>
              <a:t>permette </a:t>
            </a:r>
            <a:r>
              <a:rPr sz="907" b="1" spc="-9" dirty="0">
                <a:solidFill>
                  <a:srgbClr val="231F20"/>
                </a:solidFill>
                <a:latin typeface="Liberation Sans Narrow"/>
                <a:cs typeface="Liberation Sans Narrow"/>
              </a:rPr>
              <a:t>une  </a:t>
            </a:r>
            <a:r>
              <a:rPr sz="907" b="1" spc="-5" dirty="0">
                <a:solidFill>
                  <a:srgbClr val="231F20"/>
                </a:solidFill>
                <a:latin typeface="Liberation Sans Narrow"/>
                <a:cs typeface="Liberation Sans Narrow"/>
              </a:rPr>
              <a:t>adaptation de l’offre à la demande, en temps </a:t>
            </a:r>
            <a:r>
              <a:rPr sz="907" b="1" spc="-9" dirty="0">
                <a:solidFill>
                  <a:srgbClr val="231F20"/>
                </a:solidFill>
                <a:latin typeface="Liberation Sans Narrow"/>
                <a:cs typeface="Liberation Sans Narrow"/>
              </a:rPr>
              <a:t>réel </a:t>
            </a:r>
            <a:r>
              <a:rPr sz="907" b="1" spc="-5" dirty="0">
                <a:solidFill>
                  <a:srgbClr val="231F20"/>
                </a:solidFill>
                <a:latin typeface="Liberation Sans Narrow"/>
                <a:cs typeface="Liberation Sans Narrow"/>
              </a:rPr>
              <a:t>mais  aussi à moyen terme pour éclairer les évolutions  structurelles.</a:t>
            </a:r>
            <a:endParaRPr sz="907" dirty="0">
              <a:latin typeface="Liberation Sans Narrow"/>
              <a:cs typeface="Liberation Sans Narrow"/>
            </a:endParaRPr>
          </a:p>
          <a:p>
            <a:pPr marL="173897" marR="8061" algn="just">
              <a:lnSpc>
                <a:spcPct val="95400"/>
              </a:lnSpc>
              <a:spcBef>
                <a:spcPts val="549"/>
              </a:spcBef>
            </a:pPr>
            <a:r>
              <a:rPr sz="907" spc="-5" dirty="0">
                <a:solidFill>
                  <a:srgbClr val="231F20"/>
                </a:solidFill>
                <a:latin typeface="Liberation Sans Narrow"/>
                <a:cs typeface="Liberation Sans Narrow"/>
              </a:rPr>
              <a:t>Expérimenter, sur la base du volontariat, un dispositif de  visualisation par le C15 des disponibilités proposées par  des médecins de premiers recours.</a:t>
            </a:r>
            <a:endParaRPr sz="907" dirty="0">
              <a:latin typeface="Liberation Sans Narrow"/>
              <a:cs typeface="Liberation Sans Narrow"/>
            </a:endParaRPr>
          </a:p>
          <a:p>
            <a:pPr marL="173897" marR="261421">
              <a:lnSpc>
                <a:spcPts val="1315"/>
              </a:lnSpc>
              <a:spcBef>
                <a:spcPts val="73"/>
              </a:spcBef>
            </a:pPr>
            <a:r>
              <a:rPr sz="907" spc="-5" dirty="0">
                <a:solidFill>
                  <a:srgbClr val="231F20"/>
                </a:solidFill>
                <a:latin typeface="Liberation Sans Narrow"/>
                <a:cs typeface="Liberation Sans Narrow"/>
              </a:rPr>
              <a:t>Intégrer les RPU dans la surveillance quotidienne.  Harmoniser les indicateurs de tensions</a:t>
            </a:r>
            <a:r>
              <a:rPr sz="907" spc="36"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hospitalières.</a:t>
            </a:r>
            <a:endParaRPr sz="907" dirty="0">
              <a:latin typeface="Liberation Sans Narrow"/>
              <a:cs typeface="Liberation Sans Narrow"/>
            </a:endParaRPr>
          </a:p>
        </p:txBody>
      </p:sp>
      <p:sp>
        <p:nvSpPr>
          <p:cNvPr id="14" name="object 14"/>
          <p:cNvSpPr txBox="1"/>
          <p:nvPr/>
        </p:nvSpPr>
        <p:spPr>
          <a:xfrm>
            <a:off x="2854976" y="3684911"/>
            <a:ext cx="4053278" cy="1847432"/>
          </a:xfrm>
          <a:prstGeom prst="rect">
            <a:avLst/>
          </a:prstGeom>
        </p:spPr>
        <p:txBody>
          <a:bodyPr vert="horz" wrap="square" lIns="0" tIns="17275" rIns="0" bIns="0" rtlCol="0">
            <a:spAutoFit/>
          </a:bodyPr>
          <a:lstStyle/>
          <a:p>
            <a:pPr marL="11516" marR="4607" algn="just">
              <a:lnSpc>
                <a:spcPct val="95400"/>
              </a:lnSpc>
              <a:spcBef>
                <a:spcPts val="136"/>
              </a:spcBef>
            </a:pPr>
            <a:r>
              <a:rPr sz="907" b="1" spc="-5" dirty="0">
                <a:solidFill>
                  <a:srgbClr val="231F20"/>
                </a:solidFill>
                <a:latin typeface="Liberation Sans Narrow"/>
                <a:cs typeface="Liberation Sans Narrow"/>
              </a:rPr>
              <a:t>Organiser un dispositif de régulation des demandes </a:t>
            </a:r>
            <a:r>
              <a:rPr sz="907" b="1" spc="-9"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soins non programmés qui garantisse une réponse  adaptée à chaque</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situation.</a:t>
            </a:r>
            <a:endParaRPr sz="907" dirty="0">
              <a:latin typeface="Liberation Sans Narrow"/>
              <a:cs typeface="Liberation Sans Narrow"/>
            </a:endParaRPr>
          </a:p>
          <a:p>
            <a:pPr marL="173897" marR="6910" algn="just">
              <a:lnSpc>
                <a:spcPts val="1034"/>
              </a:lnSpc>
              <a:spcBef>
                <a:spcPts val="576"/>
              </a:spcBef>
            </a:pPr>
            <a:r>
              <a:rPr sz="907" spc="-5" dirty="0">
                <a:solidFill>
                  <a:srgbClr val="231F20"/>
                </a:solidFill>
                <a:latin typeface="Liberation Sans Narrow"/>
                <a:cs typeface="Liberation Sans Narrow"/>
              </a:rPr>
              <a:t>Conforter la mise en place du </a:t>
            </a:r>
            <a:r>
              <a:rPr sz="907" spc="-9" dirty="0">
                <a:solidFill>
                  <a:srgbClr val="231F20"/>
                </a:solidFill>
                <a:latin typeface="Liberation Sans Narrow"/>
                <a:cs typeface="Liberation Sans Narrow"/>
              </a:rPr>
              <a:t>numéro </a:t>
            </a:r>
            <a:r>
              <a:rPr sz="907" spc="-5" dirty="0">
                <a:solidFill>
                  <a:srgbClr val="231F20"/>
                </a:solidFill>
                <a:latin typeface="Liberation Sans Narrow"/>
                <a:cs typeface="Liberation Sans Narrow"/>
              </a:rPr>
              <a:t>d’appel unique de  régulation libérale.</a:t>
            </a:r>
            <a:endParaRPr sz="907" dirty="0">
              <a:latin typeface="Liberation Sans Narrow"/>
              <a:cs typeface="Liberation Sans Narrow"/>
            </a:endParaRPr>
          </a:p>
          <a:p>
            <a:pPr marL="173897" marR="5758" algn="just">
              <a:lnSpc>
                <a:spcPts val="1034"/>
              </a:lnSpc>
              <a:spcBef>
                <a:spcPts val="281"/>
              </a:spcBef>
            </a:pPr>
            <a:r>
              <a:rPr sz="907" spc="-5" dirty="0">
                <a:solidFill>
                  <a:srgbClr val="231F20"/>
                </a:solidFill>
                <a:latin typeface="Liberation Sans Narrow"/>
                <a:cs typeface="Liberation Sans Narrow"/>
              </a:rPr>
              <a:t>Ajuster les moyens de la régulation en les adaptant à  l’évolution du flux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demandes.</a:t>
            </a:r>
            <a:endParaRPr sz="907" dirty="0">
              <a:latin typeface="Liberation Sans Narrow"/>
              <a:cs typeface="Liberation Sans Narrow"/>
            </a:endParaRPr>
          </a:p>
          <a:p>
            <a:pPr marL="173897" marR="7486" algn="just">
              <a:lnSpc>
                <a:spcPts val="1043"/>
              </a:lnSpc>
              <a:spcBef>
                <a:spcPts val="277"/>
              </a:spcBef>
            </a:pPr>
            <a:r>
              <a:rPr sz="907" spc="-5" dirty="0">
                <a:solidFill>
                  <a:srgbClr val="231F20"/>
                </a:solidFill>
                <a:latin typeface="Liberation Sans Narrow"/>
                <a:cs typeface="Liberation Sans Narrow"/>
              </a:rPr>
              <a:t>Développer le répertoire opérationnel des ressources et  l’étendre aux soins de premier recours.</a:t>
            </a:r>
            <a:endParaRPr sz="907" dirty="0">
              <a:latin typeface="Liberation Sans Narrow"/>
              <a:cs typeface="Liberation Sans Narrow"/>
            </a:endParaRPr>
          </a:p>
          <a:p>
            <a:pPr marL="173897" marR="8061" algn="just">
              <a:lnSpc>
                <a:spcPts val="1043"/>
              </a:lnSpc>
              <a:spcBef>
                <a:spcPts val="263"/>
              </a:spcBef>
            </a:pPr>
            <a:r>
              <a:rPr sz="907" spc="-5" dirty="0">
                <a:solidFill>
                  <a:srgbClr val="231F20"/>
                </a:solidFill>
                <a:latin typeface="Liberation Sans Narrow"/>
                <a:cs typeface="Liberation Sans Narrow"/>
              </a:rPr>
              <a:t>Faciliter les admissions directes en établissements de  santé</a:t>
            </a:r>
            <a:endParaRPr sz="907" dirty="0">
              <a:latin typeface="Liberation Sans Narrow"/>
              <a:cs typeface="Liberation Sans Narrow"/>
            </a:endParaRPr>
          </a:p>
          <a:p>
            <a:pPr marL="173897" marR="6910" algn="just">
              <a:lnSpc>
                <a:spcPct val="95200"/>
              </a:lnSpc>
              <a:spcBef>
                <a:spcPts val="254"/>
              </a:spcBef>
            </a:pPr>
            <a:r>
              <a:rPr sz="907" spc="-5" dirty="0">
                <a:solidFill>
                  <a:srgbClr val="231F20"/>
                </a:solidFill>
                <a:latin typeface="Liberation Sans Narrow"/>
                <a:cs typeface="Liberation Sans Narrow"/>
              </a:rPr>
              <a:t>Réaliser régulièrement des campagnes d’information à  destination des usagers les </a:t>
            </a:r>
            <a:r>
              <a:rPr sz="907" dirty="0">
                <a:solidFill>
                  <a:srgbClr val="231F20"/>
                </a:solidFill>
                <a:latin typeface="Liberation Sans Narrow"/>
                <a:cs typeface="Liberation Sans Narrow"/>
              </a:rPr>
              <a:t>incitant </a:t>
            </a:r>
            <a:r>
              <a:rPr sz="907" spc="-5" dirty="0">
                <a:solidFill>
                  <a:srgbClr val="231F20"/>
                </a:solidFill>
                <a:latin typeface="Liberation Sans Narrow"/>
                <a:cs typeface="Liberation Sans Narrow"/>
              </a:rPr>
              <a:t>notamment à recourir  à la régulation en cas de demande de soins</a:t>
            </a:r>
            <a:r>
              <a:rPr sz="907" spc="131"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non  programmés et s’assurer de leur</a:t>
            </a:r>
            <a:r>
              <a:rPr sz="907" spc="-9" dirty="0">
                <a:solidFill>
                  <a:srgbClr val="231F20"/>
                </a:solidFill>
                <a:latin typeface="Liberation Sans Narrow"/>
                <a:cs typeface="Liberation Sans Narrow"/>
              </a:rPr>
              <a:t> </a:t>
            </a:r>
            <a:r>
              <a:rPr sz="907" dirty="0">
                <a:solidFill>
                  <a:srgbClr val="231F20"/>
                </a:solidFill>
                <a:latin typeface="Liberation Sans Narrow"/>
                <a:cs typeface="Liberation Sans Narrow"/>
              </a:rPr>
              <a:t>impact.</a:t>
            </a:r>
            <a:endParaRPr sz="907" dirty="0">
              <a:latin typeface="Liberation Sans Narrow"/>
              <a:cs typeface="Liberation Sans Narrow"/>
            </a:endParaRPr>
          </a:p>
          <a:p>
            <a:pPr marL="173897" marR="5758" algn="just">
              <a:lnSpc>
                <a:spcPts val="1043"/>
              </a:lnSpc>
              <a:spcBef>
                <a:spcPts val="299"/>
              </a:spcBef>
            </a:pPr>
            <a:r>
              <a:rPr sz="907" spc="-5" dirty="0">
                <a:solidFill>
                  <a:srgbClr val="231F20"/>
                </a:solidFill>
                <a:latin typeface="Liberation Sans Narrow"/>
                <a:cs typeface="Liberation Sans Narrow"/>
              </a:rPr>
              <a:t>Intégrer la demande de soins bucco-dentaires dans la  régulation.</a:t>
            </a:r>
            <a:endParaRPr sz="907" dirty="0">
              <a:latin typeface="Liberation Sans Narrow"/>
              <a:cs typeface="Liberation Sans Narrow"/>
            </a:endParaRPr>
          </a:p>
        </p:txBody>
      </p:sp>
      <p:sp>
        <p:nvSpPr>
          <p:cNvPr id="15" name="object 15"/>
          <p:cNvSpPr txBox="1"/>
          <p:nvPr/>
        </p:nvSpPr>
        <p:spPr>
          <a:xfrm>
            <a:off x="2928370" y="5532343"/>
            <a:ext cx="3979883" cy="1074935"/>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Améliorer la disponibilité de </a:t>
            </a:r>
            <a:r>
              <a:rPr sz="907" b="1" spc="-9" dirty="0">
                <a:solidFill>
                  <a:srgbClr val="231F20"/>
                </a:solidFill>
                <a:latin typeface="Liberation Sans Narrow"/>
                <a:cs typeface="Liberation Sans Narrow"/>
              </a:rPr>
              <a:t>la </a:t>
            </a:r>
            <a:r>
              <a:rPr sz="907" b="1" spc="-5" dirty="0">
                <a:solidFill>
                  <a:srgbClr val="231F20"/>
                </a:solidFill>
                <a:latin typeface="Liberation Sans Narrow"/>
                <a:cs typeface="Liberation Sans Narrow"/>
              </a:rPr>
              <a:t>médecine générale pour  les demandes de </a:t>
            </a:r>
            <a:r>
              <a:rPr sz="907" b="1" spc="-9" dirty="0">
                <a:solidFill>
                  <a:srgbClr val="231F20"/>
                </a:solidFill>
                <a:latin typeface="Liberation Sans Narrow"/>
                <a:cs typeface="Liberation Sans Narrow"/>
              </a:rPr>
              <a:t>soins</a:t>
            </a:r>
            <a:r>
              <a:rPr sz="907" b="1" spc="14" dirty="0">
                <a:solidFill>
                  <a:srgbClr val="231F20"/>
                </a:solidFill>
                <a:latin typeface="Liberation Sans Narrow"/>
                <a:cs typeface="Liberation Sans Narrow"/>
              </a:rPr>
              <a:t> </a:t>
            </a:r>
            <a:r>
              <a:rPr sz="907" b="1" spc="-9" dirty="0">
                <a:solidFill>
                  <a:srgbClr val="231F20"/>
                </a:solidFill>
                <a:latin typeface="Liberation Sans Narrow"/>
                <a:cs typeface="Liberation Sans Narrow"/>
              </a:rPr>
              <a:t>inopinés.</a:t>
            </a:r>
            <a:endParaRPr sz="907" dirty="0">
              <a:latin typeface="Liberation Sans Narrow"/>
              <a:cs typeface="Liberation Sans Narrow"/>
            </a:endParaRPr>
          </a:p>
          <a:p>
            <a:pPr marL="173897" marR="6334" algn="just">
              <a:lnSpc>
                <a:spcPct val="95600"/>
              </a:lnSpc>
              <a:spcBef>
                <a:spcPts val="512"/>
              </a:spcBef>
            </a:pPr>
            <a:r>
              <a:rPr sz="907" spc="-5" dirty="0">
                <a:solidFill>
                  <a:srgbClr val="231F20"/>
                </a:solidFill>
                <a:latin typeface="Liberation Sans Narrow"/>
                <a:cs typeface="Liberation Sans Narrow"/>
              </a:rPr>
              <a:t>Mettre en œuvre par appel à projet des expérimentations  d’organisations innovantes portées par les professions  médicales (médecins, chirurgiens-dentistes, sages-  femmes) relatives aux soins</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inopinés.</a:t>
            </a:r>
            <a:endParaRPr sz="907" dirty="0">
              <a:latin typeface="Liberation Sans Narrow"/>
              <a:cs typeface="Liberation Sans Narrow"/>
            </a:endParaRPr>
          </a:p>
          <a:p>
            <a:pPr marL="173897" marR="5182" algn="just">
              <a:lnSpc>
                <a:spcPts val="1043"/>
              </a:lnSpc>
              <a:spcBef>
                <a:spcPts val="299"/>
              </a:spcBef>
            </a:pPr>
            <a:r>
              <a:rPr sz="907" spc="-5" dirty="0">
                <a:solidFill>
                  <a:srgbClr val="231F20"/>
                </a:solidFill>
                <a:latin typeface="Liberation Sans Narrow"/>
                <a:cs typeface="Liberation Sans Narrow"/>
              </a:rPr>
              <a:t>Développer la télé prescription en lien avec les  pharmaciens.</a:t>
            </a:r>
            <a:endParaRPr sz="907" dirty="0">
              <a:latin typeface="Liberation Sans Narrow"/>
              <a:cs typeface="Liberation Sans Narrow"/>
            </a:endParaRPr>
          </a:p>
          <a:p>
            <a:pPr marL="173897" algn="just">
              <a:spcBef>
                <a:spcPts val="190"/>
              </a:spcBef>
            </a:pPr>
            <a:r>
              <a:rPr sz="907" spc="-5" dirty="0">
                <a:solidFill>
                  <a:srgbClr val="231F20"/>
                </a:solidFill>
                <a:latin typeface="Liberation Sans Narrow"/>
                <a:cs typeface="Liberation Sans Narrow"/>
              </a:rPr>
              <a:t>Finaliser le maillage des MMG et</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MSP.</a:t>
            </a:r>
            <a:endParaRPr sz="907" dirty="0">
              <a:latin typeface="Liberation Sans Narrow"/>
              <a:cs typeface="Liberation Sans Narrow"/>
            </a:endParaRPr>
          </a:p>
        </p:txBody>
      </p:sp>
      <p:sp>
        <p:nvSpPr>
          <p:cNvPr id="18" name="object 3"/>
          <p:cNvSpPr/>
          <p:nvPr/>
        </p:nvSpPr>
        <p:spPr>
          <a:xfrm>
            <a:off x="131221" y="50572"/>
            <a:ext cx="2022160" cy="688609"/>
          </a:xfrm>
          <a:prstGeom prst="rect">
            <a:avLst/>
          </a:prstGeom>
          <a:blipFill>
            <a:blip r:embed="rId4" cstate="print"/>
            <a:stretch>
              <a:fillRect/>
            </a:stretch>
          </a:blipFill>
        </p:spPr>
        <p:txBody>
          <a:bodyPr wrap="square" lIns="0" tIns="0" rIns="0" bIns="0" rtlCol="0"/>
          <a:lstStyle/>
          <a:p>
            <a:endParaRPr sz="1632"/>
          </a:p>
        </p:txBody>
      </p:sp>
      <p:sp>
        <p:nvSpPr>
          <p:cNvPr id="19" name="object 4"/>
          <p:cNvSpPr/>
          <p:nvPr/>
        </p:nvSpPr>
        <p:spPr>
          <a:xfrm>
            <a:off x="2506006" y="283829"/>
            <a:ext cx="4466038" cy="910703"/>
          </a:xfrm>
          <a:prstGeom prst="rect">
            <a:avLst/>
          </a:prstGeom>
          <a:blipFill>
            <a:blip r:embed="rId5" cstate="print"/>
            <a:stretch>
              <a:fillRect/>
            </a:stretch>
          </a:blipFill>
        </p:spPr>
        <p:txBody>
          <a:bodyPr wrap="square" lIns="0" tIns="0" rIns="0" bIns="0" rtlCol="0"/>
          <a:lstStyle/>
          <a:p>
            <a:endParaRPr sz="1632"/>
          </a:p>
        </p:txBody>
      </p:sp>
      <p:sp>
        <p:nvSpPr>
          <p:cNvPr id="20" name="object 5"/>
          <p:cNvSpPr txBox="1">
            <a:spLocks/>
          </p:cNvSpPr>
          <p:nvPr/>
        </p:nvSpPr>
        <p:spPr>
          <a:xfrm>
            <a:off x="262992" y="-11106"/>
            <a:ext cx="11996274" cy="315943"/>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2148953" marR="4607">
              <a:lnSpc>
                <a:spcPct val="109400"/>
              </a:lnSpc>
              <a:spcBef>
                <a:spcPts val="91"/>
              </a:spcBef>
            </a:pPr>
            <a:r>
              <a:rPr lang="fr-FR" kern="0" spc="-5" dirty="0" smtClean="0"/>
              <a:t>Optimiser l’organisation </a:t>
            </a:r>
            <a:r>
              <a:rPr lang="fr-FR" kern="0" dirty="0" smtClean="0"/>
              <a:t>de </a:t>
            </a:r>
            <a:r>
              <a:rPr lang="fr-FR" kern="0" spc="-5" dirty="0" smtClean="0"/>
              <a:t>la </a:t>
            </a:r>
            <a:r>
              <a:rPr lang="fr-FR" kern="0" dirty="0" smtClean="0"/>
              <a:t>réponse </a:t>
            </a:r>
            <a:r>
              <a:rPr lang="fr-FR" kern="0" spc="-9" dirty="0" smtClean="0"/>
              <a:t>aux </a:t>
            </a:r>
            <a:r>
              <a:rPr lang="fr-FR" kern="0" spc="-5" dirty="0" smtClean="0"/>
              <a:t>demandes </a:t>
            </a:r>
            <a:r>
              <a:rPr lang="fr-FR" kern="0" dirty="0" smtClean="0"/>
              <a:t>de </a:t>
            </a:r>
            <a:r>
              <a:rPr lang="fr-FR" kern="0" spc="-5" dirty="0" smtClean="0"/>
              <a:t>soins </a:t>
            </a:r>
            <a:r>
              <a:rPr lang="fr-FR" kern="0" dirty="0" smtClean="0"/>
              <a:t>non  </a:t>
            </a:r>
            <a:r>
              <a:rPr lang="fr-FR" kern="0" spc="-5" dirty="0" smtClean="0"/>
              <a:t>programmés</a:t>
            </a:r>
            <a:endParaRPr lang="fr-FR" kern="0" spc="-5" dirty="0"/>
          </a:p>
        </p:txBody>
      </p:sp>
      <p:sp>
        <p:nvSpPr>
          <p:cNvPr id="21" name="Parchemin vertical 20"/>
          <p:cNvSpPr/>
          <p:nvPr/>
        </p:nvSpPr>
        <p:spPr>
          <a:xfrm>
            <a:off x="6400800" y="2271372"/>
            <a:ext cx="5791200" cy="452061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22" name="Image 21"/>
          <p:cNvPicPr>
            <a:picLocks noChangeAspect="1"/>
          </p:cNvPicPr>
          <p:nvPr/>
        </p:nvPicPr>
        <p:blipFill>
          <a:blip r:embed="rId6"/>
          <a:stretch>
            <a:fillRect/>
          </a:stretch>
        </p:blipFill>
        <p:spPr>
          <a:xfrm>
            <a:off x="7664400" y="2190694"/>
            <a:ext cx="296235" cy="486392"/>
          </a:xfrm>
          <a:prstGeom prst="rect">
            <a:avLst/>
          </a:prstGeom>
        </p:spPr>
      </p:pic>
      <p:sp>
        <p:nvSpPr>
          <p:cNvPr id="23" name="ZoneTexte 22"/>
          <p:cNvSpPr txBox="1"/>
          <p:nvPr/>
        </p:nvSpPr>
        <p:spPr>
          <a:xfrm>
            <a:off x="8119723" y="2191402"/>
            <a:ext cx="5298885"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17" name="Espace réservé du numéro de diapositive 16"/>
          <p:cNvSpPr>
            <a:spLocks noGrp="1"/>
          </p:cNvSpPr>
          <p:nvPr>
            <p:ph type="sldNum" sz="quarter" idx="7"/>
          </p:nvPr>
        </p:nvSpPr>
        <p:spPr>
          <a:xfrm>
            <a:off x="9106516" y="6476432"/>
            <a:ext cx="2804160" cy="161583"/>
          </a:xfrm>
        </p:spPr>
        <p:txBody>
          <a:bodyPr/>
          <a:lstStyle/>
          <a:p>
            <a:fld id="{B6F15528-21DE-4FAA-801E-634DDDAF4B2B}" type="slidenum">
              <a:rPr lang="fr-FR" sz="1050" smtClean="0">
                <a:solidFill>
                  <a:prstClr val="black">
                    <a:tint val="75000"/>
                  </a:prstClr>
                </a:solidFill>
              </a:rPr>
              <a:pPr/>
              <a:t>28</a:t>
            </a:fld>
            <a:endParaRPr lang="fr-FR" sz="1050" dirty="0">
              <a:solidFill>
                <a:prstClr val="black">
                  <a:tint val="75000"/>
                </a:prstClr>
              </a:solidFill>
            </a:endParaRPr>
          </a:p>
        </p:txBody>
      </p:sp>
    </p:spTree>
    <p:extLst>
      <p:ext uri="{BB962C8B-B14F-4D97-AF65-F5344CB8AC3E}">
        <p14:creationId xmlns:p14="http://schemas.microsoft.com/office/powerpoint/2010/main" val="2104819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88145" y="3047325"/>
            <a:ext cx="116891" cy="262723"/>
          </a:xfrm>
          <a:prstGeom prst="rect">
            <a:avLst/>
          </a:prstGeom>
        </p:spPr>
        <p:txBody>
          <a:bodyPr vert="horz" wrap="square" lIns="0" tIns="11516" rIns="0" bIns="0" rtlCol="0">
            <a:spAutoFit/>
          </a:bodyPr>
          <a:lstStyle/>
          <a:p>
            <a:pPr marL="11516">
              <a:spcBef>
                <a:spcPts val="91"/>
              </a:spcBef>
            </a:pPr>
            <a:r>
              <a:rPr sz="816" spc="-5" dirty="0">
                <a:solidFill>
                  <a:srgbClr val="231F20"/>
                </a:solidFill>
                <a:latin typeface="Liberation Sans Narrow"/>
                <a:cs typeface="Liberation Sans Narrow"/>
              </a:rPr>
              <a:t>53</a:t>
            </a:r>
            <a:endParaRPr sz="816">
              <a:latin typeface="Liberation Sans Narrow"/>
              <a:cs typeface="Liberation Sans Narrow"/>
            </a:endParaRPr>
          </a:p>
        </p:txBody>
      </p:sp>
      <p:sp>
        <p:nvSpPr>
          <p:cNvPr id="4" name="object 4"/>
          <p:cNvSpPr/>
          <p:nvPr/>
        </p:nvSpPr>
        <p:spPr>
          <a:xfrm>
            <a:off x="272399" y="3740375"/>
            <a:ext cx="2618731" cy="1894325"/>
          </a:xfrm>
          <a:prstGeom prst="rect">
            <a:avLst/>
          </a:prstGeom>
          <a:blipFill>
            <a:blip r:embed="rId2"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140606" y="819847"/>
            <a:ext cx="4797154" cy="272729"/>
          </a:xfrm>
          <a:prstGeom prst="rect">
            <a:avLst/>
          </a:prstGeom>
        </p:spPr>
        <p:txBody>
          <a:bodyPr vert="horz" wrap="square" lIns="0" tIns="28791" rIns="0" bIns="0" rtlCol="0">
            <a:spAutoFit/>
          </a:bodyPr>
          <a:lstStyle/>
          <a:p>
            <a:pPr marL="11516" marR="4607" indent="394435">
              <a:lnSpc>
                <a:spcPts val="1868"/>
              </a:lnSpc>
              <a:spcBef>
                <a:spcPts val="227"/>
              </a:spcBef>
            </a:pPr>
            <a:r>
              <a:rPr sz="1632" i="0" spc="-5" dirty="0">
                <a:solidFill>
                  <a:srgbClr val="8ABD70"/>
                </a:solidFill>
              </a:rPr>
              <a:t>DECLINAISONS  OPERATIONNE</a:t>
            </a:r>
            <a:r>
              <a:rPr sz="1632" i="0" spc="-18" dirty="0">
                <a:solidFill>
                  <a:srgbClr val="8ABD70"/>
                </a:solidFill>
              </a:rPr>
              <a:t>L</a:t>
            </a:r>
            <a:r>
              <a:rPr sz="1632" i="0" spc="-9" dirty="0">
                <a:solidFill>
                  <a:srgbClr val="8ABD70"/>
                </a:solidFill>
              </a:rPr>
              <a:t>L</a:t>
            </a:r>
            <a:r>
              <a:rPr sz="1632" i="0" spc="-5" dirty="0">
                <a:solidFill>
                  <a:srgbClr val="8ABD70"/>
                </a:solidFill>
              </a:rPr>
              <a:t>ES</a:t>
            </a:r>
            <a:endParaRPr sz="1632" dirty="0"/>
          </a:p>
        </p:txBody>
      </p:sp>
      <p:sp>
        <p:nvSpPr>
          <p:cNvPr id="6" name="object 6"/>
          <p:cNvSpPr txBox="1"/>
          <p:nvPr/>
        </p:nvSpPr>
        <p:spPr>
          <a:xfrm>
            <a:off x="267258" y="1272318"/>
            <a:ext cx="3932676" cy="547845"/>
          </a:xfrm>
          <a:prstGeom prst="rect">
            <a:avLst/>
          </a:prstGeom>
        </p:spPr>
        <p:txBody>
          <a:bodyPr vert="horz" wrap="square" lIns="0" tIns="17275" rIns="0" bIns="0" rtlCol="0">
            <a:spAutoFit/>
          </a:bodyPr>
          <a:lstStyle/>
          <a:p>
            <a:pPr marL="11516" marR="4607" algn="just">
              <a:lnSpc>
                <a:spcPct val="95200"/>
              </a:lnSpc>
              <a:spcBef>
                <a:spcPts val="136"/>
              </a:spcBef>
            </a:pPr>
            <a:r>
              <a:rPr sz="907" b="1" spc="-5" dirty="0">
                <a:solidFill>
                  <a:srgbClr val="231F20"/>
                </a:solidFill>
                <a:latin typeface="Liberation Sans Narrow"/>
                <a:cs typeface="Liberation Sans Narrow"/>
              </a:rPr>
              <a:t>Sensibiliser, informer, former les professionnels de santé  et les professionnels de l’accompagnement médicosocial  à l’accueil et la prise en charge des situations complexes  en y associant les familles </a:t>
            </a:r>
            <a:r>
              <a:rPr sz="907" b="1" spc="-9" dirty="0">
                <a:solidFill>
                  <a:srgbClr val="231F20"/>
                </a:solidFill>
                <a:latin typeface="Liberation Sans Narrow"/>
                <a:cs typeface="Liberation Sans Narrow"/>
              </a:rPr>
              <a:t>et les </a:t>
            </a:r>
            <a:r>
              <a:rPr sz="907" b="1" spc="-5" dirty="0">
                <a:solidFill>
                  <a:srgbClr val="231F20"/>
                </a:solidFill>
                <a:latin typeface="Liberation Sans Narrow"/>
                <a:cs typeface="Liberation Sans Narrow"/>
              </a:rPr>
              <a:t>personnes</a:t>
            </a:r>
            <a:r>
              <a:rPr sz="907" b="1" spc="82"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concernées.</a:t>
            </a:r>
            <a:endParaRPr sz="907" dirty="0">
              <a:latin typeface="Liberation Sans Narrow"/>
              <a:cs typeface="Liberation Sans Narrow"/>
            </a:endParaRPr>
          </a:p>
        </p:txBody>
      </p:sp>
      <p:sp>
        <p:nvSpPr>
          <p:cNvPr id="7" name="object 7"/>
          <p:cNvSpPr txBox="1"/>
          <p:nvPr/>
        </p:nvSpPr>
        <p:spPr>
          <a:xfrm>
            <a:off x="262117" y="1904363"/>
            <a:ext cx="3932676" cy="419477"/>
          </a:xfrm>
          <a:prstGeom prst="rect">
            <a:avLst/>
          </a:prstGeom>
        </p:spPr>
        <p:txBody>
          <a:bodyPr vert="horz" wrap="square" lIns="0" tIns="17275" rIns="0" bIns="0" rtlCol="0">
            <a:spAutoFit/>
          </a:bodyPr>
          <a:lstStyle/>
          <a:p>
            <a:pPr marL="11516" marR="4607" algn="just">
              <a:lnSpc>
                <a:spcPct val="95500"/>
              </a:lnSpc>
              <a:spcBef>
                <a:spcPts val="136"/>
              </a:spcBef>
            </a:pPr>
            <a:r>
              <a:rPr sz="907" b="1" spc="-5" dirty="0">
                <a:solidFill>
                  <a:srgbClr val="231F20"/>
                </a:solidFill>
                <a:latin typeface="Liberation Sans Narrow"/>
                <a:cs typeface="Liberation Sans Narrow"/>
              </a:rPr>
              <a:t>Mobiliser les acteurs de santé de proximité sur la  coordination de l’accompagnement des personnes en  situation de handicap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sur ses outils de mise en</a:t>
            </a:r>
            <a:r>
              <a:rPr sz="907" b="1" spc="68"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œuvre.</a:t>
            </a:r>
            <a:endParaRPr sz="907" dirty="0">
              <a:latin typeface="Liberation Sans Narrow"/>
              <a:cs typeface="Liberation Sans Narrow"/>
            </a:endParaRPr>
          </a:p>
        </p:txBody>
      </p:sp>
      <p:sp>
        <p:nvSpPr>
          <p:cNvPr id="8" name="object 8"/>
          <p:cNvSpPr txBox="1"/>
          <p:nvPr/>
        </p:nvSpPr>
        <p:spPr>
          <a:xfrm>
            <a:off x="262117" y="2439052"/>
            <a:ext cx="3931819" cy="282645"/>
          </a:xfrm>
          <a:prstGeom prst="rect">
            <a:avLst/>
          </a:prstGeom>
        </p:spPr>
        <p:txBody>
          <a:bodyPr vert="horz" wrap="square" lIns="0" tIns="17275" rIns="0" bIns="0" rtlCol="0">
            <a:spAutoFit/>
          </a:bodyPr>
          <a:lstStyle/>
          <a:p>
            <a:pPr marL="11516" marR="4607" algn="just">
              <a:lnSpc>
                <a:spcPct val="95400"/>
              </a:lnSpc>
              <a:spcBef>
                <a:spcPts val="136"/>
              </a:spcBef>
            </a:pPr>
            <a:r>
              <a:rPr sz="907" b="1" spc="-5" dirty="0">
                <a:solidFill>
                  <a:srgbClr val="231F20"/>
                </a:solidFill>
                <a:latin typeface="Liberation Sans Narrow"/>
                <a:cs typeface="Liberation Sans Narrow"/>
              </a:rPr>
              <a:t>Adapter les établissements et services de santé à  l’accueil et une prise en charge coordonnée des  personnes en situation de</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handicap.</a:t>
            </a:r>
            <a:endParaRPr sz="907" dirty="0">
              <a:latin typeface="Liberation Sans Narrow"/>
              <a:cs typeface="Liberation Sans Narrow"/>
            </a:endParaRPr>
          </a:p>
        </p:txBody>
      </p:sp>
      <p:sp>
        <p:nvSpPr>
          <p:cNvPr id="9" name="object 9"/>
          <p:cNvSpPr txBox="1"/>
          <p:nvPr/>
        </p:nvSpPr>
        <p:spPr>
          <a:xfrm>
            <a:off x="262117" y="2837877"/>
            <a:ext cx="3928391" cy="418895"/>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Améliorer l’accès aux soins courants des personnes </a:t>
            </a:r>
            <a:r>
              <a:rPr sz="907" b="1" spc="-9" dirty="0">
                <a:solidFill>
                  <a:srgbClr val="231F20"/>
                </a:solidFill>
                <a:latin typeface="Liberation Sans Narrow"/>
                <a:cs typeface="Liberation Sans Narrow"/>
              </a:rPr>
              <a:t>en  </a:t>
            </a:r>
            <a:r>
              <a:rPr sz="907" b="1" spc="-5" dirty="0">
                <a:solidFill>
                  <a:srgbClr val="231F20"/>
                </a:solidFill>
                <a:latin typeface="Liberation Sans Narrow"/>
                <a:cs typeface="Liberation Sans Narrow"/>
              </a:rPr>
              <a:t>situation de handicap par la </a:t>
            </a:r>
            <a:r>
              <a:rPr sz="907" b="1" dirty="0">
                <a:solidFill>
                  <a:srgbClr val="231F20"/>
                </a:solidFill>
                <a:latin typeface="Liberation Sans Narrow"/>
                <a:cs typeface="Liberation Sans Narrow"/>
              </a:rPr>
              <a:t>mise </a:t>
            </a:r>
            <a:r>
              <a:rPr sz="907" b="1" spc="-5" dirty="0">
                <a:solidFill>
                  <a:srgbClr val="231F20"/>
                </a:solidFill>
                <a:latin typeface="Liberation Sans Narrow"/>
                <a:cs typeface="Liberation Sans Narrow"/>
              </a:rPr>
              <a:t>en place de dispositifs  de consultations dédiées, à hauteur d’au moins </a:t>
            </a:r>
            <a:r>
              <a:rPr sz="907" b="1" spc="-9" dirty="0">
                <a:solidFill>
                  <a:srgbClr val="231F20"/>
                </a:solidFill>
                <a:latin typeface="Liberation Sans Narrow"/>
                <a:cs typeface="Liberation Sans Narrow"/>
              </a:rPr>
              <a:t>un  </a:t>
            </a:r>
            <a:r>
              <a:rPr sz="907" b="1" spc="-5" dirty="0">
                <a:solidFill>
                  <a:srgbClr val="231F20"/>
                </a:solidFill>
                <a:latin typeface="Liberation Sans Narrow"/>
                <a:cs typeface="Liberation Sans Narrow"/>
              </a:rPr>
              <a:t>dispositif couvrant chaque territoire </a:t>
            </a:r>
            <a:r>
              <a:rPr sz="907" b="1" dirty="0">
                <a:solidFill>
                  <a:srgbClr val="231F20"/>
                </a:solidFill>
                <a:latin typeface="Liberation Sans Narrow"/>
                <a:cs typeface="Liberation Sans Narrow"/>
              </a:rPr>
              <a:t>de santé.</a:t>
            </a:r>
            <a:endParaRPr sz="907" dirty="0">
              <a:latin typeface="Liberation Sans Narrow"/>
              <a:cs typeface="Liberation Sans Narrow"/>
            </a:endParaRPr>
          </a:p>
        </p:txBody>
      </p:sp>
      <p:sp>
        <p:nvSpPr>
          <p:cNvPr id="10" name="object 10"/>
          <p:cNvSpPr txBox="1"/>
          <p:nvPr/>
        </p:nvSpPr>
        <p:spPr>
          <a:xfrm>
            <a:off x="272399" y="3449939"/>
            <a:ext cx="3927535" cy="276831"/>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Améliorer l’accès aux soins </a:t>
            </a:r>
            <a:r>
              <a:rPr sz="907" b="1" dirty="0">
                <a:solidFill>
                  <a:srgbClr val="231F20"/>
                </a:solidFill>
                <a:latin typeface="Liberation Sans Narrow"/>
                <a:cs typeface="Liberation Sans Narrow"/>
              </a:rPr>
              <a:t>préventifs </a:t>
            </a:r>
            <a:r>
              <a:rPr sz="907" b="1" spc="-5" dirty="0">
                <a:solidFill>
                  <a:srgbClr val="231F20"/>
                </a:solidFill>
                <a:latin typeface="Liberation Sans Narrow"/>
                <a:cs typeface="Liberation Sans Narrow"/>
              </a:rPr>
              <a:t>et à l’éducation à </a:t>
            </a:r>
            <a:r>
              <a:rPr sz="907" b="1" spc="-9" dirty="0">
                <a:solidFill>
                  <a:srgbClr val="231F20"/>
                </a:solidFill>
                <a:latin typeface="Liberation Sans Narrow"/>
                <a:cs typeface="Liberation Sans Narrow"/>
              </a:rPr>
              <a:t>la  </a:t>
            </a:r>
            <a:r>
              <a:rPr sz="907" b="1" spc="-5" dirty="0">
                <a:solidFill>
                  <a:srgbClr val="231F20"/>
                </a:solidFill>
                <a:latin typeface="Liberation Sans Narrow"/>
                <a:cs typeface="Liberation Sans Narrow"/>
              </a:rPr>
              <a:t>santé des personnes en situation de</a:t>
            </a:r>
            <a:r>
              <a:rPr sz="907" b="1" spc="27"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handicap.</a:t>
            </a:r>
            <a:endParaRPr sz="907" dirty="0">
              <a:latin typeface="Liberation Sans Narrow"/>
              <a:cs typeface="Liberation Sans Narrow"/>
            </a:endParaRPr>
          </a:p>
        </p:txBody>
      </p:sp>
      <p:sp>
        <p:nvSpPr>
          <p:cNvPr id="12" name="object 3"/>
          <p:cNvSpPr/>
          <p:nvPr/>
        </p:nvSpPr>
        <p:spPr>
          <a:xfrm>
            <a:off x="267258" y="55180"/>
            <a:ext cx="2022160" cy="688633"/>
          </a:xfrm>
          <a:prstGeom prst="rect">
            <a:avLst/>
          </a:prstGeom>
          <a:blipFill>
            <a:blip r:embed="rId3" cstate="print"/>
            <a:stretch>
              <a:fillRect/>
            </a:stretch>
          </a:blipFill>
        </p:spPr>
        <p:txBody>
          <a:bodyPr wrap="square" lIns="0" tIns="0" rIns="0" bIns="0" rtlCol="0"/>
          <a:lstStyle/>
          <a:p>
            <a:endParaRPr sz="1632"/>
          </a:p>
        </p:txBody>
      </p:sp>
      <p:sp>
        <p:nvSpPr>
          <p:cNvPr id="13" name="object 4"/>
          <p:cNvSpPr/>
          <p:nvPr/>
        </p:nvSpPr>
        <p:spPr>
          <a:xfrm>
            <a:off x="5695981" y="356350"/>
            <a:ext cx="4841114" cy="774925"/>
          </a:xfrm>
          <a:prstGeom prst="rect">
            <a:avLst/>
          </a:prstGeom>
          <a:blipFill>
            <a:blip r:embed="rId4" cstate="print"/>
            <a:stretch>
              <a:fillRect/>
            </a:stretch>
          </a:blipFill>
        </p:spPr>
        <p:txBody>
          <a:bodyPr wrap="square" lIns="0" tIns="0" rIns="0" bIns="0" rtlCol="0"/>
          <a:lstStyle/>
          <a:p>
            <a:endParaRPr sz="1632"/>
          </a:p>
        </p:txBody>
      </p:sp>
      <p:sp>
        <p:nvSpPr>
          <p:cNvPr id="14" name="object 5"/>
          <p:cNvSpPr txBox="1">
            <a:spLocks/>
          </p:cNvSpPr>
          <p:nvPr/>
        </p:nvSpPr>
        <p:spPr>
          <a:xfrm>
            <a:off x="2645042" y="19848"/>
            <a:ext cx="9437649" cy="315943"/>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marR="4607">
              <a:lnSpc>
                <a:spcPct val="109400"/>
              </a:lnSpc>
              <a:spcBef>
                <a:spcPts val="91"/>
              </a:spcBef>
            </a:pPr>
            <a:r>
              <a:rPr lang="fr-FR" kern="0" dirty="0" smtClean="0"/>
              <a:t>Améliorer </a:t>
            </a:r>
            <a:r>
              <a:rPr lang="fr-FR" kern="0" spc="-9" dirty="0" smtClean="0"/>
              <a:t>l’accès </a:t>
            </a:r>
            <a:r>
              <a:rPr lang="fr-FR" kern="0" spc="-5" dirty="0" smtClean="0"/>
              <a:t>aux soins </a:t>
            </a:r>
            <a:r>
              <a:rPr lang="fr-FR" kern="0" spc="-9" dirty="0" smtClean="0"/>
              <a:t>et </a:t>
            </a:r>
            <a:r>
              <a:rPr lang="fr-FR" kern="0" dirty="0" smtClean="0"/>
              <a:t>à </a:t>
            </a:r>
            <a:r>
              <a:rPr lang="fr-FR" kern="0" spc="-5" dirty="0" smtClean="0"/>
              <a:t>la santé des personnes </a:t>
            </a:r>
            <a:r>
              <a:rPr lang="fr-FR" kern="0" spc="-9" dirty="0" smtClean="0"/>
              <a:t>en </a:t>
            </a:r>
            <a:r>
              <a:rPr lang="fr-FR" kern="0" spc="-5" dirty="0" smtClean="0"/>
              <a:t>situation  </a:t>
            </a:r>
            <a:r>
              <a:rPr lang="fr-FR" kern="0" dirty="0" smtClean="0"/>
              <a:t>de</a:t>
            </a:r>
            <a:r>
              <a:rPr lang="fr-FR" kern="0" spc="-5" dirty="0" smtClean="0"/>
              <a:t> </a:t>
            </a:r>
            <a:r>
              <a:rPr lang="fr-FR" kern="0" dirty="0" smtClean="0"/>
              <a:t>handicap</a:t>
            </a:r>
            <a:endParaRPr lang="fr-FR" kern="0" dirty="0"/>
          </a:p>
        </p:txBody>
      </p:sp>
      <p:sp>
        <p:nvSpPr>
          <p:cNvPr id="15" name="Parchemin vertical 14"/>
          <p:cNvSpPr/>
          <p:nvPr/>
        </p:nvSpPr>
        <p:spPr>
          <a:xfrm>
            <a:off x="4145169" y="1172869"/>
            <a:ext cx="8046832" cy="5617288"/>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6" name="Image 15"/>
          <p:cNvPicPr>
            <a:picLocks noChangeAspect="1"/>
          </p:cNvPicPr>
          <p:nvPr/>
        </p:nvPicPr>
        <p:blipFill>
          <a:blip r:embed="rId5"/>
          <a:stretch>
            <a:fillRect/>
          </a:stretch>
        </p:blipFill>
        <p:spPr>
          <a:xfrm>
            <a:off x="5814519" y="1206956"/>
            <a:ext cx="441238" cy="605975"/>
          </a:xfrm>
          <a:prstGeom prst="rect">
            <a:avLst/>
          </a:prstGeom>
        </p:spPr>
      </p:pic>
      <p:sp>
        <p:nvSpPr>
          <p:cNvPr id="17" name="ZoneTexte 16"/>
          <p:cNvSpPr txBox="1"/>
          <p:nvPr/>
        </p:nvSpPr>
        <p:spPr>
          <a:xfrm>
            <a:off x="6538051" y="1194200"/>
            <a:ext cx="6008416"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11" name="Espace réservé du numéro de diapositive 10"/>
          <p:cNvSpPr>
            <a:spLocks noGrp="1"/>
          </p:cNvSpPr>
          <p:nvPr>
            <p:ph type="sldNum" sz="quarter" idx="7"/>
          </p:nvPr>
        </p:nvSpPr>
        <p:spPr>
          <a:xfrm>
            <a:off x="9059134" y="6419774"/>
            <a:ext cx="2804160" cy="161583"/>
          </a:xfrm>
        </p:spPr>
        <p:txBody>
          <a:bodyPr/>
          <a:lstStyle/>
          <a:p>
            <a:fld id="{B6F15528-21DE-4FAA-801E-634DDDAF4B2B}" type="slidenum">
              <a:rPr lang="fr-FR" sz="1050" smtClean="0">
                <a:solidFill>
                  <a:prstClr val="black">
                    <a:tint val="75000"/>
                  </a:prstClr>
                </a:solidFill>
              </a:rPr>
              <a:pPr/>
              <a:t>29</a:t>
            </a:fld>
            <a:endParaRPr lang="fr-FR" sz="1050" dirty="0">
              <a:solidFill>
                <a:prstClr val="black">
                  <a:tint val="75000"/>
                </a:prstClr>
              </a:solidFill>
            </a:endParaRPr>
          </a:p>
        </p:txBody>
      </p:sp>
    </p:spTree>
    <p:extLst>
      <p:ext uri="{BB962C8B-B14F-4D97-AF65-F5344CB8AC3E}">
        <p14:creationId xmlns:p14="http://schemas.microsoft.com/office/powerpoint/2010/main" val="2831340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3712" y="2047036"/>
            <a:ext cx="9532417" cy="1670288"/>
          </a:xfrm>
          <a:prstGeom prst="rect">
            <a:avLst/>
          </a:prstGeom>
        </p:spPr>
        <p:txBody>
          <a:bodyPr vert="horz" wrap="square" lIns="0" tIns="11516" rIns="0" bIns="0" rtlCol="0">
            <a:spAutoFit/>
          </a:bodyPr>
          <a:lstStyle/>
          <a:p>
            <a:pPr marL="1825919" marR="4607" indent="1623230" algn="l">
              <a:lnSpc>
                <a:spcPct val="109700"/>
              </a:lnSpc>
              <a:spcBef>
                <a:spcPts val="91"/>
              </a:spcBef>
            </a:pPr>
            <a:r>
              <a:rPr sz="3264" spc="-9" dirty="0">
                <a:solidFill>
                  <a:srgbClr val="4B83BB"/>
                </a:solidFill>
              </a:rPr>
              <a:t>Orientation</a:t>
            </a:r>
            <a:r>
              <a:rPr lang="fr-FR" sz="3264" spc="-9" dirty="0">
                <a:solidFill>
                  <a:srgbClr val="4B83BB"/>
                </a:solidFill>
              </a:rPr>
              <a:t> </a:t>
            </a:r>
            <a:r>
              <a:rPr sz="3264" spc="-5" dirty="0" err="1">
                <a:solidFill>
                  <a:srgbClr val="4B83BB"/>
                </a:solidFill>
              </a:rPr>
              <a:t>stratégique</a:t>
            </a:r>
            <a:r>
              <a:rPr sz="3264" spc="-5" dirty="0">
                <a:solidFill>
                  <a:srgbClr val="4B83BB"/>
                </a:solidFill>
              </a:rPr>
              <a:t> 1  </a:t>
            </a:r>
            <a:r>
              <a:rPr lang="fr-FR" sz="3264" spc="-5" dirty="0">
                <a:solidFill>
                  <a:srgbClr val="4B83BB"/>
                </a:solidFill>
              </a:rPr>
              <a:t/>
            </a:r>
            <a:br>
              <a:rPr lang="fr-FR" sz="3264" spc="-5" dirty="0">
                <a:solidFill>
                  <a:srgbClr val="4B83BB"/>
                </a:solidFill>
              </a:rPr>
            </a:br>
            <a:r>
              <a:rPr sz="3264" spc="-5" dirty="0">
                <a:solidFill>
                  <a:srgbClr val="4B83BB"/>
                </a:solidFill>
              </a:rPr>
              <a:t>La santé dans </a:t>
            </a:r>
            <a:r>
              <a:rPr sz="3264" spc="-5" dirty="0" err="1">
                <a:solidFill>
                  <a:srgbClr val="4B83BB"/>
                </a:solidFill>
              </a:rPr>
              <a:t>toutes</a:t>
            </a:r>
            <a:r>
              <a:rPr sz="3264" spc="-5" dirty="0">
                <a:solidFill>
                  <a:srgbClr val="4B83BB"/>
                </a:solidFill>
              </a:rPr>
              <a:t> les</a:t>
            </a:r>
            <a:r>
              <a:rPr lang="fr-FR" sz="3264" spc="23" dirty="0">
                <a:solidFill>
                  <a:srgbClr val="4B83BB"/>
                </a:solidFill>
              </a:rPr>
              <a:t> </a:t>
            </a:r>
            <a:r>
              <a:rPr sz="3264" spc="-5" dirty="0" err="1">
                <a:solidFill>
                  <a:srgbClr val="4B83BB"/>
                </a:solidFill>
              </a:rPr>
              <a:t>politiques</a:t>
            </a:r>
            <a:endParaRPr sz="3264" dirty="0"/>
          </a:p>
          <a:p>
            <a:pPr marL="11516" algn="l">
              <a:spcBef>
                <a:spcPts val="385"/>
              </a:spcBef>
            </a:pPr>
            <a:r>
              <a:rPr sz="3264" spc="-5" dirty="0">
                <a:solidFill>
                  <a:srgbClr val="4B83BB"/>
                </a:solidFill>
              </a:rPr>
              <a:t>favorisant la réduction des </a:t>
            </a:r>
            <a:r>
              <a:rPr sz="3264" spc="-5" dirty="0" err="1">
                <a:solidFill>
                  <a:srgbClr val="4B83BB"/>
                </a:solidFill>
              </a:rPr>
              <a:t>inégalités</a:t>
            </a:r>
            <a:r>
              <a:rPr sz="3264" spc="-5" dirty="0">
                <a:solidFill>
                  <a:srgbClr val="4B83BB"/>
                </a:solidFill>
              </a:rPr>
              <a:t> </a:t>
            </a:r>
            <a:r>
              <a:rPr sz="3264" spc="-5" dirty="0" smtClean="0">
                <a:solidFill>
                  <a:srgbClr val="4B83BB"/>
                </a:solidFill>
              </a:rPr>
              <a:t>de</a:t>
            </a:r>
            <a:r>
              <a:rPr lang="fr-FR" sz="3264" spc="68" dirty="0">
                <a:solidFill>
                  <a:srgbClr val="4B83BB"/>
                </a:solidFill>
              </a:rPr>
              <a:t> </a:t>
            </a:r>
            <a:r>
              <a:rPr sz="3264" spc="-5" dirty="0" smtClean="0">
                <a:solidFill>
                  <a:srgbClr val="4B83BB"/>
                </a:solidFill>
              </a:rPr>
              <a:t>santé</a:t>
            </a:r>
            <a:endParaRPr sz="3264" dirty="0"/>
          </a:p>
        </p:txBody>
      </p:sp>
      <p:sp>
        <p:nvSpPr>
          <p:cNvPr id="4" name="Espace réservé du numéro de diapositive 3"/>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3</a:t>
            </a:fld>
            <a:endParaRPr lang="fr-FR" sz="1050" dirty="0">
              <a:solidFill>
                <a:prstClr val="black">
                  <a:tint val="75000"/>
                </a:prstClr>
              </a:solidFill>
            </a:endParaRPr>
          </a:p>
        </p:txBody>
      </p:sp>
    </p:spTree>
    <p:extLst>
      <p:ext uri="{BB962C8B-B14F-4D97-AF65-F5344CB8AC3E}">
        <p14:creationId xmlns:p14="http://schemas.microsoft.com/office/powerpoint/2010/main" val="591489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53366" y="2246684"/>
            <a:ext cx="2961" cy="2842964"/>
          </a:xfrm>
          <a:prstGeom prst="rect">
            <a:avLst/>
          </a:prstGeom>
          <a:blipFill>
            <a:blip r:embed="rId2" cstate="print"/>
            <a:stretch>
              <a:fillRect/>
            </a:stretch>
          </a:blipFill>
        </p:spPr>
        <p:txBody>
          <a:bodyPr wrap="square" lIns="0" tIns="0" rIns="0" bIns="0" rtlCol="0"/>
          <a:lstStyle/>
          <a:p>
            <a:endParaRPr sz="1632"/>
          </a:p>
        </p:txBody>
      </p:sp>
      <p:sp>
        <p:nvSpPr>
          <p:cNvPr id="6" name="object 6"/>
          <p:cNvSpPr txBox="1">
            <a:spLocks noGrp="1"/>
          </p:cNvSpPr>
          <p:nvPr>
            <p:ph type="title"/>
          </p:nvPr>
        </p:nvSpPr>
        <p:spPr>
          <a:xfrm>
            <a:off x="95470" y="1129881"/>
            <a:ext cx="4230588" cy="287923"/>
          </a:xfrm>
          <a:prstGeom prst="rect">
            <a:avLst/>
          </a:prstGeom>
        </p:spPr>
        <p:txBody>
          <a:bodyPr vert="horz" wrap="square" lIns="0" tIns="11516" rIns="0" bIns="0" rtlCol="0">
            <a:spAutoFit/>
          </a:bodyPr>
          <a:lstStyle/>
          <a:p>
            <a:pPr marL="11516" marR="4607" indent="394435">
              <a:lnSpc>
                <a:spcPct val="110000"/>
              </a:lnSpc>
              <a:spcBef>
                <a:spcPts val="91"/>
              </a:spcBef>
            </a:pPr>
            <a:r>
              <a:rPr sz="1632" i="0" spc="-5" dirty="0">
                <a:solidFill>
                  <a:srgbClr val="8ABD70"/>
                </a:solidFill>
              </a:rPr>
              <a:t>DECLINAISONS  OPERATIONNE</a:t>
            </a:r>
            <a:r>
              <a:rPr sz="1632" i="0" spc="-18" dirty="0">
                <a:solidFill>
                  <a:srgbClr val="8ABD70"/>
                </a:solidFill>
              </a:rPr>
              <a:t>L</a:t>
            </a:r>
            <a:r>
              <a:rPr sz="1632" i="0" spc="-5" dirty="0">
                <a:solidFill>
                  <a:srgbClr val="8ABD70"/>
                </a:solidFill>
              </a:rPr>
              <a:t>LES</a:t>
            </a:r>
            <a:endParaRPr sz="1632" dirty="0"/>
          </a:p>
        </p:txBody>
      </p:sp>
      <p:sp>
        <p:nvSpPr>
          <p:cNvPr id="7" name="object 7"/>
          <p:cNvSpPr txBox="1"/>
          <p:nvPr/>
        </p:nvSpPr>
        <p:spPr>
          <a:xfrm>
            <a:off x="191515" y="1550056"/>
            <a:ext cx="2729380" cy="2462981"/>
          </a:xfrm>
          <a:prstGeom prst="rect">
            <a:avLst/>
          </a:prstGeom>
        </p:spPr>
        <p:txBody>
          <a:bodyPr vert="horz" wrap="square" lIns="0" tIns="16699" rIns="0" bIns="0" rtlCol="0">
            <a:spAutoFit/>
          </a:bodyPr>
          <a:lstStyle/>
          <a:p>
            <a:pPr marL="11516" marR="4607" algn="just">
              <a:lnSpc>
                <a:spcPct val="95700"/>
              </a:lnSpc>
              <a:spcBef>
                <a:spcPts val="131"/>
              </a:spcBef>
            </a:pPr>
            <a:r>
              <a:rPr sz="907" b="1" spc="-5" dirty="0">
                <a:solidFill>
                  <a:srgbClr val="231F20"/>
                </a:solidFill>
                <a:latin typeface="Liberation Sans Narrow"/>
                <a:cs typeface="Liberation Sans Narrow"/>
              </a:rPr>
              <a:t>Favoriser le rééquilibrage infra départemental de l’offre </a:t>
            </a:r>
            <a:r>
              <a:rPr sz="907" b="1" spc="-9" dirty="0">
                <a:solidFill>
                  <a:srgbClr val="231F20"/>
                </a:solidFill>
                <a:latin typeface="Liberation Sans Narrow"/>
                <a:cs typeface="Liberation Sans Narrow"/>
              </a:rPr>
              <a:t>en  </a:t>
            </a:r>
            <a:r>
              <a:rPr sz="907" b="1" spc="-5" dirty="0">
                <a:solidFill>
                  <a:srgbClr val="231F20"/>
                </a:solidFill>
                <a:latin typeface="Liberation Sans Narrow"/>
                <a:cs typeface="Liberation Sans Narrow"/>
              </a:rPr>
              <a:t>EHPAD et concourir à la diversification de l’offre en faveur  des personnes âgées, en fonction des besoins des  territoires déterminés par l’évaluation des besoins </a:t>
            </a:r>
            <a:r>
              <a:rPr sz="907" b="1" dirty="0">
                <a:solidFill>
                  <a:srgbClr val="231F20"/>
                </a:solidFill>
                <a:latin typeface="Liberation Sans Narrow"/>
                <a:cs typeface="Liberation Sans Narrow"/>
              </a:rPr>
              <a:t>médico-  </a:t>
            </a:r>
            <a:r>
              <a:rPr sz="907" b="1" spc="-5" dirty="0">
                <a:solidFill>
                  <a:srgbClr val="231F20"/>
                </a:solidFill>
                <a:latin typeface="Liberation Sans Narrow"/>
                <a:cs typeface="Liberation Sans Narrow"/>
              </a:rPr>
              <a:t>sociaux réalisée dans le cadre </a:t>
            </a:r>
            <a:r>
              <a:rPr sz="907" b="1" dirty="0">
                <a:solidFill>
                  <a:srgbClr val="231F20"/>
                </a:solidFill>
                <a:latin typeface="Liberation Sans Narrow"/>
                <a:cs typeface="Liberation Sans Narrow"/>
              </a:rPr>
              <a:t>du </a:t>
            </a:r>
            <a:r>
              <a:rPr sz="907" b="1" spc="-5" dirty="0">
                <a:solidFill>
                  <a:srgbClr val="231F20"/>
                </a:solidFill>
                <a:latin typeface="Liberation Sans Narrow"/>
                <a:cs typeface="Liberation Sans Narrow"/>
              </a:rPr>
              <a:t>PRS</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a:p>
            <a:pPr marL="173897" marR="9213" algn="just">
              <a:lnSpc>
                <a:spcPts val="1043"/>
              </a:lnSpc>
              <a:spcBef>
                <a:spcPts val="562"/>
              </a:spcBef>
            </a:pPr>
            <a:r>
              <a:rPr sz="907" spc="-5" dirty="0">
                <a:solidFill>
                  <a:srgbClr val="231F20"/>
                </a:solidFill>
                <a:latin typeface="Liberation Sans Narrow"/>
                <a:cs typeface="Liberation Sans Narrow"/>
              </a:rPr>
              <a:t>Réduire les inégalités d’équipement entre EPCI, en prenant  en compte les besoins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territoriaux</a:t>
            </a:r>
            <a:endParaRPr sz="907" dirty="0">
              <a:latin typeface="Liberation Sans Narrow"/>
              <a:cs typeface="Liberation Sans Narrow"/>
            </a:endParaRPr>
          </a:p>
          <a:p>
            <a:pPr marL="173897" marR="6910" algn="just">
              <a:lnSpc>
                <a:spcPct val="95400"/>
              </a:lnSpc>
              <a:spcBef>
                <a:spcPts val="254"/>
              </a:spcBef>
            </a:pPr>
            <a:r>
              <a:rPr sz="907" spc="-5" dirty="0">
                <a:solidFill>
                  <a:srgbClr val="231F20"/>
                </a:solidFill>
                <a:latin typeface="Liberation Sans Narrow"/>
                <a:cs typeface="Liberation Sans Narrow"/>
              </a:rPr>
              <a:t>Diversifier l’offre en faveur </a:t>
            </a:r>
            <a:r>
              <a:rPr sz="907" dirty="0">
                <a:solidFill>
                  <a:srgbClr val="231F20"/>
                </a:solidFill>
                <a:latin typeface="Liberation Sans Narrow"/>
                <a:cs typeface="Liberation Sans Narrow"/>
              </a:rPr>
              <a:t>du </a:t>
            </a:r>
            <a:r>
              <a:rPr sz="907" spc="-5" dirty="0">
                <a:solidFill>
                  <a:srgbClr val="231F20"/>
                </a:solidFill>
                <a:latin typeface="Liberation Sans Narrow"/>
                <a:cs typeface="Liberation Sans Narrow"/>
              </a:rPr>
              <a:t>soutien à domicile notamment  sur les territoires les plus concernés par un déséquilibre  entre offre institutionnelle et offre de</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services</a:t>
            </a:r>
            <a:endParaRPr sz="907" dirty="0">
              <a:latin typeface="Liberation Sans Narrow"/>
              <a:cs typeface="Liberation Sans Narrow"/>
            </a:endParaRPr>
          </a:p>
          <a:p>
            <a:pPr marL="173897" marR="5182" algn="just">
              <a:lnSpc>
                <a:spcPct val="95600"/>
              </a:lnSpc>
              <a:spcBef>
                <a:spcPts val="263"/>
              </a:spcBef>
            </a:pPr>
            <a:r>
              <a:rPr sz="907" spc="-9" dirty="0">
                <a:solidFill>
                  <a:srgbClr val="231F20"/>
                </a:solidFill>
                <a:latin typeface="Liberation Sans Narrow"/>
                <a:cs typeface="Liberation Sans Narrow"/>
              </a:rPr>
              <a:t>Assurer l’efficience, </a:t>
            </a:r>
            <a:r>
              <a:rPr sz="907" spc="-5" dirty="0">
                <a:solidFill>
                  <a:srgbClr val="231F20"/>
                </a:solidFill>
                <a:latin typeface="Liberation Sans Narrow"/>
                <a:cs typeface="Liberation Sans Narrow"/>
              </a:rPr>
              <a:t>la qualité et la sécurité des  accompagnements par </a:t>
            </a:r>
            <a:r>
              <a:rPr sz="907" dirty="0">
                <a:solidFill>
                  <a:srgbClr val="231F20"/>
                </a:solidFill>
                <a:latin typeface="Liberation Sans Narrow"/>
                <a:cs typeface="Liberation Sans Narrow"/>
              </a:rPr>
              <a:t>l’atteinte </a:t>
            </a:r>
            <a:r>
              <a:rPr sz="907" spc="-5" dirty="0">
                <a:solidFill>
                  <a:srgbClr val="231F20"/>
                </a:solidFill>
                <a:latin typeface="Liberation Sans Narrow"/>
                <a:cs typeface="Liberation Sans Narrow"/>
              </a:rPr>
              <a:t>du seuil critique de  80 places pour les places d’EHPAD (HT inclus) par site  géographique.</a:t>
            </a:r>
            <a:endParaRPr sz="907" dirty="0">
              <a:latin typeface="Liberation Sans Narrow"/>
              <a:cs typeface="Liberation Sans Narrow"/>
            </a:endParaRPr>
          </a:p>
          <a:p>
            <a:pPr marL="173897" algn="just">
              <a:spcBef>
                <a:spcPts val="227"/>
              </a:spcBef>
            </a:pPr>
            <a:r>
              <a:rPr sz="907" spc="-5" dirty="0">
                <a:solidFill>
                  <a:srgbClr val="231F20"/>
                </a:solidFill>
                <a:latin typeface="Liberation Sans Narrow"/>
                <a:cs typeface="Liberation Sans Narrow"/>
              </a:rPr>
              <a:t>Préserver l’accessibilité financière de</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l’offre</a:t>
            </a:r>
            <a:endParaRPr sz="907" dirty="0">
              <a:latin typeface="Liberation Sans Narrow"/>
              <a:cs typeface="Liberation Sans Narrow"/>
            </a:endParaRPr>
          </a:p>
        </p:txBody>
      </p:sp>
      <p:sp>
        <p:nvSpPr>
          <p:cNvPr id="8" name="object 8"/>
          <p:cNvSpPr txBox="1"/>
          <p:nvPr/>
        </p:nvSpPr>
        <p:spPr>
          <a:xfrm>
            <a:off x="191515" y="4134561"/>
            <a:ext cx="2727077" cy="1013870"/>
          </a:xfrm>
          <a:prstGeom prst="rect">
            <a:avLst/>
          </a:prstGeom>
        </p:spPr>
        <p:txBody>
          <a:bodyPr vert="horz" wrap="square" lIns="0" tIns="17275" rIns="0" bIns="0" rtlCol="0">
            <a:spAutoFit/>
          </a:bodyPr>
          <a:lstStyle/>
          <a:p>
            <a:pPr marL="11516" marR="4607" algn="just">
              <a:lnSpc>
                <a:spcPct val="95300"/>
              </a:lnSpc>
              <a:spcBef>
                <a:spcPts val="136"/>
              </a:spcBef>
            </a:pPr>
            <a:r>
              <a:rPr sz="907" b="1" spc="-5" dirty="0">
                <a:solidFill>
                  <a:srgbClr val="231F20"/>
                </a:solidFill>
                <a:latin typeface="Liberation Sans Narrow"/>
                <a:cs typeface="Liberation Sans Narrow"/>
              </a:rPr>
              <a:t>Accompagner l’évolution des projets d’établissement </a:t>
            </a:r>
            <a:r>
              <a:rPr sz="907" b="1" spc="-9" dirty="0">
                <a:solidFill>
                  <a:srgbClr val="231F20"/>
                </a:solidFill>
                <a:latin typeface="Liberation Sans Narrow"/>
                <a:cs typeface="Liberation Sans Narrow"/>
              </a:rPr>
              <a:t>des  </a:t>
            </a:r>
            <a:r>
              <a:rPr sz="907" b="1" spc="-5" dirty="0">
                <a:solidFill>
                  <a:srgbClr val="231F20"/>
                </a:solidFill>
                <a:latin typeface="Liberation Sans Narrow"/>
                <a:cs typeface="Liberation Sans Narrow"/>
              </a:rPr>
              <a:t>EHPAD au regard de l’évolution du public accueilli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de </a:t>
            </a:r>
            <a:r>
              <a:rPr sz="907" b="1" spc="-9" dirty="0">
                <a:solidFill>
                  <a:srgbClr val="231F20"/>
                </a:solidFill>
                <a:latin typeface="Liberation Sans Narrow"/>
                <a:cs typeface="Liberation Sans Narrow"/>
              </a:rPr>
              <a:t>ses  </a:t>
            </a:r>
            <a:r>
              <a:rPr sz="907" b="1" spc="-5" dirty="0">
                <a:solidFill>
                  <a:srgbClr val="231F20"/>
                </a:solidFill>
                <a:latin typeface="Liberation Sans Narrow"/>
                <a:cs typeface="Liberation Sans Narrow"/>
              </a:rPr>
              <a:t>besoins et développer la qualité et l’efficience de l’offre en  </a:t>
            </a:r>
            <a:r>
              <a:rPr sz="907" b="1" spc="-9" dirty="0">
                <a:solidFill>
                  <a:srgbClr val="231F20"/>
                </a:solidFill>
                <a:latin typeface="Liberation Sans Narrow"/>
                <a:cs typeface="Liberation Sans Narrow"/>
              </a:rPr>
              <a:t>EHPAD:</a:t>
            </a:r>
            <a:endParaRPr sz="907" dirty="0">
              <a:latin typeface="Liberation Sans Narrow"/>
              <a:cs typeface="Liberation Sans Narrow"/>
            </a:endParaRPr>
          </a:p>
          <a:p>
            <a:pPr marL="173897" marR="6334">
              <a:lnSpc>
                <a:spcPts val="1043"/>
              </a:lnSpc>
              <a:spcBef>
                <a:spcPts val="571"/>
              </a:spcBef>
            </a:pPr>
            <a:r>
              <a:rPr sz="907" spc="-5" dirty="0">
                <a:solidFill>
                  <a:srgbClr val="231F20"/>
                </a:solidFill>
                <a:latin typeface="Liberation Sans Narrow"/>
                <a:cs typeface="Liberation Sans Narrow"/>
              </a:rPr>
              <a:t>Mobiliser l’offre en EHPAD </a:t>
            </a:r>
            <a:r>
              <a:rPr sz="907" dirty="0">
                <a:solidFill>
                  <a:srgbClr val="231F20"/>
                </a:solidFill>
                <a:latin typeface="Liberation Sans Narrow"/>
                <a:cs typeface="Liberation Sans Narrow"/>
              </a:rPr>
              <a:t>est </a:t>
            </a:r>
            <a:r>
              <a:rPr sz="907" spc="-5" dirty="0">
                <a:solidFill>
                  <a:srgbClr val="231F20"/>
                </a:solidFill>
                <a:latin typeface="Liberation Sans Narrow"/>
                <a:cs typeface="Liberation Sans Narrow"/>
              </a:rPr>
              <a:t>prioritairement pour les  personnes relevant de GIR 1 à</a:t>
            </a:r>
            <a:r>
              <a:rPr sz="907" spc="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4</a:t>
            </a:r>
            <a:endParaRPr sz="907" dirty="0">
              <a:latin typeface="Liberation Sans Narrow"/>
              <a:cs typeface="Liberation Sans Narrow"/>
            </a:endParaRPr>
          </a:p>
        </p:txBody>
      </p:sp>
      <p:sp>
        <p:nvSpPr>
          <p:cNvPr id="10" name="object 10"/>
          <p:cNvSpPr txBox="1"/>
          <p:nvPr/>
        </p:nvSpPr>
        <p:spPr>
          <a:xfrm>
            <a:off x="354439" y="5110577"/>
            <a:ext cx="2737226" cy="442069"/>
          </a:xfrm>
          <a:prstGeom prst="rect">
            <a:avLst/>
          </a:prstGeom>
        </p:spPr>
        <p:txBody>
          <a:bodyPr vert="horz" wrap="square" lIns="0" tIns="20154" rIns="0" bIns="0" rtlCol="0">
            <a:spAutoFit/>
          </a:bodyPr>
          <a:lstStyle/>
          <a:p>
            <a:pPr marL="11516" marR="33973">
              <a:lnSpc>
                <a:spcPts val="1043"/>
              </a:lnSpc>
              <a:spcBef>
                <a:spcPts val="159"/>
              </a:spcBef>
              <a:tabLst>
                <a:tab pos="540117" algn="l"/>
                <a:tab pos="729561" algn="l"/>
                <a:tab pos="1274285" algn="l"/>
              </a:tabLst>
            </a:pPr>
            <a:r>
              <a:rPr sz="907" spc="-5" dirty="0">
                <a:solidFill>
                  <a:srgbClr val="231F20"/>
                </a:solidFill>
                <a:latin typeface="Liberation Sans Narrow"/>
                <a:cs typeface="Liberation Sans Narrow"/>
              </a:rPr>
              <a:t>Organiser	le	processus	d’admissions  systématiquement au logiciel</a:t>
            </a:r>
            <a:r>
              <a:rPr sz="907" spc="2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Viatrajectoire</a:t>
            </a:r>
            <a:endParaRPr sz="907" dirty="0">
              <a:latin typeface="Liberation Sans Narrow"/>
              <a:cs typeface="Liberation Sans Narrow"/>
            </a:endParaRPr>
          </a:p>
          <a:p>
            <a:pPr marL="11516">
              <a:spcBef>
                <a:spcPts val="199"/>
              </a:spcBef>
            </a:pPr>
            <a:r>
              <a:rPr sz="907" spc="-9" dirty="0">
                <a:solidFill>
                  <a:srgbClr val="231F20"/>
                </a:solidFill>
                <a:latin typeface="Liberation Sans Narrow"/>
                <a:cs typeface="Liberation Sans Narrow"/>
              </a:rPr>
              <a:t>Mise </a:t>
            </a:r>
            <a:r>
              <a:rPr sz="907" spc="-5" dirty="0">
                <a:solidFill>
                  <a:srgbClr val="231F20"/>
                </a:solidFill>
                <a:latin typeface="Liberation Sans Narrow"/>
                <a:cs typeface="Liberation Sans Narrow"/>
              </a:rPr>
              <a:t>en œuvre </a:t>
            </a:r>
            <a:r>
              <a:rPr sz="907" spc="-9" dirty="0">
                <a:solidFill>
                  <a:srgbClr val="231F20"/>
                </a:solidFill>
                <a:latin typeface="Liberation Sans Narrow"/>
                <a:cs typeface="Liberation Sans Narrow"/>
              </a:rPr>
              <a:t>dans </a:t>
            </a:r>
            <a:r>
              <a:rPr sz="907" spc="-5" dirty="0">
                <a:solidFill>
                  <a:srgbClr val="231F20"/>
                </a:solidFill>
                <a:latin typeface="Liberation Sans Narrow"/>
                <a:cs typeface="Liberation Sans Narrow"/>
              </a:rPr>
              <a:t>chaque</a:t>
            </a:r>
            <a:r>
              <a:rPr sz="907" spc="6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EHPAD</a:t>
            </a:r>
            <a:endParaRPr sz="907" dirty="0">
              <a:latin typeface="Liberation Sans Narrow"/>
              <a:cs typeface="Liberation Sans Narrow"/>
            </a:endParaRPr>
          </a:p>
        </p:txBody>
      </p:sp>
      <p:sp>
        <p:nvSpPr>
          <p:cNvPr id="11" name="object 11"/>
          <p:cNvSpPr txBox="1"/>
          <p:nvPr/>
        </p:nvSpPr>
        <p:spPr>
          <a:xfrm>
            <a:off x="2263366" y="5405719"/>
            <a:ext cx="915284" cy="150638"/>
          </a:xfrm>
          <a:prstGeom prst="rect">
            <a:avLst/>
          </a:prstGeom>
        </p:spPr>
        <p:txBody>
          <a:bodyPr vert="horz" wrap="square" lIns="0" tIns="10941" rIns="0" bIns="0" rtlCol="0">
            <a:spAutoFit/>
          </a:bodyPr>
          <a:lstStyle/>
          <a:p>
            <a:pPr marL="11516">
              <a:spcBef>
                <a:spcPts val="86"/>
              </a:spcBef>
            </a:pPr>
            <a:r>
              <a:rPr sz="907" spc="-9" dirty="0">
                <a:solidFill>
                  <a:srgbClr val="231F20"/>
                </a:solidFill>
                <a:latin typeface="Liberation Sans Narrow"/>
                <a:cs typeface="Liberation Sans Narrow"/>
              </a:rPr>
              <a:t>d’une</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gestion</a:t>
            </a:r>
            <a:endParaRPr sz="907" dirty="0">
              <a:latin typeface="Liberation Sans Narrow"/>
              <a:cs typeface="Liberation Sans Narrow"/>
            </a:endParaRPr>
          </a:p>
        </p:txBody>
      </p:sp>
      <p:sp>
        <p:nvSpPr>
          <p:cNvPr id="12" name="object 12"/>
          <p:cNvSpPr txBox="1"/>
          <p:nvPr/>
        </p:nvSpPr>
        <p:spPr>
          <a:xfrm>
            <a:off x="354726" y="5539372"/>
            <a:ext cx="2562969" cy="290227"/>
          </a:xfrm>
          <a:prstGeom prst="rect">
            <a:avLst/>
          </a:prstGeom>
        </p:spPr>
        <p:txBody>
          <a:bodyPr vert="horz" wrap="square" lIns="0" tIns="10941" rIns="0" bIns="0" rtlCol="0">
            <a:spAutoFit/>
          </a:bodyPr>
          <a:lstStyle/>
          <a:p>
            <a:pPr marL="11516">
              <a:spcBef>
                <a:spcPts val="86"/>
              </a:spcBef>
            </a:pPr>
            <a:r>
              <a:rPr sz="907" spc="-5" dirty="0">
                <a:solidFill>
                  <a:srgbClr val="231F20"/>
                </a:solidFill>
                <a:latin typeface="Liberation Sans Narrow"/>
                <a:cs typeface="Liberation Sans Narrow"/>
              </a:rPr>
              <a:t>prévisionnelle des emplois et des compétences</a:t>
            </a:r>
            <a:r>
              <a:rPr sz="907" spc="18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pour</a:t>
            </a:r>
            <a:endParaRPr sz="907" dirty="0">
              <a:latin typeface="Liberation Sans Narrow"/>
              <a:cs typeface="Liberation Sans Narrow"/>
            </a:endParaRPr>
          </a:p>
        </p:txBody>
      </p:sp>
      <p:sp>
        <p:nvSpPr>
          <p:cNvPr id="13" name="object 13"/>
          <p:cNvSpPr txBox="1"/>
          <p:nvPr/>
        </p:nvSpPr>
        <p:spPr>
          <a:xfrm>
            <a:off x="191515" y="5857383"/>
            <a:ext cx="2987135" cy="841669"/>
          </a:xfrm>
          <a:prstGeom prst="rect">
            <a:avLst/>
          </a:prstGeom>
        </p:spPr>
        <p:txBody>
          <a:bodyPr vert="horz" wrap="square" lIns="0" tIns="20729" rIns="0" bIns="0" rtlCol="0">
            <a:spAutoFit/>
          </a:bodyPr>
          <a:lstStyle/>
          <a:p>
            <a:pPr marL="11516" marR="4607">
              <a:lnSpc>
                <a:spcPts val="1034"/>
              </a:lnSpc>
              <a:spcBef>
                <a:spcPts val="163"/>
              </a:spcBef>
            </a:pPr>
            <a:r>
              <a:rPr sz="907" spc="-5" dirty="0">
                <a:solidFill>
                  <a:srgbClr val="231F20"/>
                </a:solidFill>
                <a:latin typeface="Liberation Sans Narrow"/>
                <a:cs typeface="Liberation Sans Narrow"/>
              </a:rPr>
              <a:t>accompagner les professionnels à l’évolution des publics  (troubles</a:t>
            </a:r>
            <a:r>
              <a:rPr sz="907" spc="36"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cognitifs,</a:t>
            </a:r>
            <a:r>
              <a:rPr sz="907" spc="36"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publics</a:t>
            </a:r>
            <a:r>
              <a:rPr sz="907" spc="36"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spécifiques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r>
              <a:rPr sz="907" spc="5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PHV,</a:t>
            </a:r>
            <a:r>
              <a:rPr sz="907" spc="50" dirty="0">
                <a:solidFill>
                  <a:srgbClr val="231F20"/>
                </a:solidFill>
                <a:latin typeface="Liberation Sans Narrow"/>
                <a:cs typeface="Liberation Sans Narrow"/>
              </a:rPr>
              <a:t> </a:t>
            </a:r>
            <a:r>
              <a:rPr sz="907" spc="-5" dirty="0" err="1" smtClean="0">
                <a:solidFill>
                  <a:srgbClr val="231F20"/>
                </a:solidFill>
                <a:latin typeface="Liberation Sans Narrow"/>
                <a:cs typeface="Liberation Sans Narrow"/>
              </a:rPr>
              <a:t>malades</a:t>
            </a:r>
            <a:r>
              <a:rPr lang="fr-FR" sz="907" spc="-5" dirty="0" smtClean="0">
                <a:solidFill>
                  <a:srgbClr val="231F20"/>
                </a:solidFill>
                <a:latin typeface="Liberation Sans Narrow"/>
                <a:cs typeface="Liberation Sans Narrow"/>
              </a:rPr>
              <a:t> </a:t>
            </a:r>
            <a:r>
              <a:rPr lang="fr-FR" sz="907" spc="-5" dirty="0" err="1" smtClean="0">
                <a:solidFill>
                  <a:srgbClr val="231F20"/>
                </a:solidFill>
                <a:latin typeface="Liberation Sans Narrow"/>
                <a:cs typeface="Liberation Sans Narrow"/>
              </a:rPr>
              <a:t>jeunes,personnes</a:t>
            </a:r>
            <a:r>
              <a:rPr lang="fr-FR" sz="907" spc="-5" dirty="0">
                <a:solidFill>
                  <a:srgbClr val="231F20"/>
                </a:solidFill>
                <a:latin typeface="Liberation Sans Narrow"/>
                <a:cs typeface="Liberation Sans Narrow"/>
              </a:rPr>
              <a:t>	</a:t>
            </a:r>
            <a:r>
              <a:rPr lang="fr-FR" sz="907" spc="-5" dirty="0" smtClean="0">
                <a:solidFill>
                  <a:srgbClr val="231F20"/>
                </a:solidFill>
                <a:latin typeface="Liberation Sans Narrow"/>
                <a:cs typeface="Liberation Sans Narrow"/>
              </a:rPr>
              <a:t>vieillissantes avec</a:t>
            </a:r>
            <a:r>
              <a:rPr lang="fr-FR" sz="907" spc="-5" dirty="0">
                <a:solidFill>
                  <a:srgbClr val="231F20"/>
                </a:solidFill>
                <a:latin typeface="Liberation Sans Narrow"/>
                <a:cs typeface="Liberation Sans Narrow"/>
              </a:rPr>
              <a:t>	troubles psychiatriques)  </a:t>
            </a:r>
            <a:r>
              <a:rPr lang="fr-FR" sz="907" spc="-5" dirty="0" smtClean="0">
                <a:solidFill>
                  <a:srgbClr val="231F20"/>
                </a:solidFill>
                <a:latin typeface="Liberation Sans Narrow"/>
                <a:cs typeface="Liberation Sans Narrow"/>
              </a:rPr>
              <a:t>par </a:t>
            </a:r>
            <a:r>
              <a:rPr lang="fr-FR" sz="907" spc="-5" dirty="0">
                <a:solidFill>
                  <a:srgbClr val="231F20"/>
                </a:solidFill>
                <a:latin typeface="Liberation Sans Narrow"/>
                <a:cs typeface="Liberation Sans Narrow"/>
              </a:rPr>
              <a:t>la formation, soutien à l’analyse </a:t>
            </a:r>
            <a:r>
              <a:rPr lang="fr-FR" sz="907" spc="-5" dirty="0" smtClean="0">
                <a:solidFill>
                  <a:srgbClr val="231F20"/>
                </a:solidFill>
                <a:latin typeface="Liberation Sans Narrow"/>
                <a:cs typeface="Liberation Sans Narrow"/>
              </a:rPr>
              <a:t>de </a:t>
            </a:r>
            <a:endParaRPr lang="fr-FR" sz="907" spc="-5" dirty="0">
              <a:solidFill>
                <a:srgbClr val="231F20"/>
              </a:solidFill>
              <a:latin typeface="Liberation Sans Narrow"/>
              <a:cs typeface="Liberation Sans Narrow"/>
            </a:endParaRPr>
          </a:p>
          <a:p>
            <a:pPr marL="11516" marR="4607">
              <a:lnSpc>
                <a:spcPts val="1034"/>
              </a:lnSpc>
              <a:spcBef>
                <a:spcPts val="163"/>
              </a:spcBef>
            </a:pPr>
            <a:endParaRPr lang="fr-FR" sz="907" spc="-5" dirty="0">
              <a:solidFill>
                <a:srgbClr val="231F20"/>
              </a:solidFill>
              <a:latin typeface="Liberation Sans Narrow"/>
              <a:cs typeface="Liberation Sans Narrow"/>
            </a:endParaRPr>
          </a:p>
          <a:p>
            <a:pPr marL="11516" marR="4607">
              <a:lnSpc>
                <a:spcPts val="1034"/>
              </a:lnSpc>
              <a:spcBef>
                <a:spcPts val="163"/>
              </a:spcBef>
            </a:pPr>
            <a:endParaRPr sz="907" dirty="0">
              <a:latin typeface="Liberation Sans Narrow"/>
              <a:cs typeface="Liberation Sans Narrow"/>
            </a:endParaRPr>
          </a:p>
        </p:txBody>
      </p:sp>
      <p:sp>
        <p:nvSpPr>
          <p:cNvPr id="16" name="object 16"/>
          <p:cNvSpPr txBox="1"/>
          <p:nvPr/>
        </p:nvSpPr>
        <p:spPr>
          <a:xfrm>
            <a:off x="202338" y="6382358"/>
            <a:ext cx="2837691" cy="150638"/>
          </a:xfrm>
          <a:prstGeom prst="rect">
            <a:avLst/>
          </a:prstGeom>
        </p:spPr>
        <p:txBody>
          <a:bodyPr vert="horz" wrap="square" lIns="0" tIns="10941" rIns="0" bIns="0" rtlCol="0">
            <a:spAutoFit/>
          </a:bodyPr>
          <a:lstStyle/>
          <a:p>
            <a:pPr marL="11516">
              <a:spcBef>
                <a:spcPts val="86"/>
              </a:spcBef>
              <a:tabLst>
                <a:tab pos="606336" algn="l"/>
                <a:tab pos="1290984" algn="l"/>
                <a:tab pos="1704997" algn="l"/>
                <a:tab pos="2185805" algn="l"/>
              </a:tabLst>
            </a:pPr>
            <a:r>
              <a:rPr sz="907" spc="-5" dirty="0">
                <a:solidFill>
                  <a:srgbClr val="231F20"/>
                </a:solidFill>
                <a:latin typeface="Liberation Sans Narrow"/>
                <a:cs typeface="Liberation Sans Narrow"/>
              </a:rPr>
              <a:t>pratiques,	supervision,	p</a:t>
            </a:r>
            <a:r>
              <a:rPr sz="907" spc="5" dirty="0">
                <a:solidFill>
                  <a:srgbClr val="231F20"/>
                </a:solidFill>
                <a:latin typeface="Liberation Sans Narrow"/>
                <a:cs typeface="Liberation Sans Narrow"/>
              </a:rPr>
              <a:t>o</a:t>
            </a:r>
            <a:r>
              <a:rPr sz="907" spc="-5" dirty="0">
                <a:solidFill>
                  <a:srgbClr val="231F20"/>
                </a:solidFill>
                <a:latin typeface="Liberation Sans Narrow"/>
                <a:cs typeface="Liberation Sans Narrow"/>
              </a:rPr>
              <a:t>ste</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d’A</a:t>
            </a:r>
            <a:r>
              <a:rPr sz="907" dirty="0">
                <a:solidFill>
                  <a:srgbClr val="231F20"/>
                </a:solidFill>
                <a:latin typeface="Liberation Sans Narrow"/>
                <a:cs typeface="Liberation Sans Narrow"/>
              </a:rPr>
              <a:t>S</a:t>
            </a:r>
            <a:r>
              <a:rPr sz="907" spc="-9" dirty="0">
                <a:solidFill>
                  <a:srgbClr val="231F20"/>
                </a:solidFill>
                <a:latin typeface="Liberation Sans Narrow"/>
                <a:cs typeface="Liberation Sans Narrow"/>
              </a:rPr>
              <a:t>G</a:t>
            </a:r>
            <a:r>
              <a:rPr sz="907" spc="-5" dirty="0">
                <a:solidFill>
                  <a:srgbClr val="231F20"/>
                </a:solidFill>
                <a:latin typeface="Liberation Sans Narrow"/>
                <a:cs typeface="Liberation Sans Narrow"/>
              </a:rPr>
              <a:t>,</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parcours</a:t>
            </a:r>
            <a:endParaRPr sz="907" dirty="0">
              <a:latin typeface="Liberation Sans Narrow"/>
              <a:cs typeface="Liberation Sans Narrow"/>
            </a:endParaRPr>
          </a:p>
        </p:txBody>
      </p:sp>
      <p:sp>
        <p:nvSpPr>
          <p:cNvPr id="17" name="object 17"/>
          <p:cNvSpPr txBox="1"/>
          <p:nvPr/>
        </p:nvSpPr>
        <p:spPr>
          <a:xfrm>
            <a:off x="202338" y="6538551"/>
            <a:ext cx="2563256" cy="150638"/>
          </a:xfrm>
          <a:prstGeom prst="rect">
            <a:avLst/>
          </a:prstGeom>
        </p:spPr>
        <p:txBody>
          <a:bodyPr vert="horz" wrap="square" lIns="0" tIns="10941" rIns="0" bIns="0" rtlCol="0">
            <a:spAutoFit/>
          </a:bodyPr>
          <a:lstStyle/>
          <a:p>
            <a:pPr marL="11516">
              <a:spcBef>
                <a:spcPts val="86"/>
              </a:spcBef>
            </a:pPr>
            <a:r>
              <a:rPr sz="907" spc="-5" dirty="0">
                <a:solidFill>
                  <a:srgbClr val="231F20"/>
                </a:solidFill>
                <a:latin typeface="Liberation Sans Narrow"/>
                <a:cs typeface="Liberation Sans Narrow"/>
              </a:rPr>
              <a:t>professionnels</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décloisonnés…</a:t>
            </a:r>
            <a:endParaRPr sz="907" dirty="0">
              <a:latin typeface="Liberation Sans Narrow"/>
              <a:cs typeface="Liberation Sans Narrow"/>
            </a:endParaRPr>
          </a:p>
        </p:txBody>
      </p:sp>
      <p:sp>
        <p:nvSpPr>
          <p:cNvPr id="18" name="object 18"/>
          <p:cNvSpPr txBox="1"/>
          <p:nvPr/>
        </p:nvSpPr>
        <p:spPr>
          <a:xfrm>
            <a:off x="3118187" y="1550056"/>
            <a:ext cx="3427655" cy="1228911"/>
          </a:xfrm>
          <a:prstGeom prst="rect">
            <a:avLst/>
          </a:prstGeom>
        </p:spPr>
        <p:txBody>
          <a:bodyPr vert="horz" wrap="square" lIns="0" tIns="40307" rIns="0" bIns="0" rtlCol="0">
            <a:spAutoFit/>
          </a:bodyPr>
          <a:lstStyle/>
          <a:p>
            <a:pPr marL="11516">
              <a:spcBef>
                <a:spcPts val="317"/>
              </a:spcBef>
            </a:pPr>
            <a:r>
              <a:rPr sz="907" spc="-5" dirty="0">
                <a:solidFill>
                  <a:srgbClr val="231F20"/>
                </a:solidFill>
                <a:latin typeface="Liberation Sans Narrow"/>
                <a:cs typeface="Liberation Sans Narrow"/>
              </a:rPr>
              <a:t>Mise en œuvre dans chaque </a:t>
            </a:r>
            <a:r>
              <a:rPr sz="907" spc="-5" dirty="0" err="1">
                <a:solidFill>
                  <a:srgbClr val="231F20"/>
                </a:solidFill>
                <a:latin typeface="Liberation Sans Narrow"/>
                <a:cs typeface="Liberation Sans Narrow"/>
              </a:rPr>
              <a:t>établissement</a:t>
            </a:r>
            <a:r>
              <a:rPr sz="907" spc="-5" dirty="0">
                <a:solidFill>
                  <a:srgbClr val="231F20"/>
                </a:solidFill>
                <a:latin typeface="Liberation Sans Narrow"/>
                <a:cs typeface="Liberation Sans Narrow"/>
              </a:rPr>
              <a:t> </a:t>
            </a:r>
            <a:r>
              <a:rPr sz="907" spc="-5" dirty="0" smtClean="0">
                <a:solidFill>
                  <a:srgbClr val="231F20"/>
                </a:solidFill>
                <a:latin typeface="Liberation Sans Narrow"/>
                <a:cs typeface="Liberation Sans Narrow"/>
              </a:rPr>
              <a:t>:</a:t>
            </a:r>
            <a:endParaRPr sz="907" dirty="0">
              <a:latin typeface="Liberation Sans Narrow"/>
              <a:cs typeface="Liberation Sans Narrow"/>
            </a:endParaRPr>
          </a:p>
          <a:p>
            <a:pPr marL="173897" marR="4607" algn="just">
              <a:lnSpc>
                <a:spcPts val="1043"/>
              </a:lnSpc>
              <a:spcBef>
                <a:spcPts val="304"/>
              </a:spcBef>
            </a:pPr>
            <a:r>
              <a:rPr sz="907" spc="-5" dirty="0">
                <a:solidFill>
                  <a:srgbClr val="231F20"/>
                </a:solidFill>
                <a:latin typeface="Liberation Sans Narrow"/>
                <a:cs typeface="Liberation Sans Narrow"/>
              </a:rPr>
              <a:t>Un accès à l’expertise (soutien du secteur sanitaire,  télémédecine,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173897" marR="4607" algn="just">
              <a:lnSpc>
                <a:spcPts val="1043"/>
              </a:lnSpc>
              <a:spcBef>
                <a:spcPts val="263"/>
              </a:spcBef>
            </a:pPr>
            <a:r>
              <a:rPr sz="907" spc="-5" dirty="0">
                <a:solidFill>
                  <a:srgbClr val="231F20"/>
                </a:solidFill>
                <a:latin typeface="Liberation Sans Narrow"/>
                <a:cs typeface="Liberation Sans Narrow"/>
              </a:rPr>
              <a:t>Un accès à des équipes mobiles territorialisées (soins  palliatifs, psychiatrie…) permettant un soutien des  équipes dans les situations complexes ou</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lourdes.</a:t>
            </a:r>
            <a:endParaRPr sz="907" dirty="0">
              <a:latin typeface="Liberation Sans Narrow"/>
              <a:cs typeface="Liberation Sans Narrow"/>
            </a:endParaRPr>
          </a:p>
          <a:p>
            <a:pPr marL="173897" algn="just">
              <a:spcBef>
                <a:spcPts val="190"/>
              </a:spcBef>
            </a:pPr>
            <a:r>
              <a:rPr sz="907" spc="-5" dirty="0">
                <a:solidFill>
                  <a:srgbClr val="231F20"/>
                </a:solidFill>
                <a:latin typeface="Liberation Sans Narrow"/>
                <a:cs typeface="Liberation Sans Narrow"/>
              </a:rPr>
              <a:t>Un accès à une compétence </a:t>
            </a:r>
            <a:r>
              <a:rPr sz="907" dirty="0">
                <a:solidFill>
                  <a:srgbClr val="231F20"/>
                </a:solidFill>
                <a:latin typeface="Liberation Sans Narrow"/>
                <a:cs typeface="Liberation Sans Narrow"/>
              </a:rPr>
              <a:t>IDE </a:t>
            </a:r>
            <a:r>
              <a:rPr sz="907" spc="-5" dirty="0">
                <a:solidFill>
                  <a:srgbClr val="231F20"/>
                </a:solidFill>
                <a:latin typeface="Liberation Sans Narrow"/>
                <a:cs typeface="Liberation Sans Narrow"/>
              </a:rPr>
              <a:t>24/24.</a:t>
            </a:r>
            <a:endParaRPr sz="907" dirty="0">
              <a:latin typeface="Liberation Sans Narrow"/>
              <a:cs typeface="Liberation Sans Narrow"/>
            </a:endParaRPr>
          </a:p>
          <a:p>
            <a:pPr marL="173897" algn="just">
              <a:spcBef>
                <a:spcPts val="227"/>
              </a:spcBef>
            </a:pPr>
            <a:r>
              <a:rPr sz="907" spc="-5" dirty="0">
                <a:solidFill>
                  <a:srgbClr val="231F20"/>
                </a:solidFill>
                <a:latin typeface="Liberation Sans Narrow"/>
                <a:cs typeface="Liberation Sans Narrow"/>
              </a:rPr>
              <a:t>Des fonctions mutualisées avec les acteurs du</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territoire</a:t>
            </a:r>
            <a:endParaRPr sz="907" dirty="0">
              <a:latin typeface="Liberation Sans Narrow"/>
              <a:cs typeface="Liberation Sans Narrow"/>
            </a:endParaRPr>
          </a:p>
        </p:txBody>
      </p:sp>
      <p:sp>
        <p:nvSpPr>
          <p:cNvPr id="19" name="object 19"/>
          <p:cNvSpPr txBox="1"/>
          <p:nvPr/>
        </p:nvSpPr>
        <p:spPr>
          <a:xfrm>
            <a:off x="3040029" y="2807839"/>
            <a:ext cx="3707612" cy="1607580"/>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Garantir la soutenabilité collective et individuelle de l’offre  en EHPAD tant sur le plan budgétaire et financier</a:t>
            </a:r>
            <a:r>
              <a:rPr sz="907" b="1" spc="50"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a:p>
            <a:pPr marL="173897" marR="6910">
              <a:lnSpc>
                <a:spcPts val="1034"/>
              </a:lnSpc>
              <a:spcBef>
                <a:spcPts val="553"/>
              </a:spcBef>
            </a:pPr>
            <a:r>
              <a:rPr sz="907" spc="-5" dirty="0">
                <a:solidFill>
                  <a:srgbClr val="231F20"/>
                </a:solidFill>
                <a:latin typeface="Liberation Sans Narrow"/>
                <a:cs typeface="Liberation Sans Narrow"/>
              </a:rPr>
              <a:t>Mettre en place d’un outil cartographique pour partager sur  les territoires (EPCI) </a:t>
            </a:r>
            <a:r>
              <a:rPr sz="907"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enjeux d’investissement en</a:t>
            </a:r>
            <a:r>
              <a:rPr sz="907" spc="6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EHPAD</a:t>
            </a:r>
            <a:endParaRPr sz="907" dirty="0">
              <a:latin typeface="Liberation Sans Narrow"/>
              <a:cs typeface="Liberation Sans Narrow"/>
            </a:endParaRPr>
          </a:p>
          <a:p>
            <a:pPr marL="336854" marR="202112" indent="-162956">
              <a:lnSpc>
                <a:spcPts val="1306"/>
              </a:lnSpc>
              <a:spcBef>
                <a:spcPts val="63"/>
              </a:spcBef>
            </a:pPr>
            <a:r>
              <a:rPr sz="907" spc="-5" dirty="0">
                <a:solidFill>
                  <a:srgbClr val="231F20"/>
                </a:solidFill>
                <a:latin typeface="Liberation Sans Narrow"/>
                <a:cs typeface="Liberation Sans Narrow"/>
              </a:rPr>
              <a:t>Lier le soutien de l’ARS </a:t>
            </a:r>
            <a:r>
              <a:rPr sz="907" dirty="0">
                <a:solidFill>
                  <a:srgbClr val="231F20"/>
                </a:solidFill>
                <a:latin typeface="Liberation Sans Narrow"/>
                <a:cs typeface="Liberation Sans Narrow"/>
              </a:rPr>
              <a:t>aux </a:t>
            </a:r>
            <a:r>
              <a:rPr sz="907" spc="-5" dirty="0">
                <a:solidFill>
                  <a:srgbClr val="231F20"/>
                </a:solidFill>
                <a:latin typeface="Liberation Sans Narrow"/>
                <a:cs typeface="Liberation Sans Narrow"/>
              </a:rPr>
              <a:t>opérations d’investissement  </a:t>
            </a:r>
            <a:r>
              <a:rPr sz="907" spc="-9" dirty="0">
                <a:solidFill>
                  <a:srgbClr val="231F20"/>
                </a:solidFill>
                <a:latin typeface="Liberation Sans Narrow"/>
                <a:cs typeface="Liberation Sans Narrow"/>
              </a:rPr>
              <a:t>Aux orientations </a:t>
            </a:r>
            <a:r>
              <a:rPr sz="907" spc="-5" dirty="0">
                <a:solidFill>
                  <a:srgbClr val="231F20"/>
                </a:solidFill>
                <a:latin typeface="Liberation Sans Narrow"/>
                <a:cs typeface="Liberation Sans Narrow"/>
              </a:rPr>
              <a:t>du PRS </a:t>
            </a:r>
            <a:r>
              <a:rPr sz="907" spc="-9" dirty="0">
                <a:solidFill>
                  <a:srgbClr val="231F20"/>
                </a:solidFill>
                <a:latin typeface="Liberation Sans Narrow"/>
                <a:cs typeface="Liberation Sans Narrow"/>
              </a:rPr>
              <a:t>pour </a:t>
            </a:r>
            <a:r>
              <a:rPr sz="907" spc="-5" dirty="0">
                <a:solidFill>
                  <a:srgbClr val="231F20"/>
                </a:solidFill>
                <a:latin typeface="Liberation Sans Narrow"/>
                <a:cs typeface="Liberation Sans Narrow"/>
              </a:rPr>
              <a:t>l’évolution de</a:t>
            </a:r>
            <a:r>
              <a:rPr sz="907" spc="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l’offre</a:t>
            </a:r>
            <a:endParaRPr sz="907" dirty="0">
              <a:latin typeface="Liberation Sans Narrow"/>
              <a:cs typeface="Liberation Sans Narrow"/>
            </a:endParaRPr>
          </a:p>
          <a:p>
            <a:pPr marL="336854" marR="183110">
              <a:lnSpc>
                <a:spcPts val="1315"/>
              </a:lnSpc>
            </a:pPr>
            <a:r>
              <a:rPr sz="907" spc="-5" dirty="0">
                <a:solidFill>
                  <a:srgbClr val="231F20"/>
                </a:solidFill>
                <a:latin typeface="Liberation Sans Narrow"/>
                <a:cs typeface="Liberation Sans Narrow"/>
              </a:rPr>
              <a:t>A la qualité technique (faisabilité, viabilité, </a:t>
            </a:r>
            <a:r>
              <a:rPr sz="907" dirty="0">
                <a:solidFill>
                  <a:srgbClr val="231F20"/>
                </a:solidFill>
                <a:latin typeface="Liberation Sans Narrow"/>
                <a:cs typeface="Liberation Sans Narrow"/>
              </a:rPr>
              <a:t>efficience)  </a:t>
            </a:r>
            <a:r>
              <a:rPr sz="907" spc="-5" dirty="0">
                <a:solidFill>
                  <a:srgbClr val="231F20"/>
                </a:solidFill>
                <a:latin typeface="Liberation Sans Narrow"/>
                <a:cs typeface="Liberation Sans Narrow"/>
              </a:rPr>
              <a:t>A un reste à charge soutenable pour</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l’usager</a:t>
            </a:r>
            <a:endParaRPr sz="907" dirty="0">
              <a:latin typeface="Liberation Sans Narrow"/>
              <a:cs typeface="Liberation Sans Narrow"/>
            </a:endParaRPr>
          </a:p>
          <a:p>
            <a:pPr marL="336854">
              <a:spcBef>
                <a:spcPts val="136"/>
              </a:spcBef>
            </a:pPr>
            <a:r>
              <a:rPr sz="907" spc="-5" dirty="0">
                <a:solidFill>
                  <a:srgbClr val="231F20"/>
                </a:solidFill>
                <a:latin typeface="Liberation Sans Narrow"/>
                <a:cs typeface="Liberation Sans Narrow"/>
              </a:rPr>
              <a:t>A une taille critique d’établissement de 80</a:t>
            </a:r>
            <a:r>
              <a:rPr sz="907" spc="41"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lits</a:t>
            </a:r>
            <a:endParaRPr sz="907" dirty="0">
              <a:latin typeface="Liberation Sans Narrow"/>
              <a:cs typeface="Liberation Sans Narrow"/>
            </a:endParaRPr>
          </a:p>
          <a:p>
            <a:pPr marL="336854">
              <a:spcBef>
                <a:spcPts val="227"/>
              </a:spcBef>
            </a:pPr>
            <a:r>
              <a:rPr sz="907" spc="-5" dirty="0">
                <a:solidFill>
                  <a:srgbClr val="231F20"/>
                </a:solidFill>
                <a:latin typeface="Liberation Sans Narrow"/>
                <a:cs typeface="Liberation Sans Narrow"/>
              </a:rPr>
              <a:t>A la contribution à l’équilibre de </a:t>
            </a:r>
            <a:r>
              <a:rPr sz="907" dirty="0">
                <a:solidFill>
                  <a:srgbClr val="231F20"/>
                </a:solidFill>
                <a:latin typeface="Liberation Sans Narrow"/>
                <a:cs typeface="Liberation Sans Narrow"/>
              </a:rPr>
              <a:t>l’offre </a:t>
            </a:r>
            <a:r>
              <a:rPr sz="907" spc="-5" dirty="0">
                <a:solidFill>
                  <a:srgbClr val="231F20"/>
                </a:solidFill>
                <a:latin typeface="Liberation Sans Narrow"/>
                <a:cs typeface="Liberation Sans Narrow"/>
              </a:rPr>
              <a:t>entre les</a:t>
            </a:r>
            <a:r>
              <a:rPr sz="907" spc="5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territoires</a:t>
            </a:r>
            <a:endParaRPr sz="907" dirty="0">
              <a:latin typeface="Liberation Sans Narrow"/>
              <a:cs typeface="Liberation Sans Narrow"/>
            </a:endParaRPr>
          </a:p>
        </p:txBody>
      </p:sp>
      <p:sp>
        <p:nvSpPr>
          <p:cNvPr id="20" name="object 20"/>
          <p:cNvSpPr txBox="1"/>
          <p:nvPr/>
        </p:nvSpPr>
        <p:spPr>
          <a:xfrm>
            <a:off x="3081515" y="4811421"/>
            <a:ext cx="3546307" cy="1774104"/>
          </a:xfrm>
          <a:prstGeom prst="rect">
            <a:avLst/>
          </a:prstGeom>
        </p:spPr>
        <p:txBody>
          <a:bodyPr vert="horz" wrap="square" lIns="0" tIns="20729" rIns="0" bIns="0" rtlCol="0">
            <a:spAutoFit/>
          </a:bodyPr>
          <a:lstStyle/>
          <a:p>
            <a:pPr marL="11516" marR="4607" indent="-576">
              <a:lnSpc>
                <a:spcPts val="1034"/>
              </a:lnSpc>
              <a:spcBef>
                <a:spcPts val="163"/>
              </a:spcBef>
            </a:pPr>
            <a:r>
              <a:rPr sz="907" b="1" spc="-5" dirty="0">
                <a:solidFill>
                  <a:srgbClr val="231F20"/>
                </a:solidFill>
                <a:latin typeface="Liberation Sans Narrow"/>
                <a:cs typeface="Liberation Sans Narrow"/>
              </a:rPr>
              <a:t>Adapter les organisations et </a:t>
            </a:r>
            <a:r>
              <a:rPr sz="907" b="1" spc="-5" dirty="0">
                <a:latin typeface="Liberation Sans Narrow"/>
                <a:cs typeface="Liberation Sans Narrow"/>
              </a:rPr>
              <a:t>f</a:t>
            </a:r>
            <a:r>
              <a:rPr sz="907" b="1" spc="-5" dirty="0">
                <a:solidFill>
                  <a:srgbClr val="231F20"/>
                </a:solidFill>
                <a:latin typeface="Liberation Sans Narrow"/>
                <a:cs typeface="Liberation Sans Narrow"/>
              </a:rPr>
              <a:t>aire évoluer les prestations  servies pour mieux répondre aux besoins de demain</a:t>
            </a:r>
            <a:r>
              <a:rPr sz="907" b="1" spc="4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a:p>
            <a:pPr marL="173897" marR="9213" algn="just">
              <a:lnSpc>
                <a:spcPts val="1034"/>
              </a:lnSpc>
              <a:spcBef>
                <a:spcPts val="553"/>
              </a:spcBef>
            </a:pPr>
            <a:r>
              <a:rPr sz="907" spc="-5" dirty="0">
                <a:solidFill>
                  <a:srgbClr val="231F20"/>
                </a:solidFill>
                <a:latin typeface="Liberation Sans Narrow"/>
                <a:cs typeface="Liberation Sans Narrow"/>
              </a:rPr>
              <a:t>Soutenir les actions en cours et favoriser l’échange de  pratiques</a:t>
            </a:r>
            <a:endParaRPr sz="907" dirty="0">
              <a:latin typeface="Liberation Sans Narrow"/>
              <a:cs typeface="Liberation Sans Narrow"/>
            </a:endParaRPr>
          </a:p>
          <a:p>
            <a:pPr marL="173897" marR="8061" algn="just">
              <a:lnSpc>
                <a:spcPct val="95600"/>
              </a:lnSpc>
              <a:spcBef>
                <a:spcPts val="249"/>
              </a:spcBef>
            </a:pPr>
            <a:r>
              <a:rPr sz="907" spc="-5" dirty="0">
                <a:solidFill>
                  <a:srgbClr val="231F20"/>
                </a:solidFill>
                <a:latin typeface="Liberation Sans Narrow"/>
                <a:cs typeface="Liberation Sans Narrow"/>
              </a:rPr>
              <a:t>Engager les EHPAD à s’ouvrir sur leur environnement et à  proposer des prestations gérontologiques ou des  compétences pour soutenir la vie à domicile (professionnels  et usagers).</a:t>
            </a:r>
            <a:endParaRPr sz="907" dirty="0">
              <a:latin typeface="Liberation Sans Narrow"/>
              <a:cs typeface="Liberation Sans Narrow"/>
            </a:endParaRPr>
          </a:p>
          <a:p>
            <a:pPr marL="173897" marR="6334" algn="just">
              <a:lnSpc>
                <a:spcPct val="95300"/>
              </a:lnSpc>
              <a:spcBef>
                <a:spcPts val="280"/>
              </a:spcBef>
            </a:pPr>
            <a:r>
              <a:rPr sz="907" spc="-5" dirty="0">
                <a:solidFill>
                  <a:srgbClr val="231F20"/>
                </a:solidFill>
                <a:latin typeface="Liberation Sans Narrow"/>
                <a:cs typeface="Liberation Sans Narrow"/>
              </a:rPr>
              <a:t>Encourager les EHPAD vers une logique de « prestations »  alliant anticipation et prévention de la perte d’autonomie,  droit au répit, renforcement de l’inclusion sociale et appui  aux interventions des professionnels du</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domicile</a:t>
            </a:r>
            <a:endParaRPr sz="907" dirty="0">
              <a:latin typeface="Liberation Sans Narrow"/>
              <a:cs typeface="Liberation Sans Narrow"/>
            </a:endParaRPr>
          </a:p>
          <a:p>
            <a:pPr marL="173897" marR="6910" algn="just">
              <a:lnSpc>
                <a:spcPts val="1043"/>
              </a:lnSpc>
              <a:spcBef>
                <a:spcPts val="299"/>
              </a:spcBef>
            </a:pPr>
            <a:r>
              <a:rPr sz="907" spc="-5" dirty="0">
                <a:solidFill>
                  <a:srgbClr val="231F20"/>
                </a:solidFill>
                <a:latin typeface="Liberation Sans Narrow"/>
                <a:cs typeface="Liberation Sans Narrow"/>
              </a:rPr>
              <a:t>Soutenir les expérimentations et des innovations  promouvant un nouveau modèle pour l’EHPAD de</a:t>
            </a:r>
            <a:r>
              <a:rPr sz="907" spc="50"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demain</a:t>
            </a:r>
            <a:endParaRPr sz="907" dirty="0">
              <a:latin typeface="Liberation Sans Narrow"/>
              <a:cs typeface="Liberation Sans Narrow"/>
            </a:endParaRPr>
          </a:p>
        </p:txBody>
      </p:sp>
      <p:sp>
        <p:nvSpPr>
          <p:cNvPr id="21" name="object 21"/>
          <p:cNvSpPr txBox="1"/>
          <p:nvPr/>
        </p:nvSpPr>
        <p:spPr>
          <a:xfrm>
            <a:off x="3094225" y="4477012"/>
            <a:ext cx="3719038" cy="276831"/>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Soutenir l’ensemble de ces évolutions à travers un Pacte  d’Accompagnement de la Transformation des</a:t>
            </a:r>
            <a:r>
              <a:rPr sz="907" b="1" spc="18" dirty="0">
                <a:solidFill>
                  <a:srgbClr val="231F20"/>
                </a:solidFill>
                <a:latin typeface="Liberation Sans Narrow"/>
                <a:cs typeface="Liberation Sans Narrow"/>
              </a:rPr>
              <a:t> </a:t>
            </a:r>
            <a:r>
              <a:rPr sz="907" b="1" spc="-9" dirty="0">
                <a:solidFill>
                  <a:srgbClr val="231F20"/>
                </a:solidFill>
                <a:latin typeface="Liberation Sans Narrow"/>
                <a:cs typeface="Liberation Sans Narrow"/>
              </a:rPr>
              <a:t>EHPAD</a:t>
            </a:r>
            <a:endParaRPr sz="907" dirty="0">
              <a:latin typeface="Liberation Sans Narrow"/>
              <a:cs typeface="Liberation Sans Narrow"/>
            </a:endParaRPr>
          </a:p>
        </p:txBody>
      </p:sp>
      <p:sp>
        <p:nvSpPr>
          <p:cNvPr id="23" name="object 3"/>
          <p:cNvSpPr/>
          <p:nvPr/>
        </p:nvSpPr>
        <p:spPr>
          <a:xfrm>
            <a:off x="93963" y="27028"/>
            <a:ext cx="2027284" cy="691868"/>
          </a:xfrm>
          <a:prstGeom prst="rect">
            <a:avLst/>
          </a:prstGeom>
          <a:blipFill>
            <a:blip r:embed="rId3" cstate="print"/>
            <a:stretch>
              <a:fillRect/>
            </a:stretch>
          </a:blipFill>
        </p:spPr>
        <p:txBody>
          <a:bodyPr wrap="square" lIns="0" tIns="0" rIns="0" bIns="0" rtlCol="0"/>
          <a:lstStyle/>
          <a:p>
            <a:endParaRPr sz="1632"/>
          </a:p>
        </p:txBody>
      </p:sp>
      <p:sp>
        <p:nvSpPr>
          <p:cNvPr id="24" name="object 4"/>
          <p:cNvSpPr/>
          <p:nvPr/>
        </p:nvSpPr>
        <p:spPr>
          <a:xfrm>
            <a:off x="5344807" y="710377"/>
            <a:ext cx="4521834" cy="712601"/>
          </a:xfrm>
          <a:prstGeom prst="rect">
            <a:avLst/>
          </a:prstGeom>
          <a:blipFill>
            <a:blip r:embed="rId4" cstate="print"/>
            <a:stretch>
              <a:fillRect/>
            </a:stretch>
          </a:blipFill>
        </p:spPr>
        <p:txBody>
          <a:bodyPr wrap="square" lIns="0" tIns="0" rIns="0" bIns="0" rtlCol="0"/>
          <a:lstStyle/>
          <a:p>
            <a:endParaRPr sz="1632"/>
          </a:p>
        </p:txBody>
      </p:sp>
      <p:sp>
        <p:nvSpPr>
          <p:cNvPr id="25" name="object 5"/>
          <p:cNvSpPr txBox="1">
            <a:spLocks/>
          </p:cNvSpPr>
          <p:nvPr/>
        </p:nvSpPr>
        <p:spPr>
          <a:xfrm>
            <a:off x="591702" y="27028"/>
            <a:ext cx="11600298" cy="625771"/>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2189260" marR="4607">
              <a:lnSpc>
                <a:spcPct val="109900"/>
              </a:lnSpc>
              <a:spcBef>
                <a:spcPts val="91"/>
              </a:spcBef>
            </a:pPr>
            <a:r>
              <a:rPr lang="fr-FR" kern="0" dirty="0" smtClean="0"/>
              <a:t>Adapter </a:t>
            </a:r>
            <a:r>
              <a:rPr lang="fr-FR" kern="0" spc="-5" dirty="0" smtClean="0"/>
              <a:t>l’offre </a:t>
            </a:r>
            <a:r>
              <a:rPr lang="fr-FR" kern="0" dirty="0" smtClean="0"/>
              <a:t>des </a:t>
            </a:r>
            <a:r>
              <a:rPr lang="fr-FR" kern="0" spc="-5" dirty="0" smtClean="0"/>
              <a:t>établissements </a:t>
            </a:r>
            <a:r>
              <a:rPr lang="fr-FR" kern="0" dirty="0" smtClean="0"/>
              <a:t>pour </a:t>
            </a:r>
            <a:r>
              <a:rPr lang="fr-FR" kern="0" spc="-5" dirty="0" smtClean="0"/>
              <a:t>personnes âgées dépendantes  </a:t>
            </a:r>
            <a:r>
              <a:rPr lang="fr-FR" kern="0" dirty="0" smtClean="0"/>
              <a:t>à </a:t>
            </a:r>
            <a:r>
              <a:rPr lang="fr-FR" kern="0" spc="-5" dirty="0" smtClean="0"/>
              <a:t>l’évolution </a:t>
            </a:r>
            <a:r>
              <a:rPr lang="fr-FR" kern="0" spc="-9" dirty="0" smtClean="0"/>
              <a:t>des </a:t>
            </a:r>
            <a:r>
              <a:rPr lang="fr-FR" kern="0" spc="-5" dirty="0" smtClean="0"/>
              <a:t>besoins </a:t>
            </a:r>
            <a:r>
              <a:rPr lang="fr-FR" kern="0" spc="-9" dirty="0" smtClean="0"/>
              <a:t>et </a:t>
            </a:r>
            <a:r>
              <a:rPr lang="fr-FR" kern="0" spc="-5" dirty="0" smtClean="0"/>
              <a:t>poursuivre le rééquilibrage </a:t>
            </a:r>
            <a:r>
              <a:rPr lang="fr-FR" kern="0" dirty="0" smtClean="0"/>
              <a:t>territorial</a:t>
            </a:r>
            <a:endParaRPr lang="fr-FR" kern="0" dirty="0"/>
          </a:p>
        </p:txBody>
      </p:sp>
      <p:sp>
        <p:nvSpPr>
          <p:cNvPr id="26" name="Parchemin vertical 25"/>
          <p:cNvSpPr/>
          <p:nvPr/>
        </p:nvSpPr>
        <p:spPr>
          <a:xfrm>
            <a:off x="6627822" y="1519825"/>
            <a:ext cx="5564178" cy="5338175"/>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27" name="Image 26"/>
          <p:cNvPicPr>
            <a:picLocks noChangeAspect="1"/>
          </p:cNvPicPr>
          <p:nvPr/>
        </p:nvPicPr>
        <p:blipFill>
          <a:blip r:embed="rId5"/>
          <a:stretch>
            <a:fillRect/>
          </a:stretch>
        </p:blipFill>
        <p:spPr>
          <a:xfrm>
            <a:off x="7962188" y="1550056"/>
            <a:ext cx="394499" cy="574357"/>
          </a:xfrm>
          <a:prstGeom prst="rect">
            <a:avLst/>
          </a:prstGeom>
        </p:spPr>
      </p:pic>
      <p:sp>
        <p:nvSpPr>
          <p:cNvPr id="28" name="ZoneTexte 27"/>
          <p:cNvSpPr txBox="1"/>
          <p:nvPr/>
        </p:nvSpPr>
        <p:spPr>
          <a:xfrm>
            <a:off x="8346746" y="1520534"/>
            <a:ext cx="5091162"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4" name="Espace réservé du numéro de diapositive 3"/>
          <p:cNvSpPr>
            <a:spLocks noGrp="1"/>
          </p:cNvSpPr>
          <p:nvPr>
            <p:ph type="sldNum" sz="quarter" idx="7"/>
          </p:nvPr>
        </p:nvSpPr>
        <p:spPr>
          <a:xfrm>
            <a:off x="9041205" y="6475370"/>
            <a:ext cx="2804160" cy="161583"/>
          </a:xfrm>
        </p:spPr>
        <p:txBody>
          <a:bodyPr/>
          <a:lstStyle/>
          <a:p>
            <a:fld id="{B6F15528-21DE-4FAA-801E-634DDDAF4B2B}" type="slidenum">
              <a:rPr lang="fr-FR" sz="1050" smtClean="0">
                <a:solidFill>
                  <a:prstClr val="black">
                    <a:tint val="75000"/>
                  </a:prstClr>
                </a:solidFill>
              </a:rPr>
              <a:pPr/>
              <a:t>30</a:t>
            </a:fld>
            <a:endParaRPr lang="fr-FR" sz="1050" dirty="0">
              <a:solidFill>
                <a:prstClr val="black">
                  <a:tint val="75000"/>
                </a:prstClr>
              </a:solidFill>
            </a:endParaRPr>
          </a:p>
        </p:txBody>
      </p:sp>
    </p:spTree>
    <p:extLst>
      <p:ext uri="{BB962C8B-B14F-4D97-AF65-F5344CB8AC3E}">
        <p14:creationId xmlns:p14="http://schemas.microsoft.com/office/powerpoint/2010/main" val="3762243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262995" y="4925616"/>
            <a:ext cx="2625917" cy="1900951"/>
          </a:xfrm>
          <a:prstGeom prst="rect">
            <a:avLst/>
          </a:prstGeom>
          <a:blipFill>
            <a:blip r:embed="rId2"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51204" y="1622774"/>
            <a:ext cx="4679007" cy="270984"/>
          </a:xfrm>
          <a:prstGeom prst="rect">
            <a:avLst/>
          </a:prstGeom>
        </p:spPr>
        <p:txBody>
          <a:bodyPr vert="horz" wrap="square" lIns="0" tIns="27063" rIns="0" bIns="0" rtlCol="0">
            <a:spAutoFit/>
          </a:bodyPr>
          <a:lstStyle/>
          <a:p>
            <a:pPr marL="11516" marR="4607" indent="394435">
              <a:lnSpc>
                <a:spcPts val="1886"/>
              </a:lnSpc>
              <a:spcBef>
                <a:spcPts val="212"/>
              </a:spcBef>
            </a:pPr>
            <a:r>
              <a:rPr sz="1632" i="0" spc="-5" dirty="0">
                <a:solidFill>
                  <a:srgbClr val="8ABD70"/>
                </a:solidFill>
              </a:rPr>
              <a:t>DECLINAISONS  OPERATIONNE</a:t>
            </a:r>
            <a:r>
              <a:rPr sz="1632" i="0" spc="-18" dirty="0">
                <a:solidFill>
                  <a:srgbClr val="8ABD70"/>
                </a:solidFill>
              </a:rPr>
              <a:t>L</a:t>
            </a:r>
            <a:r>
              <a:rPr sz="1632" i="0" spc="-9" dirty="0">
                <a:solidFill>
                  <a:srgbClr val="8ABD70"/>
                </a:solidFill>
              </a:rPr>
              <a:t>L</a:t>
            </a:r>
            <a:r>
              <a:rPr sz="1632" i="0" spc="-5" dirty="0">
                <a:solidFill>
                  <a:srgbClr val="8ABD70"/>
                </a:solidFill>
              </a:rPr>
              <a:t>ES</a:t>
            </a:r>
            <a:endParaRPr sz="1632" dirty="0"/>
          </a:p>
        </p:txBody>
      </p:sp>
      <p:sp>
        <p:nvSpPr>
          <p:cNvPr id="6" name="object 6"/>
          <p:cNvSpPr txBox="1"/>
          <p:nvPr/>
        </p:nvSpPr>
        <p:spPr>
          <a:xfrm>
            <a:off x="118725" y="1890657"/>
            <a:ext cx="3752711" cy="1374311"/>
          </a:xfrm>
          <a:prstGeom prst="rect">
            <a:avLst/>
          </a:prstGeom>
        </p:spPr>
        <p:txBody>
          <a:bodyPr vert="horz" wrap="square" lIns="0" tIns="20154" rIns="0" bIns="0" rtlCol="0">
            <a:spAutoFit/>
          </a:bodyPr>
          <a:lstStyle/>
          <a:p>
            <a:pPr marL="11516" marR="6910">
              <a:lnSpc>
                <a:spcPts val="1043"/>
              </a:lnSpc>
              <a:spcBef>
                <a:spcPts val="159"/>
              </a:spcBef>
            </a:pPr>
            <a:r>
              <a:rPr sz="907" b="1" spc="-5" dirty="0">
                <a:solidFill>
                  <a:srgbClr val="231F20"/>
                </a:solidFill>
                <a:latin typeface="Liberation Sans Narrow"/>
                <a:cs typeface="Liberation Sans Narrow"/>
              </a:rPr>
              <a:t>Structurer une organisation territoriale au service des  parcours</a:t>
            </a:r>
            <a:endParaRPr sz="907" dirty="0">
              <a:latin typeface="Liberation Sans Narrow"/>
              <a:cs typeface="Liberation Sans Narrow"/>
            </a:endParaRPr>
          </a:p>
          <a:p>
            <a:pPr marL="173897" marR="5758" algn="just">
              <a:lnSpc>
                <a:spcPct val="95500"/>
              </a:lnSpc>
              <a:spcBef>
                <a:spcPts val="521"/>
              </a:spcBef>
            </a:pPr>
            <a:r>
              <a:rPr sz="907" spc="-5" dirty="0">
                <a:solidFill>
                  <a:srgbClr val="231F20"/>
                </a:solidFill>
                <a:latin typeface="Liberation Sans Narrow"/>
                <a:cs typeface="Liberation Sans Narrow"/>
              </a:rPr>
              <a:t>Assurer, entre institutions (Collectivités territoriales, ARS,  Education Nationale, Emploi…), un pilotage renforcé de  l’offre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coordonnée.</a:t>
            </a:r>
            <a:endParaRPr sz="907" dirty="0">
              <a:latin typeface="Liberation Sans Narrow"/>
              <a:cs typeface="Liberation Sans Narrow"/>
            </a:endParaRPr>
          </a:p>
          <a:p>
            <a:pPr marL="173897" marR="4607" algn="just">
              <a:lnSpc>
                <a:spcPts val="1043"/>
              </a:lnSpc>
              <a:spcBef>
                <a:spcPts val="290"/>
              </a:spcBef>
            </a:pPr>
            <a:r>
              <a:rPr sz="907" spc="-5" dirty="0">
                <a:solidFill>
                  <a:srgbClr val="231F20"/>
                </a:solidFill>
                <a:latin typeface="Liberation Sans Narrow"/>
                <a:cs typeface="Liberation Sans Narrow"/>
              </a:rPr>
              <a:t>Développer des outils d’observation, de pilotage et de  suivi permettant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336854" marR="5758" algn="just">
              <a:lnSpc>
                <a:spcPts val="1034"/>
              </a:lnSpc>
              <a:spcBef>
                <a:spcPts val="277"/>
              </a:spcBef>
            </a:pPr>
            <a:r>
              <a:rPr sz="907" spc="-5" dirty="0">
                <a:solidFill>
                  <a:srgbClr val="231F20"/>
                </a:solidFill>
                <a:latin typeface="Liberation Sans Narrow"/>
                <a:cs typeface="Liberation Sans Narrow"/>
              </a:rPr>
              <a:t>Mettre en évidence l’offre disponible, l’état des  besoins, et les carences à</a:t>
            </a:r>
            <a:r>
              <a:rPr sz="907" spc="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combler.</a:t>
            </a:r>
            <a:endParaRPr sz="907" dirty="0">
              <a:latin typeface="Liberation Sans Narrow"/>
              <a:cs typeface="Liberation Sans Narrow"/>
            </a:endParaRPr>
          </a:p>
          <a:p>
            <a:pPr marL="336854" marR="5758" algn="just">
              <a:lnSpc>
                <a:spcPct val="95400"/>
              </a:lnSpc>
              <a:spcBef>
                <a:spcPts val="254"/>
              </a:spcBef>
            </a:pPr>
            <a:r>
              <a:rPr sz="907" spc="-5" dirty="0">
                <a:solidFill>
                  <a:srgbClr val="231F20"/>
                </a:solidFill>
                <a:latin typeface="Liberation Sans Narrow"/>
                <a:cs typeface="Liberation Sans Narrow"/>
              </a:rPr>
              <a:t>Mieux identifier l’inadéquation entre les solutions  prescrites et celles réalisées et guider les stratégies  d’évolution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l’offre.</a:t>
            </a:r>
            <a:endParaRPr sz="907" dirty="0">
              <a:latin typeface="Liberation Sans Narrow"/>
              <a:cs typeface="Liberation Sans Narrow"/>
            </a:endParaRPr>
          </a:p>
        </p:txBody>
      </p:sp>
      <p:sp>
        <p:nvSpPr>
          <p:cNvPr id="7" name="object 7"/>
          <p:cNvSpPr txBox="1"/>
          <p:nvPr/>
        </p:nvSpPr>
        <p:spPr>
          <a:xfrm>
            <a:off x="403535" y="3334019"/>
            <a:ext cx="2476020" cy="290227"/>
          </a:xfrm>
          <a:prstGeom prst="rect">
            <a:avLst/>
          </a:prstGeom>
        </p:spPr>
        <p:txBody>
          <a:bodyPr vert="horz" wrap="square" lIns="0" tIns="10941" rIns="0" bIns="0" rtlCol="0">
            <a:spAutoFit/>
          </a:bodyPr>
          <a:lstStyle/>
          <a:p>
            <a:pPr marL="11516">
              <a:spcBef>
                <a:spcPts val="86"/>
              </a:spcBef>
              <a:tabLst>
                <a:tab pos="420347" algn="l"/>
                <a:tab pos="640885" algn="l"/>
                <a:tab pos="1091751" algn="l"/>
                <a:tab pos="1809220" algn="l"/>
                <a:tab pos="2071793" algn="l"/>
              </a:tabLst>
            </a:pPr>
            <a:r>
              <a:rPr sz="907" spc="-5" dirty="0">
                <a:solidFill>
                  <a:srgbClr val="231F20"/>
                </a:solidFill>
                <a:latin typeface="Liberation Sans Narrow"/>
                <a:cs typeface="Liberation Sans Narrow"/>
              </a:rPr>
              <a:t>Suivre	et	évaluer	régulièrement	les	décisions</a:t>
            </a:r>
            <a:endParaRPr sz="907">
              <a:latin typeface="Liberation Sans Narrow"/>
              <a:cs typeface="Liberation Sans Narrow"/>
            </a:endParaRPr>
          </a:p>
        </p:txBody>
      </p:sp>
      <p:sp>
        <p:nvSpPr>
          <p:cNvPr id="8" name="object 8"/>
          <p:cNvSpPr txBox="1"/>
          <p:nvPr/>
        </p:nvSpPr>
        <p:spPr>
          <a:xfrm>
            <a:off x="1393113" y="3469292"/>
            <a:ext cx="2869883" cy="150638"/>
          </a:xfrm>
          <a:prstGeom prst="rect">
            <a:avLst/>
          </a:prstGeom>
        </p:spPr>
        <p:txBody>
          <a:bodyPr vert="horz" wrap="square" lIns="0" tIns="10941" rIns="0" bIns="0" rtlCol="0">
            <a:spAutoFit/>
          </a:bodyPr>
          <a:lstStyle/>
          <a:p>
            <a:pPr marL="11516">
              <a:spcBef>
                <a:spcPts val="86"/>
              </a:spcBef>
            </a:pPr>
            <a:r>
              <a:rPr sz="907" spc="-5" dirty="0">
                <a:solidFill>
                  <a:srgbClr val="231F20"/>
                </a:solidFill>
                <a:latin typeface="Liberation Sans Narrow"/>
                <a:cs typeface="Liberation Sans Narrow"/>
              </a:rPr>
              <a:t>d’orientations,</a:t>
            </a:r>
            <a:r>
              <a:rPr sz="907" spc="7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et</a:t>
            </a:r>
            <a:r>
              <a:rPr sz="907" spc="7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s’assurer</a:t>
            </a:r>
            <a:r>
              <a:rPr sz="907" spc="7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que</a:t>
            </a:r>
            <a:r>
              <a:rPr sz="907" spc="7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pour</a:t>
            </a:r>
            <a:r>
              <a:rPr sz="907" spc="7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toute</a:t>
            </a:r>
            <a:r>
              <a:rPr sz="907" spc="7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situation</a:t>
            </a:r>
            <a:r>
              <a:rPr sz="907" spc="73" dirty="0">
                <a:solidFill>
                  <a:srgbClr val="231F20"/>
                </a:solidFill>
                <a:latin typeface="Liberation Sans Narrow"/>
                <a:cs typeface="Liberation Sans Narrow"/>
              </a:rPr>
              <a:t> </a:t>
            </a:r>
            <a:r>
              <a:rPr sz="907" spc="-9" dirty="0">
                <a:solidFill>
                  <a:srgbClr val="231F20"/>
                </a:solidFill>
                <a:latin typeface="Liberation Sans Narrow"/>
                <a:cs typeface="Liberation Sans Narrow"/>
              </a:rPr>
              <a:t>et</a:t>
            </a:r>
            <a:endParaRPr sz="907" dirty="0">
              <a:latin typeface="Liberation Sans Narrow"/>
              <a:cs typeface="Liberation Sans Narrow"/>
            </a:endParaRPr>
          </a:p>
        </p:txBody>
      </p:sp>
      <p:sp>
        <p:nvSpPr>
          <p:cNvPr id="9" name="object 9"/>
          <p:cNvSpPr txBox="1"/>
          <p:nvPr/>
        </p:nvSpPr>
        <p:spPr>
          <a:xfrm>
            <a:off x="403535" y="3598461"/>
            <a:ext cx="3682887" cy="700024"/>
          </a:xfrm>
          <a:prstGeom prst="rect">
            <a:avLst/>
          </a:prstGeom>
        </p:spPr>
        <p:txBody>
          <a:bodyPr vert="horz" wrap="square" lIns="0" tIns="20154" rIns="0" bIns="0" rtlCol="0">
            <a:spAutoFit/>
          </a:bodyPr>
          <a:lstStyle/>
          <a:p>
            <a:pPr marL="11516" marR="4607" algn="just">
              <a:lnSpc>
                <a:spcPts val="1043"/>
              </a:lnSpc>
              <a:spcBef>
                <a:spcPts val="159"/>
              </a:spcBef>
            </a:pPr>
            <a:r>
              <a:rPr sz="907" spc="-5" dirty="0">
                <a:solidFill>
                  <a:srgbClr val="231F20"/>
                </a:solidFill>
                <a:latin typeface="Liberation Sans Narrow"/>
                <a:cs typeface="Liberation Sans Narrow"/>
              </a:rPr>
              <a:t>notamment les plus complexes, une solution puisse être  trouvée et mise en œuvre de manière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collaborative.</a:t>
            </a:r>
            <a:endParaRPr sz="907" dirty="0">
              <a:latin typeface="Liberation Sans Narrow"/>
              <a:cs typeface="Liberation Sans Narrow"/>
            </a:endParaRPr>
          </a:p>
          <a:p>
            <a:pPr marL="11516" marR="6334" algn="just">
              <a:lnSpc>
                <a:spcPts val="1043"/>
              </a:lnSpc>
              <a:spcBef>
                <a:spcPts val="263"/>
              </a:spcBef>
            </a:pPr>
            <a:r>
              <a:rPr sz="907" spc="-5" dirty="0">
                <a:solidFill>
                  <a:srgbClr val="231F20"/>
                </a:solidFill>
                <a:latin typeface="Liberation Sans Narrow"/>
                <a:cs typeface="Liberation Sans Narrow"/>
              </a:rPr>
              <a:t>Assurer une meilleure visibilité </a:t>
            </a:r>
            <a:r>
              <a:rPr sz="907" dirty="0">
                <a:solidFill>
                  <a:srgbClr val="231F20"/>
                </a:solidFill>
                <a:latin typeface="Liberation Sans Narrow"/>
                <a:cs typeface="Liberation Sans Narrow"/>
              </a:rPr>
              <a:t>de </a:t>
            </a:r>
            <a:r>
              <a:rPr sz="907" spc="-5" dirty="0">
                <a:solidFill>
                  <a:srgbClr val="231F20"/>
                </a:solidFill>
                <a:latin typeface="Liberation Sans Narrow"/>
                <a:cs typeface="Liberation Sans Narrow"/>
              </a:rPr>
              <a:t>l’offre proposée sur les  territoires, afin notamment de faciliter l’élaboration des  plans d’accompagnement global par la</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MDPH.</a:t>
            </a:r>
            <a:endParaRPr sz="907" dirty="0">
              <a:latin typeface="Liberation Sans Narrow"/>
              <a:cs typeface="Liberation Sans Narrow"/>
            </a:endParaRPr>
          </a:p>
        </p:txBody>
      </p:sp>
      <p:sp>
        <p:nvSpPr>
          <p:cNvPr id="10" name="object 10"/>
          <p:cNvSpPr txBox="1"/>
          <p:nvPr/>
        </p:nvSpPr>
        <p:spPr>
          <a:xfrm>
            <a:off x="306162" y="4341855"/>
            <a:ext cx="3780260" cy="1003697"/>
          </a:xfrm>
          <a:prstGeom prst="rect">
            <a:avLst/>
          </a:prstGeom>
        </p:spPr>
        <p:txBody>
          <a:bodyPr vert="horz" wrap="square" lIns="0" tIns="20154" rIns="0" bIns="0" rtlCol="0">
            <a:spAutoFit/>
          </a:bodyPr>
          <a:lstStyle/>
          <a:p>
            <a:pPr marL="11516" marR="5182" algn="just">
              <a:lnSpc>
                <a:spcPts val="1043"/>
              </a:lnSpc>
              <a:spcBef>
                <a:spcPts val="159"/>
              </a:spcBef>
            </a:pPr>
            <a:r>
              <a:rPr sz="907" spc="-5" dirty="0">
                <a:solidFill>
                  <a:srgbClr val="231F20"/>
                </a:solidFill>
                <a:latin typeface="Liberation Sans Narrow"/>
                <a:cs typeface="Liberation Sans Narrow"/>
              </a:rPr>
              <a:t>Organiser des dispositifs territoriaux proposant un panel  de réponses diversifiées et modulaires permettant de  prévenir les ruptures de parcours ou l’absence de</a:t>
            </a:r>
            <a:r>
              <a:rPr sz="907" spc="4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solution.</a:t>
            </a:r>
            <a:endParaRPr sz="907" dirty="0">
              <a:latin typeface="Liberation Sans Narrow"/>
              <a:cs typeface="Liberation Sans Narrow"/>
            </a:endParaRPr>
          </a:p>
          <a:p>
            <a:pPr marL="11516" marR="6334" algn="just">
              <a:lnSpc>
                <a:spcPts val="1043"/>
              </a:lnSpc>
              <a:spcBef>
                <a:spcPts val="263"/>
              </a:spcBef>
            </a:pPr>
            <a:r>
              <a:rPr sz="907" spc="-5" dirty="0">
                <a:solidFill>
                  <a:srgbClr val="231F20"/>
                </a:solidFill>
                <a:latin typeface="Liberation Sans Narrow"/>
                <a:cs typeface="Liberation Sans Narrow"/>
              </a:rPr>
              <a:t>Favoriser la réduction des inégalités territoriales d’accès à  l’offre sur le secteur du handicap</a:t>
            </a:r>
            <a:endParaRPr sz="907" dirty="0">
              <a:latin typeface="Liberation Sans Narrow"/>
              <a:cs typeface="Liberation Sans Narrow"/>
            </a:endParaRPr>
          </a:p>
          <a:p>
            <a:pPr marL="11516" marR="4607" algn="just">
              <a:lnSpc>
                <a:spcPct val="95400"/>
              </a:lnSpc>
              <a:spcBef>
                <a:spcPts val="254"/>
              </a:spcBef>
            </a:pPr>
            <a:r>
              <a:rPr sz="907" spc="-5" dirty="0">
                <a:solidFill>
                  <a:srgbClr val="231F20"/>
                </a:solidFill>
                <a:latin typeface="Liberation Sans Narrow"/>
                <a:cs typeface="Liberation Sans Narrow"/>
              </a:rPr>
              <a:t>Renforcer la coopération entre les ESMS et les  établissements de santé, ainsi </a:t>
            </a:r>
            <a:r>
              <a:rPr sz="907" dirty="0">
                <a:solidFill>
                  <a:srgbClr val="231F20"/>
                </a:solidFill>
                <a:latin typeface="Liberation Sans Narrow"/>
                <a:cs typeface="Liberation Sans Narrow"/>
              </a:rPr>
              <a:t>qu’un </a:t>
            </a:r>
            <a:r>
              <a:rPr sz="907" spc="-5" dirty="0">
                <a:solidFill>
                  <a:srgbClr val="231F20"/>
                </a:solidFill>
                <a:latin typeface="Liberation Sans Narrow"/>
                <a:cs typeface="Liberation Sans Narrow"/>
              </a:rPr>
              <a:t>offre ambulatoire et  celle de la</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prévention.</a:t>
            </a:r>
            <a:endParaRPr sz="907" dirty="0">
              <a:latin typeface="Liberation Sans Narrow"/>
              <a:cs typeface="Liberation Sans Narrow"/>
            </a:endParaRPr>
          </a:p>
        </p:txBody>
      </p:sp>
      <p:sp>
        <p:nvSpPr>
          <p:cNvPr id="11" name="object 11"/>
          <p:cNvSpPr txBox="1"/>
          <p:nvPr/>
        </p:nvSpPr>
        <p:spPr>
          <a:xfrm>
            <a:off x="118725" y="5345552"/>
            <a:ext cx="4043372" cy="1196057"/>
          </a:xfrm>
          <a:prstGeom prst="rect">
            <a:avLst/>
          </a:prstGeom>
        </p:spPr>
        <p:txBody>
          <a:bodyPr vert="horz" wrap="square" lIns="0" tIns="20154" rIns="0" bIns="0" rtlCol="0">
            <a:spAutoFit/>
          </a:bodyPr>
          <a:lstStyle/>
          <a:p>
            <a:pPr marL="11516" marR="7486">
              <a:lnSpc>
                <a:spcPts val="1043"/>
              </a:lnSpc>
              <a:spcBef>
                <a:spcPts val="159"/>
              </a:spcBef>
            </a:pPr>
            <a:r>
              <a:rPr sz="907" b="1" spc="-5" dirty="0">
                <a:solidFill>
                  <a:srgbClr val="231F20"/>
                </a:solidFill>
                <a:latin typeface="Liberation Sans Narrow"/>
                <a:cs typeface="Liberation Sans Narrow"/>
              </a:rPr>
              <a:t>Améliorer en continu la qualité des accompagnements </a:t>
            </a:r>
            <a:r>
              <a:rPr sz="907" b="1" spc="-9" dirty="0">
                <a:solidFill>
                  <a:srgbClr val="231F20"/>
                </a:solidFill>
                <a:latin typeface="Liberation Sans Narrow"/>
                <a:cs typeface="Liberation Sans Narrow"/>
              </a:rPr>
              <a:t>en  </a:t>
            </a:r>
            <a:r>
              <a:rPr sz="907" b="1" spc="-5" dirty="0">
                <a:solidFill>
                  <a:srgbClr val="231F20"/>
                </a:solidFill>
                <a:latin typeface="Liberation Sans Narrow"/>
                <a:cs typeface="Liberation Sans Narrow"/>
              </a:rPr>
              <a:t>favorisant l’adaptation des pratiques et des</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organisations</a:t>
            </a:r>
            <a:endParaRPr sz="907" dirty="0">
              <a:latin typeface="Liberation Sans Narrow"/>
              <a:cs typeface="Liberation Sans Narrow"/>
            </a:endParaRPr>
          </a:p>
          <a:p>
            <a:pPr marL="173897" marR="5758" algn="just">
              <a:lnSpc>
                <a:spcPct val="95400"/>
              </a:lnSpc>
              <a:spcBef>
                <a:spcPts val="526"/>
              </a:spcBef>
            </a:pPr>
            <a:r>
              <a:rPr sz="907" spc="-5" dirty="0">
                <a:solidFill>
                  <a:srgbClr val="231F20"/>
                </a:solidFill>
                <a:latin typeface="Liberation Sans Narrow"/>
                <a:cs typeface="Liberation Sans Narrow"/>
              </a:rPr>
              <a:t>Favoriser le décloisonnement social, médico-social et  sanitaire par des formations croisées, et en tenant compte  de l’expertise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d’usage.</a:t>
            </a:r>
            <a:endParaRPr sz="907" dirty="0">
              <a:latin typeface="Liberation Sans Narrow"/>
              <a:cs typeface="Liberation Sans Narrow"/>
            </a:endParaRPr>
          </a:p>
          <a:p>
            <a:pPr marL="173897" marR="8061" algn="just">
              <a:lnSpc>
                <a:spcPts val="1043"/>
              </a:lnSpc>
              <a:spcBef>
                <a:spcPts val="286"/>
              </a:spcBef>
            </a:pPr>
            <a:r>
              <a:rPr sz="907" spc="-5" dirty="0">
                <a:solidFill>
                  <a:srgbClr val="231F20"/>
                </a:solidFill>
                <a:latin typeface="Liberation Sans Narrow"/>
                <a:cs typeface="Liberation Sans Narrow"/>
              </a:rPr>
              <a:t>Soutenir les innovations organisationnelles favorisant les  accompagnements souples, modulables, et</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partagés.</a:t>
            </a:r>
            <a:endParaRPr sz="907" dirty="0">
              <a:latin typeface="Liberation Sans Narrow"/>
              <a:cs typeface="Liberation Sans Narrow"/>
            </a:endParaRPr>
          </a:p>
          <a:p>
            <a:pPr marL="173897" marR="4607" algn="just">
              <a:lnSpc>
                <a:spcPts val="1034"/>
              </a:lnSpc>
              <a:spcBef>
                <a:spcPts val="281"/>
              </a:spcBef>
            </a:pPr>
            <a:r>
              <a:rPr sz="907" spc="-5" dirty="0">
                <a:solidFill>
                  <a:srgbClr val="231F20"/>
                </a:solidFill>
                <a:latin typeface="Liberation Sans Narrow"/>
                <a:cs typeface="Liberation Sans Narrow"/>
              </a:rPr>
              <a:t>Développer l’outillage en </a:t>
            </a:r>
            <a:r>
              <a:rPr sz="907" dirty="0">
                <a:solidFill>
                  <a:srgbClr val="231F20"/>
                </a:solidFill>
                <a:latin typeface="Liberation Sans Narrow"/>
                <a:cs typeface="Liberation Sans Narrow"/>
              </a:rPr>
              <a:t>système </a:t>
            </a:r>
            <a:r>
              <a:rPr sz="907" spc="-5" dirty="0">
                <a:solidFill>
                  <a:srgbClr val="231F20"/>
                </a:solidFill>
                <a:latin typeface="Liberation Sans Narrow"/>
                <a:cs typeface="Liberation Sans Narrow"/>
              </a:rPr>
              <a:t>d’information des ESMS  pour faciliter les parcours.</a:t>
            </a:r>
            <a:endParaRPr sz="907" dirty="0">
              <a:latin typeface="Liberation Sans Narrow"/>
              <a:cs typeface="Liberation Sans Narrow"/>
            </a:endParaRPr>
          </a:p>
        </p:txBody>
      </p:sp>
      <p:sp>
        <p:nvSpPr>
          <p:cNvPr id="12" name="object 12"/>
          <p:cNvSpPr txBox="1"/>
          <p:nvPr/>
        </p:nvSpPr>
        <p:spPr>
          <a:xfrm>
            <a:off x="4162096" y="1899476"/>
            <a:ext cx="2598157" cy="1232892"/>
          </a:xfrm>
          <a:prstGeom prst="rect">
            <a:avLst/>
          </a:prstGeom>
        </p:spPr>
        <p:txBody>
          <a:bodyPr vert="horz" wrap="square" lIns="0" tIns="74856" rIns="0" bIns="0" rtlCol="0">
            <a:spAutoFit/>
          </a:bodyPr>
          <a:lstStyle/>
          <a:p>
            <a:pPr marL="11516">
              <a:spcBef>
                <a:spcPts val="589"/>
              </a:spcBef>
            </a:pPr>
            <a:r>
              <a:rPr sz="907" b="1" spc="-5" dirty="0">
                <a:solidFill>
                  <a:srgbClr val="231F20"/>
                </a:solidFill>
                <a:latin typeface="Liberation Sans Narrow"/>
                <a:cs typeface="Liberation Sans Narrow"/>
              </a:rPr>
              <a:t>Réduire les situations</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d’inadéquation</a:t>
            </a:r>
            <a:endParaRPr sz="907" dirty="0">
              <a:latin typeface="Liberation Sans Narrow"/>
              <a:cs typeface="Liberation Sans Narrow"/>
            </a:endParaRPr>
          </a:p>
          <a:p>
            <a:pPr marL="173897" marR="4607" algn="just">
              <a:lnSpc>
                <a:spcPct val="95300"/>
              </a:lnSpc>
              <a:spcBef>
                <a:spcPts val="549"/>
              </a:spcBef>
            </a:pPr>
            <a:r>
              <a:rPr sz="907" spc="-5" dirty="0">
                <a:solidFill>
                  <a:srgbClr val="231F20"/>
                </a:solidFill>
                <a:latin typeface="Liberation Sans Narrow"/>
                <a:cs typeface="Liberation Sans Narrow"/>
              </a:rPr>
              <a:t>Proposer des solutions d’accompagnement adaptées aux  jeunes relevant de l’amendement CRETON afin de libérer  des places pour les enfants en </a:t>
            </a:r>
            <a:r>
              <a:rPr sz="907" dirty="0">
                <a:solidFill>
                  <a:srgbClr val="231F20"/>
                </a:solidFill>
                <a:latin typeface="Liberation Sans Narrow"/>
                <a:cs typeface="Liberation Sans Narrow"/>
              </a:rPr>
              <a:t>attente </a:t>
            </a:r>
            <a:r>
              <a:rPr sz="907" spc="-5" dirty="0">
                <a:solidFill>
                  <a:srgbClr val="231F20"/>
                </a:solidFill>
                <a:latin typeface="Liberation Sans Narrow"/>
                <a:cs typeface="Liberation Sans Narrow"/>
              </a:rPr>
              <a:t>d’une entrée en  </a:t>
            </a:r>
            <a:r>
              <a:rPr sz="907" spc="-9" dirty="0">
                <a:solidFill>
                  <a:srgbClr val="231F20"/>
                </a:solidFill>
                <a:latin typeface="Liberation Sans Narrow"/>
                <a:cs typeface="Liberation Sans Narrow"/>
              </a:rPr>
              <a:t>IME.</a:t>
            </a:r>
            <a:endParaRPr sz="907" dirty="0">
              <a:latin typeface="Liberation Sans Narrow"/>
              <a:cs typeface="Liberation Sans Narrow"/>
            </a:endParaRPr>
          </a:p>
          <a:p>
            <a:pPr marL="173897" marR="5758" algn="just">
              <a:lnSpc>
                <a:spcPts val="1043"/>
              </a:lnSpc>
              <a:spcBef>
                <a:spcPts val="299"/>
              </a:spcBef>
            </a:pPr>
            <a:r>
              <a:rPr sz="907" spc="-5" dirty="0">
                <a:solidFill>
                  <a:srgbClr val="231F20"/>
                </a:solidFill>
                <a:latin typeface="Liberation Sans Narrow"/>
                <a:cs typeface="Liberation Sans Narrow"/>
              </a:rPr>
              <a:t>Réduire les situations d’inadéquations dans les  établissements de santé (psychiatrie, MCO,</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SSR)</a:t>
            </a:r>
            <a:endParaRPr sz="907" dirty="0">
              <a:latin typeface="Liberation Sans Narrow"/>
              <a:cs typeface="Liberation Sans Narrow"/>
            </a:endParaRPr>
          </a:p>
        </p:txBody>
      </p:sp>
      <p:sp>
        <p:nvSpPr>
          <p:cNvPr id="13" name="object 13"/>
          <p:cNvSpPr txBox="1"/>
          <p:nvPr/>
        </p:nvSpPr>
        <p:spPr>
          <a:xfrm>
            <a:off x="4162096" y="3242139"/>
            <a:ext cx="2600425" cy="1579880"/>
          </a:xfrm>
          <a:prstGeom prst="rect">
            <a:avLst/>
          </a:prstGeom>
        </p:spPr>
        <p:txBody>
          <a:bodyPr vert="horz" wrap="square" lIns="0" tIns="20154" rIns="0" bIns="0" rtlCol="0">
            <a:spAutoFit/>
          </a:bodyPr>
          <a:lstStyle/>
          <a:p>
            <a:pPr marL="11516" marR="6334">
              <a:lnSpc>
                <a:spcPts val="1043"/>
              </a:lnSpc>
              <a:spcBef>
                <a:spcPts val="159"/>
              </a:spcBef>
            </a:pPr>
            <a:r>
              <a:rPr sz="907" b="1" spc="-5" dirty="0">
                <a:solidFill>
                  <a:srgbClr val="231F20"/>
                </a:solidFill>
                <a:latin typeface="Liberation Sans Narrow"/>
                <a:cs typeface="Liberation Sans Narrow"/>
              </a:rPr>
              <a:t>Adapter les réponses des établissements à l’évolution  des besoins</a:t>
            </a:r>
            <a:endParaRPr sz="907" dirty="0">
              <a:latin typeface="Liberation Sans Narrow"/>
              <a:cs typeface="Liberation Sans Narrow"/>
            </a:endParaRPr>
          </a:p>
          <a:p>
            <a:pPr marL="173897" marR="4607" algn="just">
              <a:lnSpc>
                <a:spcPct val="95400"/>
              </a:lnSpc>
              <a:spcBef>
                <a:spcPts val="521"/>
              </a:spcBef>
            </a:pPr>
            <a:r>
              <a:rPr sz="907" spc="-5" dirty="0">
                <a:solidFill>
                  <a:srgbClr val="231F20"/>
                </a:solidFill>
                <a:latin typeface="Liberation Sans Narrow"/>
                <a:cs typeface="Liberation Sans Narrow"/>
              </a:rPr>
              <a:t>Conduire les établissements à assurer des fonctions  ressources sur leur territoire, et des prestations en  direction des environnements de droit</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commun.</a:t>
            </a:r>
            <a:endParaRPr sz="907" dirty="0">
              <a:latin typeface="Liberation Sans Narrow"/>
              <a:cs typeface="Liberation Sans Narrow"/>
            </a:endParaRPr>
          </a:p>
          <a:p>
            <a:pPr marL="173897" marR="7486" algn="just">
              <a:lnSpc>
                <a:spcPct val="95600"/>
              </a:lnSpc>
              <a:spcBef>
                <a:spcPts val="268"/>
              </a:spcBef>
            </a:pPr>
            <a:r>
              <a:rPr sz="907" spc="-5" dirty="0">
                <a:solidFill>
                  <a:srgbClr val="231F20"/>
                </a:solidFill>
                <a:latin typeface="Liberation Sans Narrow"/>
                <a:cs typeface="Liberation Sans Narrow"/>
              </a:rPr>
              <a:t>Engager les établissements gestionnaires de multiples  sites à anticiper les évolutions nécessaires du patrimoine  au regard de l’évolution des besoins, des attentes en  terme d’inclusion et de l’état du</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patrimoine.</a:t>
            </a:r>
            <a:endParaRPr sz="907" dirty="0">
              <a:latin typeface="Liberation Sans Narrow"/>
              <a:cs typeface="Liberation Sans Narrow"/>
            </a:endParaRPr>
          </a:p>
        </p:txBody>
      </p:sp>
      <p:sp>
        <p:nvSpPr>
          <p:cNvPr id="15" name="object 3"/>
          <p:cNvSpPr/>
          <p:nvPr/>
        </p:nvSpPr>
        <p:spPr>
          <a:xfrm>
            <a:off x="118725" y="130467"/>
            <a:ext cx="2022171" cy="688633"/>
          </a:xfrm>
          <a:prstGeom prst="rect">
            <a:avLst/>
          </a:prstGeom>
          <a:blipFill>
            <a:blip r:embed="rId3" cstate="print"/>
            <a:stretch>
              <a:fillRect/>
            </a:stretch>
          </a:blipFill>
        </p:spPr>
        <p:txBody>
          <a:bodyPr wrap="square" lIns="0" tIns="0" rIns="0" bIns="0" rtlCol="0"/>
          <a:lstStyle/>
          <a:p>
            <a:endParaRPr sz="1632"/>
          </a:p>
        </p:txBody>
      </p:sp>
      <p:sp>
        <p:nvSpPr>
          <p:cNvPr id="16" name="object 4"/>
          <p:cNvSpPr/>
          <p:nvPr/>
        </p:nvSpPr>
        <p:spPr>
          <a:xfrm>
            <a:off x="38036" y="857348"/>
            <a:ext cx="4794634" cy="727178"/>
          </a:xfrm>
          <a:prstGeom prst="rect">
            <a:avLst/>
          </a:prstGeom>
          <a:blipFill>
            <a:blip r:embed="rId4" cstate="print"/>
            <a:stretch>
              <a:fillRect/>
            </a:stretch>
          </a:blipFill>
        </p:spPr>
        <p:txBody>
          <a:bodyPr wrap="square" lIns="0" tIns="0" rIns="0" bIns="0" rtlCol="0"/>
          <a:lstStyle/>
          <a:p>
            <a:endParaRPr sz="1632"/>
          </a:p>
        </p:txBody>
      </p:sp>
      <p:sp>
        <p:nvSpPr>
          <p:cNvPr id="17" name="object 5"/>
          <p:cNvSpPr txBox="1">
            <a:spLocks/>
          </p:cNvSpPr>
          <p:nvPr/>
        </p:nvSpPr>
        <p:spPr>
          <a:xfrm>
            <a:off x="199931" y="89592"/>
            <a:ext cx="9770943" cy="564216"/>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2148953" marR="4607">
              <a:lnSpc>
                <a:spcPct val="109900"/>
              </a:lnSpc>
              <a:spcBef>
                <a:spcPts val="91"/>
              </a:spcBef>
            </a:pPr>
            <a:r>
              <a:rPr lang="fr-FR" sz="1632" kern="0" spc="-5" smtClean="0"/>
              <a:t>Proposer des réponses médico-sociales souples, modulaires, évolutives,  </a:t>
            </a:r>
            <a:r>
              <a:rPr lang="fr-FR" sz="1632" kern="0" spc="-9" smtClean="0"/>
              <a:t>adaptées </a:t>
            </a:r>
            <a:r>
              <a:rPr lang="fr-FR" sz="1632" kern="0" spc="-5" smtClean="0"/>
              <a:t>aux besoins des personnes en </a:t>
            </a:r>
            <a:r>
              <a:rPr lang="fr-FR" sz="1632" kern="0" spc="-9" smtClean="0"/>
              <a:t>situation </a:t>
            </a:r>
            <a:r>
              <a:rPr lang="fr-FR" sz="1632" kern="0" spc="-5" smtClean="0"/>
              <a:t>de</a:t>
            </a:r>
            <a:r>
              <a:rPr lang="fr-FR" sz="1632" kern="0" spc="9" smtClean="0"/>
              <a:t> </a:t>
            </a:r>
            <a:r>
              <a:rPr lang="fr-FR" sz="1632" kern="0" spc="-5" smtClean="0"/>
              <a:t>handicap</a:t>
            </a:r>
            <a:endParaRPr lang="fr-FR" sz="1632" kern="0"/>
          </a:p>
        </p:txBody>
      </p:sp>
      <p:sp>
        <p:nvSpPr>
          <p:cNvPr id="18" name="Parchemin vertical 17"/>
          <p:cNvSpPr/>
          <p:nvPr/>
        </p:nvSpPr>
        <p:spPr>
          <a:xfrm>
            <a:off x="6627822" y="739928"/>
            <a:ext cx="5564178" cy="6086639"/>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9" name="Image 18"/>
          <p:cNvPicPr>
            <a:picLocks noChangeAspect="1"/>
          </p:cNvPicPr>
          <p:nvPr/>
        </p:nvPicPr>
        <p:blipFill>
          <a:blip r:embed="rId5"/>
          <a:stretch>
            <a:fillRect/>
          </a:stretch>
        </p:blipFill>
        <p:spPr>
          <a:xfrm>
            <a:off x="8018944" y="766519"/>
            <a:ext cx="394499" cy="654888"/>
          </a:xfrm>
          <a:prstGeom prst="rect">
            <a:avLst/>
          </a:prstGeom>
        </p:spPr>
      </p:pic>
      <p:sp>
        <p:nvSpPr>
          <p:cNvPr id="20" name="ZoneTexte 19"/>
          <p:cNvSpPr txBox="1"/>
          <p:nvPr/>
        </p:nvSpPr>
        <p:spPr>
          <a:xfrm>
            <a:off x="8346746" y="740637"/>
            <a:ext cx="5091162"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4" name="Espace réservé du numéro de diapositive 3"/>
          <p:cNvSpPr>
            <a:spLocks noGrp="1"/>
          </p:cNvSpPr>
          <p:nvPr>
            <p:ph type="sldNum" sz="quarter" idx="7"/>
          </p:nvPr>
        </p:nvSpPr>
        <p:spPr>
          <a:xfrm>
            <a:off x="9089017" y="6454129"/>
            <a:ext cx="2804160" cy="161583"/>
          </a:xfrm>
        </p:spPr>
        <p:txBody>
          <a:bodyPr/>
          <a:lstStyle/>
          <a:p>
            <a:fld id="{B6F15528-21DE-4FAA-801E-634DDDAF4B2B}" type="slidenum">
              <a:rPr lang="fr-FR" sz="1050">
                <a:solidFill>
                  <a:prstClr val="black">
                    <a:tint val="75000"/>
                  </a:prstClr>
                </a:solidFill>
              </a:rPr>
              <a:pPr/>
              <a:t>31</a:t>
            </a:fld>
            <a:endParaRPr lang="fr-FR" sz="1050" dirty="0">
              <a:solidFill>
                <a:prstClr val="black">
                  <a:tint val="75000"/>
                </a:prstClr>
              </a:solidFill>
            </a:endParaRPr>
          </a:p>
        </p:txBody>
      </p:sp>
    </p:spTree>
    <p:extLst>
      <p:ext uri="{BB962C8B-B14F-4D97-AF65-F5344CB8AC3E}">
        <p14:creationId xmlns:p14="http://schemas.microsoft.com/office/powerpoint/2010/main" val="4150127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684656" y="4292053"/>
            <a:ext cx="2562508" cy="1919313"/>
          </a:xfrm>
          <a:prstGeom prst="rect">
            <a:avLst/>
          </a:prstGeom>
          <a:blipFill>
            <a:blip r:embed="rId2"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144390" y="850922"/>
            <a:ext cx="4374911" cy="272729"/>
          </a:xfrm>
          <a:prstGeom prst="rect">
            <a:avLst/>
          </a:prstGeom>
        </p:spPr>
        <p:txBody>
          <a:bodyPr vert="horz" wrap="square" lIns="0" tIns="28791" rIns="0" bIns="0" rtlCol="0">
            <a:spAutoFit/>
          </a:bodyPr>
          <a:lstStyle/>
          <a:p>
            <a:pPr marL="11516" marR="4607" indent="394435">
              <a:lnSpc>
                <a:spcPts val="1868"/>
              </a:lnSpc>
              <a:spcBef>
                <a:spcPts val="227"/>
              </a:spcBef>
            </a:pPr>
            <a:r>
              <a:rPr sz="1632" i="0" spc="-5" dirty="0">
                <a:solidFill>
                  <a:srgbClr val="8ABD70"/>
                </a:solidFill>
              </a:rPr>
              <a:t>DECLINAISONS  OPERATIONNE</a:t>
            </a:r>
            <a:r>
              <a:rPr sz="1632" i="0" spc="-18" dirty="0">
                <a:solidFill>
                  <a:srgbClr val="8ABD70"/>
                </a:solidFill>
              </a:rPr>
              <a:t>L</a:t>
            </a:r>
            <a:r>
              <a:rPr sz="1632" i="0" spc="-5" dirty="0">
                <a:solidFill>
                  <a:srgbClr val="8ABD70"/>
                </a:solidFill>
              </a:rPr>
              <a:t>LES</a:t>
            </a:r>
            <a:endParaRPr sz="1632" dirty="0"/>
          </a:p>
        </p:txBody>
      </p:sp>
      <p:sp>
        <p:nvSpPr>
          <p:cNvPr id="6" name="object 6"/>
          <p:cNvSpPr txBox="1"/>
          <p:nvPr/>
        </p:nvSpPr>
        <p:spPr>
          <a:xfrm>
            <a:off x="263957" y="1221889"/>
            <a:ext cx="3877428" cy="2034342"/>
          </a:xfrm>
          <a:prstGeom prst="rect">
            <a:avLst/>
          </a:prstGeom>
        </p:spPr>
        <p:txBody>
          <a:bodyPr vert="horz" wrap="square" lIns="0" tIns="17275" rIns="0" bIns="0" rtlCol="0">
            <a:spAutoFit/>
          </a:bodyPr>
          <a:lstStyle/>
          <a:p>
            <a:pPr marL="11516" marR="4607" algn="just">
              <a:lnSpc>
                <a:spcPct val="95500"/>
              </a:lnSpc>
              <a:spcBef>
                <a:spcPts val="136"/>
              </a:spcBef>
            </a:pPr>
            <a:r>
              <a:rPr sz="907" b="1" spc="-5" dirty="0">
                <a:solidFill>
                  <a:srgbClr val="231F20"/>
                </a:solidFill>
                <a:latin typeface="Liberation Sans Narrow"/>
                <a:cs typeface="Liberation Sans Narrow"/>
              </a:rPr>
              <a:t>Mettre en œuvre annuellement les mesures du plan  d’actions pluriannuel </a:t>
            </a:r>
            <a:r>
              <a:rPr sz="907" b="1" spc="-9" dirty="0">
                <a:solidFill>
                  <a:srgbClr val="231F20"/>
                </a:solidFill>
                <a:latin typeface="Liberation Sans Narrow"/>
                <a:cs typeface="Liberation Sans Narrow"/>
              </a:rPr>
              <a:t>régional </a:t>
            </a:r>
            <a:r>
              <a:rPr sz="907" b="1" spc="-5" dirty="0">
                <a:solidFill>
                  <a:srgbClr val="231F20"/>
                </a:solidFill>
                <a:latin typeface="Liberation Sans Narrow"/>
                <a:cs typeface="Liberation Sans Narrow"/>
              </a:rPr>
              <a:t>d’amélioration de </a:t>
            </a:r>
            <a:r>
              <a:rPr sz="907" b="1" spc="-9" dirty="0">
                <a:solidFill>
                  <a:srgbClr val="231F20"/>
                </a:solidFill>
                <a:latin typeface="Liberation Sans Narrow"/>
                <a:cs typeface="Liberation Sans Narrow"/>
              </a:rPr>
              <a:t>la  </a:t>
            </a:r>
            <a:r>
              <a:rPr sz="907" b="1" spc="-5" dirty="0">
                <a:solidFill>
                  <a:srgbClr val="231F20"/>
                </a:solidFill>
                <a:latin typeface="Liberation Sans Narrow"/>
                <a:cs typeface="Liberation Sans Narrow"/>
              </a:rPr>
              <a:t>pertinence des </a:t>
            </a:r>
            <a:r>
              <a:rPr sz="907" b="1" spc="-9" dirty="0">
                <a:solidFill>
                  <a:srgbClr val="231F20"/>
                </a:solidFill>
                <a:latin typeface="Liberation Sans Narrow"/>
                <a:cs typeface="Liberation Sans Narrow"/>
              </a:rPr>
              <a:t>soins </a:t>
            </a:r>
            <a:r>
              <a:rPr sz="907" b="1" spc="-5" dirty="0">
                <a:solidFill>
                  <a:srgbClr val="231F20"/>
                </a:solidFill>
                <a:latin typeface="Liberation Sans Narrow"/>
                <a:cs typeface="Liberation Sans Narrow"/>
              </a:rPr>
              <a:t>(PAPRAPS) et communiquer aux  acteurs les actions de pertinence des soins déployées et  leurs résultats</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a:p>
            <a:pPr marL="173897" marR="369098">
              <a:lnSpc>
                <a:spcPct val="120400"/>
              </a:lnSpc>
              <a:spcBef>
                <a:spcPts val="277"/>
              </a:spcBef>
            </a:pPr>
            <a:r>
              <a:rPr sz="907" spc="-5" dirty="0">
                <a:solidFill>
                  <a:srgbClr val="231F20"/>
                </a:solidFill>
                <a:latin typeface="Liberation Sans Narrow"/>
                <a:cs typeface="Liberation Sans Narrow"/>
              </a:rPr>
              <a:t>Axe 1 : Pertinence des modes de prise en </a:t>
            </a:r>
            <a:r>
              <a:rPr sz="907" dirty="0">
                <a:solidFill>
                  <a:srgbClr val="231F20"/>
                </a:solidFill>
                <a:latin typeface="Liberation Sans Narrow"/>
                <a:cs typeface="Liberation Sans Narrow"/>
              </a:rPr>
              <a:t>charge,  </a:t>
            </a:r>
            <a:r>
              <a:rPr sz="907" spc="-5" dirty="0">
                <a:solidFill>
                  <a:srgbClr val="231F20"/>
                </a:solidFill>
                <a:latin typeface="Liberation Sans Narrow"/>
                <a:cs typeface="Liberation Sans Narrow"/>
              </a:rPr>
              <a:t>Axe 2 : Pertinence des actes et des pratiques,  Axe 3 : Pertinence des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séjours,</a:t>
            </a:r>
            <a:endParaRPr sz="907" dirty="0">
              <a:latin typeface="Liberation Sans Narrow"/>
              <a:cs typeface="Liberation Sans Narrow"/>
            </a:endParaRPr>
          </a:p>
          <a:p>
            <a:pPr marL="173897" marR="7486">
              <a:lnSpc>
                <a:spcPts val="1043"/>
              </a:lnSpc>
              <a:spcBef>
                <a:spcPts val="299"/>
              </a:spcBef>
            </a:pPr>
            <a:r>
              <a:rPr sz="907" spc="-5" dirty="0">
                <a:solidFill>
                  <a:srgbClr val="231F20"/>
                </a:solidFill>
                <a:latin typeface="Liberation Sans Narrow"/>
                <a:cs typeface="Liberation Sans Narrow"/>
              </a:rPr>
              <a:t>Axe 4 : Pertinence des prescriptions et de l’utilisation des  produits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latin typeface="Liberation Sans Narrow"/>
              <a:cs typeface="Liberation Sans Narrow"/>
            </a:endParaRPr>
          </a:p>
          <a:p>
            <a:pPr marL="173897">
              <a:spcBef>
                <a:spcPts val="190"/>
              </a:spcBef>
            </a:pPr>
            <a:r>
              <a:rPr sz="907" spc="-5" dirty="0">
                <a:solidFill>
                  <a:srgbClr val="231F20"/>
                </a:solidFill>
                <a:latin typeface="Liberation Sans Narrow"/>
                <a:cs typeface="Liberation Sans Narrow"/>
              </a:rPr>
              <a:t>Axe 5 : Pertinence des parcours de</a:t>
            </a:r>
            <a:r>
              <a:rPr sz="907" spc="5" dirty="0">
                <a:solidFill>
                  <a:srgbClr val="231F20"/>
                </a:solidFill>
                <a:latin typeface="Liberation Sans Narrow"/>
                <a:cs typeface="Liberation Sans Narrow"/>
              </a:rPr>
              <a:t> </a:t>
            </a:r>
            <a:r>
              <a:rPr sz="907" dirty="0">
                <a:solidFill>
                  <a:srgbClr val="231F20"/>
                </a:solidFill>
                <a:latin typeface="Liberation Sans Narrow"/>
                <a:cs typeface="Liberation Sans Narrow"/>
              </a:rPr>
              <a:t>soins.</a:t>
            </a:r>
            <a:endParaRPr sz="907" dirty="0">
              <a:latin typeface="Liberation Sans Narrow"/>
              <a:cs typeface="Liberation Sans Narrow"/>
            </a:endParaRPr>
          </a:p>
          <a:p>
            <a:pPr>
              <a:lnSpc>
                <a:spcPct val="100000"/>
              </a:lnSpc>
            </a:pPr>
            <a:endParaRPr sz="1451" dirty="0">
              <a:latin typeface="Times New Roman"/>
              <a:cs typeface="Times New Roman"/>
            </a:endParaRPr>
          </a:p>
          <a:p>
            <a:pPr marL="11516" marR="7486" algn="just">
              <a:lnSpc>
                <a:spcPts val="1034"/>
              </a:lnSpc>
            </a:pPr>
            <a:r>
              <a:rPr sz="907" b="1" spc="-5" dirty="0">
                <a:solidFill>
                  <a:srgbClr val="231F20"/>
                </a:solidFill>
                <a:latin typeface="Liberation Sans Narrow"/>
                <a:cs typeface="Liberation Sans Narrow"/>
              </a:rPr>
              <a:t>Contractualiser avec les acteurs afin d’intégrer la  pertinence des soins dans leur pratique</a:t>
            </a:r>
            <a:r>
              <a:rPr sz="907" b="1" spc="27"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quotidienne.</a:t>
            </a:r>
            <a:endParaRPr sz="907" dirty="0">
              <a:latin typeface="Liberation Sans Narrow"/>
              <a:cs typeface="Liberation Sans Narrow"/>
            </a:endParaRPr>
          </a:p>
        </p:txBody>
      </p:sp>
      <p:sp>
        <p:nvSpPr>
          <p:cNvPr id="7" name="object 7"/>
          <p:cNvSpPr txBox="1"/>
          <p:nvPr/>
        </p:nvSpPr>
        <p:spPr>
          <a:xfrm>
            <a:off x="263957" y="3362268"/>
            <a:ext cx="3811361" cy="276831"/>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Soutenir et impulser une </a:t>
            </a:r>
            <a:r>
              <a:rPr sz="907" b="1" spc="-9" dirty="0">
                <a:solidFill>
                  <a:srgbClr val="231F20"/>
                </a:solidFill>
                <a:latin typeface="Liberation Sans Narrow"/>
                <a:cs typeface="Liberation Sans Narrow"/>
              </a:rPr>
              <a:t>dynamique </a:t>
            </a:r>
            <a:r>
              <a:rPr sz="907" b="1" spc="-5" dirty="0">
                <a:solidFill>
                  <a:srgbClr val="231F20"/>
                </a:solidFill>
                <a:latin typeface="Liberation Sans Narrow"/>
                <a:cs typeface="Liberation Sans Narrow"/>
              </a:rPr>
              <a:t>constructive avec les  acteurs au sein et au-delà des instances (IRAPS).</a:t>
            </a:r>
            <a:endParaRPr sz="907" dirty="0">
              <a:latin typeface="Liberation Sans Narrow"/>
              <a:cs typeface="Liberation Sans Narrow"/>
            </a:endParaRPr>
          </a:p>
        </p:txBody>
      </p:sp>
      <p:sp>
        <p:nvSpPr>
          <p:cNvPr id="8" name="object 8"/>
          <p:cNvSpPr txBox="1"/>
          <p:nvPr/>
        </p:nvSpPr>
        <p:spPr>
          <a:xfrm>
            <a:off x="220583" y="3745136"/>
            <a:ext cx="4222523" cy="276831"/>
          </a:xfrm>
          <a:prstGeom prst="rect">
            <a:avLst/>
          </a:prstGeom>
        </p:spPr>
        <p:txBody>
          <a:bodyPr vert="horz" wrap="square" lIns="0" tIns="20154" rIns="0" bIns="0" rtlCol="0">
            <a:spAutoFit/>
          </a:bodyPr>
          <a:lstStyle/>
          <a:p>
            <a:pPr marL="11516" marR="4607" algn="just">
              <a:lnSpc>
                <a:spcPts val="1043"/>
              </a:lnSpc>
              <a:spcBef>
                <a:spcPts val="159"/>
              </a:spcBef>
            </a:pPr>
            <a:r>
              <a:rPr sz="907" b="1" spc="-5" dirty="0">
                <a:solidFill>
                  <a:srgbClr val="231F20"/>
                </a:solidFill>
                <a:latin typeface="Liberation Sans Narrow"/>
                <a:cs typeface="Liberation Sans Narrow"/>
              </a:rPr>
              <a:t>Développer une approche innovante d’intégration </a:t>
            </a:r>
            <a:r>
              <a:rPr sz="907" b="1" spc="-9" dirty="0">
                <a:solidFill>
                  <a:srgbClr val="231F20"/>
                </a:solidFill>
                <a:latin typeface="Liberation Sans Narrow"/>
                <a:cs typeface="Liberation Sans Narrow"/>
              </a:rPr>
              <a:t>du  </a:t>
            </a:r>
            <a:r>
              <a:rPr sz="907" b="1" spc="-5" dirty="0">
                <a:solidFill>
                  <a:srgbClr val="231F20"/>
                </a:solidFill>
                <a:latin typeface="Liberation Sans Narrow"/>
                <a:cs typeface="Liberation Sans Narrow"/>
              </a:rPr>
              <a:t>patient/usager </a:t>
            </a:r>
            <a:r>
              <a:rPr sz="907" b="1" spc="-9" dirty="0">
                <a:solidFill>
                  <a:srgbClr val="231F20"/>
                </a:solidFill>
                <a:latin typeface="Liberation Sans Narrow"/>
                <a:cs typeface="Liberation Sans Narrow"/>
              </a:rPr>
              <a:t>dans </a:t>
            </a:r>
            <a:r>
              <a:rPr sz="907" b="1" spc="-5" dirty="0">
                <a:solidFill>
                  <a:srgbClr val="231F20"/>
                </a:solidFill>
                <a:latin typeface="Liberation Sans Narrow"/>
                <a:cs typeface="Liberation Sans Narrow"/>
              </a:rPr>
              <a:t>le processus d’amélioration de </a:t>
            </a:r>
            <a:r>
              <a:rPr sz="907" b="1" spc="-9" dirty="0">
                <a:solidFill>
                  <a:srgbClr val="231F20"/>
                </a:solidFill>
                <a:latin typeface="Liberation Sans Narrow"/>
                <a:cs typeface="Liberation Sans Narrow"/>
              </a:rPr>
              <a:t>la  </a:t>
            </a:r>
            <a:r>
              <a:rPr sz="907" b="1" spc="-5" dirty="0">
                <a:solidFill>
                  <a:srgbClr val="231F20"/>
                </a:solidFill>
                <a:latin typeface="Liberation Sans Narrow"/>
                <a:cs typeface="Liberation Sans Narrow"/>
              </a:rPr>
              <a:t>pertinence des</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soins.</a:t>
            </a:r>
            <a:endParaRPr sz="907" dirty="0">
              <a:latin typeface="Liberation Sans Narrow"/>
              <a:cs typeface="Liberation Sans Narrow"/>
            </a:endParaRPr>
          </a:p>
        </p:txBody>
      </p:sp>
      <p:sp>
        <p:nvSpPr>
          <p:cNvPr id="10" name="object 3"/>
          <p:cNvSpPr/>
          <p:nvPr/>
        </p:nvSpPr>
        <p:spPr>
          <a:xfrm>
            <a:off x="144390" y="52549"/>
            <a:ext cx="2027284" cy="691880"/>
          </a:xfrm>
          <a:prstGeom prst="rect">
            <a:avLst/>
          </a:prstGeom>
          <a:blipFill>
            <a:blip r:embed="rId3" cstate="print"/>
            <a:stretch>
              <a:fillRect/>
            </a:stretch>
          </a:blipFill>
        </p:spPr>
        <p:txBody>
          <a:bodyPr wrap="square" lIns="0" tIns="0" rIns="0" bIns="0" rtlCol="0"/>
          <a:lstStyle/>
          <a:p>
            <a:endParaRPr sz="1632"/>
          </a:p>
        </p:txBody>
      </p:sp>
      <p:sp>
        <p:nvSpPr>
          <p:cNvPr id="11" name="object 4"/>
          <p:cNvSpPr/>
          <p:nvPr/>
        </p:nvSpPr>
        <p:spPr>
          <a:xfrm>
            <a:off x="6558336" y="52549"/>
            <a:ext cx="5298487" cy="847420"/>
          </a:xfrm>
          <a:prstGeom prst="rect">
            <a:avLst/>
          </a:prstGeom>
          <a:blipFill>
            <a:blip r:embed="rId4" cstate="print"/>
            <a:stretch>
              <a:fillRect/>
            </a:stretch>
          </a:blipFill>
        </p:spPr>
        <p:txBody>
          <a:bodyPr wrap="square" lIns="0" tIns="0" rIns="0" bIns="0" rtlCol="0"/>
          <a:lstStyle/>
          <a:p>
            <a:endParaRPr sz="1632"/>
          </a:p>
        </p:txBody>
      </p:sp>
      <p:sp>
        <p:nvSpPr>
          <p:cNvPr id="12" name="object 5"/>
          <p:cNvSpPr txBox="1">
            <a:spLocks/>
          </p:cNvSpPr>
          <p:nvPr/>
        </p:nvSpPr>
        <p:spPr>
          <a:xfrm>
            <a:off x="2419731" y="52549"/>
            <a:ext cx="6881924" cy="290807"/>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a:spcBef>
                <a:spcPts val="91"/>
              </a:spcBef>
            </a:pPr>
            <a:r>
              <a:rPr lang="fr-FR" kern="0" dirty="0" smtClean="0"/>
              <a:t>Améliorer </a:t>
            </a:r>
            <a:r>
              <a:rPr lang="fr-FR" kern="0" spc="-5" dirty="0" smtClean="0"/>
              <a:t>la pertinence des</a:t>
            </a:r>
            <a:r>
              <a:rPr lang="fr-FR" kern="0" spc="-41" dirty="0" smtClean="0"/>
              <a:t> </a:t>
            </a:r>
            <a:r>
              <a:rPr lang="fr-FR" kern="0" spc="-5" dirty="0" smtClean="0"/>
              <a:t>soins</a:t>
            </a:r>
            <a:endParaRPr lang="fr-FR" kern="0" spc="-5" dirty="0"/>
          </a:p>
        </p:txBody>
      </p:sp>
      <p:sp>
        <p:nvSpPr>
          <p:cNvPr id="13" name="Parchemin vertical 12"/>
          <p:cNvSpPr/>
          <p:nvPr/>
        </p:nvSpPr>
        <p:spPr>
          <a:xfrm>
            <a:off x="3792668" y="1194200"/>
            <a:ext cx="8351521" cy="5617288"/>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4" name="Image 13"/>
          <p:cNvPicPr>
            <a:picLocks noChangeAspect="1"/>
          </p:cNvPicPr>
          <p:nvPr/>
        </p:nvPicPr>
        <p:blipFill>
          <a:blip r:embed="rId5"/>
          <a:stretch>
            <a:fillRect/>
          </a:stretch>
        </p:blipFill>
        <p:spPr>
          <a:xfrm>
            <a:off x="5814519" y="1206956"/>
            <a:ext cx="441238" cy="605975"/>
          </a:xfrm>
          <a:prstGeom prst="rect">
            <a:avLst/>
          </a:prstGeom>
        </p:spPr>
      </p:pic>
      <p:sp>
        <p:nvSpPr>
          <p:cNvPr id="15" name="ZoneTexte 14"/>
          <p:cNvSpPr txBox="1"/>
          <p:nvPr/>
        </p:nvSpPr>
        <p:spPr>
          <a:xfrm>
            <a:off x="6538051" y="1194200"/>
            <a:ext cx="6008416"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8975464" y="6413798"/>
            <a:ext cx="2804160" cy="161583"/>
          </a:xfrm>
        </p:spPr>
        <p:txBody>
          <a:bodyPr/>
          <a:lstStyle/>
          <a:p>
            <a:fld id="{B6F15528-21DE-4FAA-801E-634DDDAF4B2B}" type="slidenum">
              <a:rPr lang="fr-FR" sz="1050">
                <a:solidFill>
                  <a:prstClr val="black">
                    <a:tint val="75000"/>
                  </a:prstClr>
                </a:solidFill>
              </a:rPr>
              <a:pPr/>
              <a:t>32</a:t>
            </a:fld>
            <a:endParaRPr lang="fr-FR" sz="1050" dirty="0">
              <a:solidFill>
                <a:prstClr val="black">
                  <a:tint val="75000"/>
                </a:prstClr>
              </a:solidFill>
            </a:endParaRPr>
          </a:p>
        </p:txBody>
      </p:sp>
    </p:spTree>
    <p:extLst>
      <p:ext uri="{BB962C8B-B14F-4D97-AF65-F5344CB8AC3E}">
        <p14:creationId xmlns:p14="http://schemas.microsoft.com/office/powerpoint/2010/main" val="1563924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315673" y="77003"/>
            <a:ext cx="2625065" cy="1311104"/>
          </a:xfrm>
          <a:prstGeom prst="rect">
            <a:avLst/>
          </a:prstGeom>
          <a:blipFill>
            <a:blip r:embed="rId2" cstate="print"/>
            <a:stretch>
              <a:fillRect/>
            </a:stretch>
          </a:blipFill>
        </p:spPr>
        <p:txBody>
          <a:bodyPr wrap="square" lIns="0" tIns="0" rIns="0" bIns="0" rtlCol="0"/>
          <a:lstStyle/>
          <a:p>
            <a:endParaRPr sz="1632"/>
          </a:p>
        </p:txBody>
      </p:sp>
      <p:sp>
        <p:nvSpPr>
          <p:cNvPr id="6" name="object 6"/>
          <p:cNvSpPr txBox="1"/>
          <p:nvPr/>
        </p:nvSpPr>
        <p:spPr>
          <a:xfrm>
            <a:off x="174735" y="1388107"/>
            <a:ext cx="5677425" cy="973946"/>
          </a:xfrm>
          <a:prstGeom prst="rect">
            <a:avLst/>
          </a:prstGeom>
        </p:spPr>
        <p:txBody>
          <a:bodyPr vert="horz" wrap="square" lIns="0" tIns="28791" rIns="0" bIns="0" rtlCol="0">
            <a:spAutoFit/>
          </a:bodyPr>
          <a:lstStyle/>
          <a:p>
            <a:pPr marL="947221" marR="4607" indent="394435">
              <a:lnSpc>
                <a:spcPts val="1868"/>
              </a:lnSpc>
              <a:spcBef>
                <a:spcPts val="227"/>
              </a:spcBef>
            </a:pPr>
            <a:r>
              <a:rPr sz="1632" b="1" spc="-5" dirty="0">
                <a:solidFill>
                  <a:srgbClr val="8ABD70"/>
                </a:solidFill>
                <a:latin typeface="Liberation Sans Narrow"/>
                <a:cs typeface="Liberation Sans Narrow"/>
              </a:rPr>
              <a:t>DECLINAISONS  OPERATIONNE</a:t>
            </a:r>
            <a:r>
              <a:rPr sz="1632" b="1" spc="-18" dirty="0">
                <a:solidFill>
                  <a:srgbClr val="8ABD70"/>
                </a:solidFill>
                <a:latin typeface="Liberation Sans Narrow"/>
                <a:cs typeface="Liberation Sans Narrow"/>
              </a:rPr>
              <a:t>L</a:t>
            </a:r>
            <a:r>
              <a:rPr sz="1632" b="1" spc="-5" dirty="0">
                <a:solidFill>
                  <a:srgbClr val="8ABD70"/>
                </a:solidFill>
                <a:latin typeface="Liberation Sans Narrow"/>
                <a:cs typeface="Liberation Sans Narrow"/>
              </a:rPr>
              <a:t>LES</a:t>
            </a:r>
            <a:endParaRPr sz="1632" dirty="0">
              <a:latin typeface="Liberation Sans Narrow"/>
              <a:cs typeface="Liberation Sans Narrow"/>
            </a:endParaRPr>
          </a:p>
          <a:p>
            <a:pPr marL="11516" marR="9213">
              <a:lnSpc>
                <a:spcPts val="1034"/>
              </a:lnSpc>
              <a:spcBef>
                <a:spcPts val="553"/>
              </a:spcBef>
            </a:pPr>
            <a:r>
              <a:rPr sz="907" b="1" spc="-5" dirty="0">
                <a:solidFill>
                  <a:srgbClr val="231F20"/>
                </a:solidFill>
                <a:latin typeface="Liberation Sans Narrow"/>
                <a:cs typeface="Liberation Sans Narrow"/>
              </a:rPr>
              <a:t>Renforcer l’observation des facteurs de risques associés  aux soins et aux accompagnements</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a:p>
            <a:pPr marL="173897" marR="7486" algn="just">
              <a:lnSpc>
                <a:spcPct val="95400"/>
              </a:lnSpc>
              <a:spcBef>
                <a:spcPts val="521"/>
              </a:spcBef>
            </a:pPr>
            <a:r>
              <a:rPr sz="907" spc="-5" dirty="0">
                <a:solidFill>
                  <a:srgbClr val="231F20"/>
                </a:solidFill>
                <a:latin typeface="Liberation Sans Narrow"/>
                <a:cs typeface="Liberation Sans Narrow"/>
              </a:rPr>
              <a:t>par la promotion auprès des établissements sanitaires,  médicosociaux et des professionnels de santé de la  culture positive du</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signalement</a:t>
            </a:r>
            <a:endParaRPr sz="907" dirty="0">
              <a:latin typeface="Liberation Sans Narrow"/>
              <a:cs typeface="Liberation Sans Narrow"/>
            </a:endParaRPr>
          </a:p>
          <a:p>
            <a:pPr marL="173897" marR="8061" algn="just">
              <a:lnSpc>
                <a:spcPts val="1034"/>
              </a:lnSpc>
              <a:spcBef>
                <a:spcPts val="308"/>
              </a:spcBef>
            </a:pPr>
            <a:r>
              <a:rPr sz="907" spc="-5" dirty="0">
                <a:solidFill>
                  <a:srgbClr val="231F20"/>
                </a:solidFill>
                <a:latin typeface="Liberation Sans Narrow"/>
                <a:cs typeface="Liberation Sans Narrow"/>
              </a:rPr>
              <a:t>Par l’analyse croisée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sources contributives  (signalements, réclamations, certification,</a:t>
            </a:r>
            <a:r>
              <a:rPr sz="907" spc="12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évaluation</a:t>
            </a:r>
            <a:endParaRPr sz="907" dirty="0">
              <a:latin typeface="Liberation Sans Narrow"/>
              <a:cs typeface="Liberation Sans Narrow"/>
            </a:endParaRPr>
          </a:p>
        </p:txBody>
      </p:sp>
      <p:sp>
        <p:nvSpPr>
          <p:cNvPr id="7" name="object 7"/>
          <p:cNvSpPr txBox="1"/>
          <p:nvPr/>
        </p:nvSpPr>
        <p:spPr>
          <a:xfrm>
            <a:off x="174735" y="2362053"/>
            <a:ext cx="5677425" cy="3817933"/>
          </a:xfrm>
          <a:prstGeom prst="rect">
            <a:avLst/>
          </a:prstGeom>
        </p:spPr>
        <p:txBody>
          <a:bodyPr vert="horz" wrap="square" lIns="0" tIns="20729" rIns="0" bIns="0" rtlCol="0">
            <a:spAutoFit/>
          </a:bodyPr>
          <a:lstStyle/>
          <a:p>
            <a:pPr marL="173897" marR="18426" algn="just">
              <a:lnSpc>
                <a:spcPts val="1034"/>
              </a:lnSpc>
              <a:spcBef>
                <a:spcPts val="163"/>
              </a:spcBef>
            </a:pPr>
            <a:r>
              <a:rPr sz="907" spc="-5" dirty="0">
                <a:solidFill>
                  <a:srgbClr val="231F20"/>
                </a:solidFill>
                <a:latin typeface="Liberation Sans Narrow"/>
                <a:cs typeface="Liberation Sans Narrow"/>
              </a:rPr>
              <a:t>externe…) et l’’établissement d’une cartographie des  risques</a:t>
            </a:r>
            <a:endParaRPr sz="907" dirty="0">
              <a:latin typeface="Liberation Sans Narrow"/>
              <a:cs typeface="Liberation Sans Narrow"/>
            </a:endParaRPr>
          </a:p>
          <a:p>
            <a:pPr marL="11516" marR="4607" algn="just">
              <a:lnSpc>
                <a:spcPct val="95600"/>
              </a:lnSpc>
              <a:spcBef>
                <a:spcPts val="254"/>
              </a:spcBef>
            </a:pPr>
            <a:r>
              <a:rPr sz="907" b="1" spc="-5" dirty="0">
                <a:solidFill>
                  <a:srgbClr val="231F20"/>
                </a:solidFill>
                <a:latin typeface="Liberation Sans Narrow"/>
                <a:cs typeface="Liberation Sans Narrow"/>
              </a:rPr>
              <a:t>Elaborer un programme </a:t>
            </a:r>
            <a:r>
              <a:rPr sz="907" b="1" spc="-9" dirty="0">
                <a:solidFill>
                  <a:srgbClr val="231F20"/>
                </a:solidFill>
                <a:latin typeface="Liberation Sans Narrow"/>
                <a:cs typeface="Liberation Sans Narrow"/>
              </a:rPr>
              <a:t>régional </a:t>
            </a:r>
            <a:r>
              <a:rPr sz="907" b="1" spc="-5" dirty="0">
                <a:solidFill>
                  <a:srgbClr val="231F20"/>
                </a:solidFill>
                <a:latin typeface="Liberation Sans Narrow"/>
                <a:cs typeface="Liberation Sans Narrow"/>
              </a:rPr>
              <a:t>qualité et réduction des  risques dans le champ du </a:t>
            </a:r>
            <a:r>
              <a:rPr sz="907" b="1" spc="-9" dirty="0">
                <a:solidFill>
                  <a:srgbClr val="231F20"/>
                </a:solidFill>
                <a:latin typeface="Liberation Sans Narrow"/>
                <a:cs typeface="Liberation Sans Narrow"/>
              </a:rPr>
              <a:t>premier recours, </a:t>
            </a:r>
            <a:r>
              <a:rPr sz="907" b="1" spc="-5" dirty="0">
                <a:solidFill>
                  <a:srgbClr val="231F20"/>
                </a:solidFill>
                <a:latin typeface="Liberation Sans Narrow"/>
                <a:cs typeface="Liberation Sans Narrow"/>
              </a:rPr>
              <a:t>en partenariat  avec l’Assurance maladie, les URPS… et avec l’appui des  Structures d’appui</a:t>
            </a:r>
            <a:endParaRPr sz="907" dirty="0">
              <a:latin typeface="Liberation Sans Narrow"/>
              <a:cs typeface="Liberation Sans Narrow"/>
            </a:endParaRPr>
          </a:p>
          <a:p>
            <a:pPr marL="11516">
              <a:spcBef>
                <a:spcPts val="499"/>
              </a:spcBef>
            </a:pPr>
            <a:r>
              <a:rPr sz="907" b="1" spc="-5" dirty="0">
                <a:solidFill>
                  <a:srgbClr val="231F20"/>
                </a:solidFill>
                <a:latin typeface="Liberation Sans Narrow"/>
                <a:cs typeface="Liberation Sans Narrow"/>
              </a:rPr>
              <a:t>Vis-à-vis des</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usagers</a:t>
            </a:r>
            <a:endParaRPr sz="907" dirty="0">
              <a:latin typeface="Liberation Sans Narrow"/>
              <a:cs typeface="Liberation Sans Narrow"/>
            </a:endParaRPr>
          </a:p>
          <a:p>
            <a:pPr marL="173897" marR="19578" algn="just">
              <a:lnSpc>
                <a:spcPct val="95400"/>
              </a:lnSpc>
              <a:spcBef>
                <a:spcPts val="535"/>
              </a:spcBef>
            </a:pPr>
            <a:r>
              <a:rPr sz="907" spc="-5" dirty="0">
                <a:solidFill>
                  <a:srgbClr val="231F20"/>
                </a:solidFill>
                <a:latin typeface="Liberation Sans Narrow"/>
                <a:cs typeface="Liberation Sans Narrow"/>
              </a:rPr>
              <a:t>Faire des usagers, un réel partenaire de la qualité de </a:t>
            </a:r>
            <a:r>
              <a:rPr sz="907" dirty="0">
                <a:solidFill>
                  <a:srgbClr val="231F20"/>
                </a:solidFill>
                <a:latin typeface="Liberation Sans Narrow"/>
                <a:cs typeface="Liberation Sans Narrow"/>
              </a:rPr>
              <a:t>sa  </a:t>
            </a:r>
            <a:r>
              <a:rPr sz="907" spc="-5" dirty="0">
                <a:solidFill>
                  <a:srgbClr val="231F20"/>
                </a:solidFill>
                <a:latin typeface="Liberation Sans Narrow"/>
                <a:cs typeface="Liberation Sans Narrow"/>
              </a:rPr>
              <a:t>prise en charge et de son accompagnement dans des  démarches comme l’expérimentation « Moipatient</a:t>
            </a:r>
            <a:r>
              <a:rPr sz="907" spc="36"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173897" marR="19578" algn="just">
              <a:lnSpc>
                <a:spcPts val="1043"/>
              </a:lnSpc>
              <a:spcBef>
                <a:spcPts val="303"/>
              </a:spcBef>
            </a:pPr>
            <a:r>
              <a:rPr sz="907" spc="-5" dirty="0">
                <a:solidFill>
                  <a:srgbClr val="231F20"/>
                </a:solidFill>
                <a:latin typeface="Liberation Sans Narrow"/>
                <a:cs typeface="Liberation Sans Narrow"/>
              </a:rPr>
              <a:t>Rendre les mesures de la qualité des acteurs, plus lisibles  et compréhensibles pour les</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usagers</a:t>
            </a:r>
            <a:endParaRPr sz="907" dirty="0">
              <a:latin typeface="Liberation Sans Narrow"/>
              <a:cs typeface="Liberation Sans Narrow"/>
            </a:endParaRPr>
          </a:p>
          <a:p>
            <a:pPr marL="173897" marR="19578" algn="just">
              <a:lnSpc>
                <a:spcPct val="95600"/>
              </a:lnSpc>
              <a:spcBef>
                <a:spcPts val="240"/>
              </a:spcBef>
            </a:pPr>
            <a:r>
              <a:rPr sz="907" spc="-5" dirty="0">
                <a:solidFill>
                  <a:srgbClr val="231F20"/>
                </a:solidFill>
                <a:latin typeface="Liberation Sans Narrow"/>
                <a:cs typeface="Liberation Sans Narrow"/>
              </a:rPr>
              <a:t>Améliorer l’information donnée aux usagers par chaque  acteur sur les enjeux qualité et sécurité et contribuer à </a:t>
            </a:r>
            <a:r>
              <a:rPr sz="907" dirty="0">
                <a:solidFill>
                  <a:srgbClr val="231F20"/>
                </a:solidFill>
                <a:latin typeface="Liberation Sans Narrow"/>
                <a:cs typeface="Liberation Sans Narrow"/>
              </a:rPr>
              <a:t>la  </a:t>
            </a:r>
            <a:r>
              <a:rPr sz="907" spc="-5" dirty="0">
                <a:solidFill>
                  <a:srgbClr val="231F20"/>
                </a:solidFill>
                <a:latin typeface="Liberation Sans Narrow"/>
                <a:cs typeface="Liberation Sans Narrow"/>
              </a:rPr>
              <a:t>diffusion des indicateurs qualité en s’appuyant sur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sources fiables comme Scope</a:t>
            </a:r>
            <a:r>
              <a:rPr sz="907" spc="5" dirty="0">
                <a:solidFill>
                  <a:srgbClr val="231F20"/>
                </a:solidFill>
                <a:latin typeface="Liberation Sans Narrow"/>
                <a:cs typeface="Liberation Sans Narrow"/>
              </a:rPr>
              <a:t> </a:t>
            </a:r>
            <a:r>
              <a:rPr sz="907" dirty="0">
                <a:solidFill>
                  <a:srgbClr val="231F20"/>
                </a:solidFill>
                <a:latin typeface="Liberation Sans Narrow"/>
                <a:cs typeface="Liberation Sans Narrow"/>
              </a:rPr>
              <a:t>santé</a:t>
            </a:r>
            <a:endParaRPr sz="907" dirty="0">
              <a:latin typeface="Liberation Sans Narrow"/>
              <a:cs typeface="Liberation Sans Narrow"/>
            </a:endParaRPr>
          </a:p>
          <a:p>
            <a:pPr marL="173897" marR="17850" algn="just">
              <a:lnSpc>
                <a:spcPts val="1034"/>
              </a:lnSpc>
              <a:spcBef>
                <a:spcPts val="304"/>
              </a:spcBef>
            </a:pPr>
            <a:r>
              <a:rPr sz="907" spc="-5" dirty="0">
                <a:solidFill>
                  <a:srgbClr val="231F20"/>
                </a:solidFill>
                <a:latin typeface="Liberation Sans Narrow"/>
                <a:cs typeface="Liberation Sans Narrow"/>
              </a:rPr>
              <a:t>Faire évoluer les indicateurs </a:t>
            </a:r>
            <a:r>
              <a:rPr sz="907" dirty="0">
                <a:solidFill>
                  <a:srgbClr val="231F20"/>
                </a:solidFill>
                <a:latin typeface="Liberation Sans Narrow"/>
                <a:cs typeface="Liberation Sans Narrow"/>
              </a:rPr>
              <a:t>vers </a:t>
            </a:r>
            <a:r>
              <a:rPr sz="907" spc="-5" dirty="0">
                <a:solidFill>
                  <a:srgbClr val="231F20"/>
                </a:solidFill>
                <a:latin typeface="Liberation Sans Narrow"/>
                <a:cs typeface="Liberation Sans Narrow"/>
              </a:rPr>
              <a:t>une approche </a:t>
            </a:r>
            <a:r>
              <a:rPr sz="907" dirty="0">
                <a:solidFill>
                  <a:srgbClr val="231F20"/>
                </a:solidFill>
                <a:latin typeface="Liberation Sans Narrow"/>
                <a:cs typeface="Liberation Sans Narrow"/>
              </a:rPr>
              <a:t>résultats  </a:t>
            </a:r>
            <a:r>
              <a:rPr sz="907" spc="-5" dirty="0">
                <a:solidFill>
                  <a:srgbClr val="231F20"/>
                </a:solidFill>
                <a:latin typeface="Liberation Sans Narrow"/>
                <a:cs typeface="Liberation Sans Narrow"/>
              </a:rPr>
              <a:t>(et moins une logique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moyens)</a:t>
            </a:r>
            <a:endParaRPr sz="907" dirty="0">
              <a:latin typeface="Liberation Sans Narrow"/>
              <a:cs typeface="Liberation Sans Narrow"/>
            </a:endParaRPr>
          </a:p>
          <a:p>
            <a:pPr marL="11516">
              <a:spcBef>
                <a:spcPts val="204"/>
              </a:spcBef>
            </a:pPr>
            <a:r>
              <a:rPr sz="907" b="1" spc="-5" dirty="0">
                <a:solidFill>
                  <a:srgbClr val="231F20"/>
                </a:solidFill>
                <a:latin typeface="Liberation Sans Narrow"/>
                <a:cs typeface="Liberation Sans Narrow"/>
              </a:rPr>
              <a:t>Vis-à-vis des établissements </a:t>
            </a:r>
            <a:r>
              <a:rPr sz="907" b="1" spc="-9" dirty="0">
                <a:solidFill>
                  <a:srgbClr val="231F20"/>
                </a:solidFill>
                <a:latin typeface="Liberation Sans Narrow"/>
                <a:cs typeface="Liberation Sans Narrow"/>
              </a:rPr>
              <a:t>et</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services</a:t>
            </a:r>
            <a:endParaRPr sz="907" dirty="0">
              <a:latin typeface="Liberation Sans Narrow"/>
              <a:cs typeface="Liberation Sans Narrow"/>
            </a:endParaRPr>
          </a:p>
          <a:p>
            <a:pPr marL="173897" marR="20154" algn="just">
              <a:lnSpc>
                <a:spcPct val="95600"/>
              </a:lnSpc>
              <a:spcBef>
                <a:spcPts val="544"/>
              </a:spcBef>
            </a:pPr>
            <a:r>
              <a:rPr sz="907" spc="-5" dirty="0">
                <a:solidFill>
                  <a:srgbClr val="231F20"/>
                </a:solidFill>
                <a:latin typeface="Liberation Sans Narrow"/>
                <a:cs typeface="Liberation Sans Narrow"/>
              </a:rPr>
              <a:t>Développer les démarches qualité et sécurité en ESMS,  notamment en EHPAD, en impulsant une dynamique  territoriale : formations, accompagnement opérationnel,  déploiement d’une charte qualité et</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sécurité…</a:t>
            </a:r>
            <a:endParaRPr sz="907" dirty="0">
              <a:latin typeface="Liberation Sans Narrow"/>
              <a:cs typeface="Liberation Sans Narrow"/>
            </a:endParaRPr>
          </a:p>
          <a:p>
            <a:pPr marL="173897" marR="19578" algn="just">
              <a:lnSpc>
                <a:spcPct val="95600"/>
              </a:lnSpc>
              <a:spcBef>
                <a:spcPts val="268"/>
              </a:spcBef>
            </a:pPr>
            <a:r>
              <a:rPr sz="907" spc="-5" dirty="0">
                <a:solidFill>
                  <a:srgbClr val="231F20"/>
                </a:solidFill>
                <a:latin typeface="Liberation Sans Narrow"/>
                <a:cs typeface="Liberation Sans Narrow"/>
              </a:rPr>
              <a:t>Assurer la continuité du projet personnalisé quel que soit  le parcours d’un usager et la structure qui l’accompagne,  assurer l’information réciproque, voire la rédaction  conjointe</a:t>
            </a:r>
            <a:endParaRPr sz="907" dirty="0">
              <a:latin typeface="Liberation Sans Narrow"/>
              <a:cs typeface="Liberation Sans Narrow"/>
            </a:endParaRPr>
          </a:p>
          <a:p>
            <a:pPr marL="173897" marR="16699" algn="just">
              <a:lnSpc>
                <a:spcPts val="1034"/>
              </a:lnSpc>
              <a:spcBef>
                <a:spcPts val="304"/>
              </a:spcBef>
            </a:pPr>
            <a:r>
              <a:rPr sz="907" spc="-5" dirty="0">
                <a:solidFill>
                  <a:srgbClr val="231F20"/>
                </a:solidFill>
                <a:latin typeface="Liberation Sans Narrow"/>
                <a:cs typeface="Liberation Sans Narrow"/>
              </a:rPr>
              <a:t>Systématiser le Dossier de Liaison d’Urgence en </a:t>
            </a:r>
            <a:r>
              <a:rPr sz="907" dirty="0">
                <a:solidFill>
                  <a:srgbClr val="231F20"/>
                </a:solidFill>
                <a:latin typeface="Liberation Sans Narrow"/>
                <a:cs typeface="Liberation Sans Narrow"/>
              </a:rPr>
              <a:t>EHPAD  </a:t>
            </a:r>
            <a:r>
              <a:rPr sz="907" spc="-5" dirty="0">
                <a:solidFill>
                  <a:srgbClr val="231F20"/>
                </a:solidFill>
                <a:latin typeface="Liberation Sans Narrow"/>
                <a:cs typeface="Liberation Sans Narrow"/>
              </a:rPr>
              <a:t>et la fiche de liaison en structure PH et en</a:t>
            </a:r>
            <a:r>
              <a:rPr sz="907" spc="32"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SSIAD</a:t>
            </a:r>
            <a:endParaRPr sz="907" dirty="0">
              <a:latin typeface="Liberation Sans Narrow"/>
              <a:cs typeface="Liberation Sans Narrow"/>
            </a:endParaRPr>
          </a:p>
          <a:p>
            <a:pPr marL="173897" marR="17850" algn="just">
              <a:lnSpc>
                <a:spcPct val="95400"/>
              </a:lnSpc>
              <a:spcBef>
                <a:spcPts val="254"/>
              </a:spcBef>
            </a:pPr>
            <a:r>
              <a:rPr sz="907" spc="-5" dirty="0">
                <a:solidFill>
                  <a:srgbClr val="231F20"/>
                </a:solidFill>
                <a:latin typeface="Liberation Sans Narrow"/>
                <a:cs typeface="Liberation Sans Narrow"/>
              </a:rPr>
              <a:t>Mettre en place la démarche d’Identito-vigilance au </a:t>
            </a:r>
            <a:r>
              <a:rPr sz="907" dirty="0">
                <a:solidFill>
                  <a:srgbClr val="231F20"/>
                </a:solidFill>
                <a:latin typeface="Liberation Sans Narrow"/>
                <a:cs typeface="Liberation Sans Narrow"/>
              </a:rPr>
              <a:t>sein  </a:t>
            </a:r>
            <a:r>
              <a:rPr sz="907" spc="-5" dirty="0">
                <a:solidFill>
                  <a:srgbClr val="231F20"/>
                </a:solidFill>
                <a:latin typeface="Liberation Sans Narrow"/>
                <a:cs typeface="Liberation Sans Narrow"/>
              </a:rPr>
              <a:t>de la prise en charge et des parcours dans tous les  secteurs de la</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latin typeface="Liberation Sans Narrow"/>
              <a:cs typeface="Liberation Sans Narrow"/>
            </a:endParaRPr>
          </a:p>
          <a:p>
            <a:pPr marL="11516">
              <a:spcBef>
                <a:spcPts val="230"/>
              </a:spcBef>
            </a:pPr>
            <a:r>
              <a:rPr sz="907" b="1" spc="-5" dirty="0">
                <a:solidFill>
                  <a:srgbClr val="231F20"/>
                </a:solidFill>
                <a:latin typeface="Liberation Sans Narrow"/>
                <a:cs typeface="Liberation Sans Narrow"/>
              </a:rPr>
              <a:t>Vis-à-vis des structures d’appui à la</a:t>
            </a:r>
            <a:r>
              <a:rPr sz="907" b="1" spc="18"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qualité</a:t>
            </a:r>
            <a:endParaRPr sz="907" dirty="0">
              <a:latin typeface="Liberation Sans Narrow"/>
              <a:cs typeface="Liberation Sans Narrow"/>
            </a:endParaRPr>
          </a:p>
          <a:p>
            <a:pPr marL="173897" marR="17275" algn="just">
              <a:lnSpc>
                <a:spcPts val="1043"/>
              </a:lnSpc>
              <a:spcBef>
                <a:spcPts val="558"/>
              </a:spcBef>
            </a:pPr>
            <a:r>
              <a:rPr sz="907" spc="-5" dirty="0">
                <a:solidFill>
                  <a:srgbClr val="231F20"/>
                </a:solidFill>
                <a:latin typeface="Liberation Sans Narrow"/>
                <a:cs typeface="Liberation Sans Narrow"/>
              </a:rPr>
              <a:t>Unifier et renforcer la </a:t>
            </a:r>
            <a:r>
              <a:rPr sz="907" spc="-9" dirty="0">
                <a:solidFill>
                  <a:srgbClr val="231F20"/>
                </a:solidFill>
                <a:latin typeface="Liberation Sans Narrow"/>
                <a:cs typeface="Liberation Sans Narrow"/>
              </a:rPr>
              <a:t>SRAE </a:t>
            </a:r>
            <a:r>
              <a:rPr sz="907" spc="-5" dirty="0">
                <a:solidFill>
                  <a:srgbClr val="231F20"/>
                </a:solidFill>
                <a:latin typeface="Liberation Sans Narrow"/>
                <a:cs typeface="Liberation Sans Narrow"/>
              </a:rPr>
              <a:t>qualité, couvrant tous les  acteurs (dont le</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domicile)</a:t>
            </a:r>
            <a:endParaRPr sz="907" dirty="0">
              <a:latin typeface="Liberation Sans Narrow"/>
              <a:cs typeface="Liberation Sans Narrow"/>
            </a:endParaRPr>
          </a:p>
          <a:p>
            <a:pPr marL="173897" marR="18426" algn="just">
              <a:lnSpc>
                <a:spcPct val="95400"/>
              </a:lnSpc>
              <a:spcBef>
                <a:spcPts val="249"/>
              </a:spcBef>
            </a:pPr>
            <a:r>
              <a:rPr sz="907" spc="-5" dirty="0">
                <a:solidFill>
                  <a:srgbClr val="231F20"/>
                </a:solidFill>
                <a:latin typeface="Liberation Sans Narrow"/>
                <a:cs typeface="Liberation Sans Narrow"/>
              </a:rPr>
              <a:t>Favoriser les synergies d’actions des structures régionales  d’appui et de vigilance autour d’enjeux et d’objectifs  partagés dans le champ de la sécurité sanitaire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soins  et des accompagnements via un programme d’actions  concerté au sein du</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RREVA</a:t>
            </a:r>
            <a:endParaRPr sz="907" dirty="0">
              <a:latin typeface="Liberation Sans Narrow"/>
              <a:cs typeface="Liberation Sans Narrow"/>
            </a:endParaRPr>
          </a:p>
        </p:txBody>
      </p:sp>
      <p:pic>
        <p:nvPicPr>
          <p:cNvPr id="12" name="Image 11"/>
          <p:cNvPicPr>
            <a:picLocks noChangeAspect="1"/>
          </p:cNvPicPr>
          <p:nvPr/>
        </p:nvPicPr>
        <p:blipFill>
          <a:blip r:embed="rId3"/>
          <a:stretch>
            <a:fillRect/>
          </a:stretch>
        </p:blipFill>
        <p:spPr>
          <a:xfrm>
            <a:off x="345003" y="77003"/>
            <a:ext cx="8449788" cy="1213209"/>
          </a:xfrm>
          <a:prstGeom prst="rect">
            <a:avLst/>
          </a:prstGeom>
        </p:spPr>
      </p:pic>
      <p:sp>
        <p:nvSpPr>
          <p:cNvPr id="13" name="Parchemin vertical 12"/>
          <p:cNvSpPr/>
          <p:nvPr/>
        </p:nvSpPr>
        <p:spPr>
          <a:xfrm>
            <a:off x="5808017" y="1519825"/>
            <a:ext cx="6306206" cy="5338175"/>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4" name="Image 13"/>
          <p:cNvPicPr>
            <a:picLocks noChangeAspect="1"/>
          </p:cNvPicPr>
          <p:nvPr/>
        </p:nvPicPr>
        <p:blipFill>
          <a:blip r:embed="rId4"/>
          <a:stretch>
            <a:fillRect/>
          </a:stretch>
        </p:blipFill>
        <p:spPr>
          <a:xfrm>
            <a:off x="7214807" y="1585107"/>
            <a:ext cx="447108" cy="574357"/>
          </a:xfrm>
          <a:prstGeom prst="rect">
            <a:avLst/>
          </a:prstGeom>
        </p:spPr>
      </p:pic>
      <p:sp>
        <p:nvSpPr>
          <p:cNvPr id="15" name="ZoneTexte 14"/>
          <p:cNvSpPr txBox="1"/>
          <p:nvPr/>
        </p:nvSpPr>
        <p:spPr>
          <a:xfrm>
            <a:off x="7743150" y="1574960"/>
            <a:ext cx="5770110"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4" name="Espace réservé du numéro de diapositive 3"/>
          <p:cNvSpPr>
            <a:spLocks noGrp="1"/>
          </p:cNvSpPr>
          <p:nvPr>
            <p:ph type="sldNum" sz="quarter" idx="7"/>
          </p:nvPr>
        </p:nvSpPr>
        <p:spPr>
          <a:xfrm>
            <a:off x="9029252" y="6533327"/>
            <a:ext cx="2804160" cy="161583"/>
          </a:xfrm>
        </p:spPr>
        <p:txBody>
          <a:bodyPr/>
          <a:lstStyle/>
          <a:p>
            <a:fld id="{B6F15528-21DE-4FAA-801E-634DDDAF4B2B}" type="slidenum">
              <a:rPr lang="fr-FR" sz="1050">
                <a:solidFill>
                  <a:prstClr val="black">
                    <a:tint val="75000"/>
                  </a:prstClr>
                </a:solidFill>
              </a:rPr>
              <a:pPr/>
              <a:t>33</a:t>
            </a:fld>
            <a:endParaRPr lang="fr-FR" sz="1050" dirty="0">
              <a:solidFill>
                <a:prstClr val="black">
                  <a:tint val="75000"/>
                </a:prstClr>
              </a:solidFill>
            </a:endParaRPr>
          </a:p>
        </p:txBody>
      </p:sp>
    </p:spTree>
    <p:extLst>
      <p:ext uri="{BB962C8B-B14F-4D97-AF65-F5344CB8AC3E}">
        <p14:creationId xmlns:p14="http://schemas.microsoft.com/office/powerpoint/2010/main" val="1051219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9315125" y="0"/>
            <a:ext cx="2779822" cy="1759828"/>
          </a:xfrm>
          <a:prstGeom prst="rect">
            <a:avLst/>
          </a:prstGeom>
          <a:blipFill>
            <a:blip r:embed="rId2"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2402513" y="1481824"/>
            <a:ext cx="5032653" cy="272729"/>
          </a:xfrm>
          <a:prstGeom prst="rect">
            <a:avLst/>
          </a:prstGeom>
        </p:spPr>
        <p:txBody>
          <a:bodyPr vert="horz" wrap="square" lIns="0" tIns="28791" rIns="0" bIns="0" rtlCol="0">
            <a:spAutoFit/>
          </a:bodyPr>
          <a:lstStyle/>
          <a:p>
            <a:pPr marL="11516" marR="4607" indent="394435">
              <a:lnSpc>
                <a:spcPts val="1868"/>
              </a:lnSpc>
              <a:spcBef>
                <a:spcPts val="227"/>
              </a:spcBef>
            </a:pPr>
            <a:r>
              <a:rPr sz="1632" i="0" spc="-5" dirty="0">
                <a:solidFill>
                  <a:srgbClr val="8ABD70"/>
                </a:solidFill>
              </a:rPr>
              <a:t>DECLINAISONS  OPERATIONNE</a:t>
            </a:r>
            <a:r>
              <a:rPr sz="1632" i="0" spc="-18" dirty="0">
                <a:solidFill>
                  <a:srgbClr val="8ABD70"/>
                </a:solidFill>
              </a:rPr>
              <a:t>L</a:t>
            </a:r>
            <a:r>
              <a:rPr sz="1632" i="0" spc="-9" dirty="0">
                <a:solidFill>
                  <a:srgbClr val="8ABD70"/>
                </a:solidFill>
              </a:rPr>
              <a:t>L</a:t>
            </a:r>
            <a:r>
              <a:rPr sz="1632" i="0" spc="-5" dirty="0">
                <a:solidFill>
                  <a:srgbClr val="8ABD70"/>
                </a:solidFill>
              </a:rPr>
              <a:t>ES</a:t>
            </a:r>
            <a:endParaRPr sz="1632" dirty="0"/>
          </a:p>
        </p:txBody>
      </p:sp>
      <p:sp>
        <p:nvSpPr>
          <p:cNvPr id="6" name="object 6"/>
          <p:cNvSpPr txBox="1"/>
          <p:nvPr/>
        </p:nvSpPr>
        <p:spPr>
          <a:xfrm>
            <a:off x="4756819" y="1007679"/>
            <a:ext cx="494628" cy="290227"/>
          </a:xfrm>
          <a:prstGeom prst="rect">
            <a:avLst/>
          </a:prstGeom>
        </p:spPr>
        <p:txBody>
          <a:bodyPr vert="horz" wrap="square" lIns="0" tIns="10941" rIns="0" bIns="0" rtlCol="0">
            <a:spAutoFit/>
          </a:bodyPr>
          <a:lstStyle/>
          <a:p>
            <a:pPr marL="11516">
              <a:spcBef>
                <a:spcPts val="86"/>
              </a:spcBef>
            </a:pPr>
            <a:r>
              <a:rPr sz="907" b="1" spc="-5" dirty="0">
                <a:solidFill>
                  <a:srgbClr val="231F20"/>
                </a:solidFill>
                <a:latin typeface="Liberation Sans Narrow"/>
                <a:cs typeface="Liberation Sans Narrow"/>
              </a:rPr>
              <a:t>Acculturer</a:t>
            </a:r>
            <a:endParaRPr sz="907">
              <a:latin typeface="Liberation Sans Narrow"/>
              <a:cs typeface="Liberation Sans Narrow"/>
            </a:endParaRPr>
          </a:p>
        </p:txBody>
      </p:sp>
      <p:sp>
        <p:nvSpPr>
          <p:cNvPr id="7" name="object 7"/>
          <p:cNvSpPr txBox="1"/>
          <p:nvPr/>
        </p:nvSpPr>
        <p:spPr>
          <a:xfrm>
            <a:off x="819625" y="2060012"/>
            <a:ext cx="4433445" cy="978309"/>
          </a:xfrm>
          <a:prstGeom prst="rect">
            <a:avLst/>
          </a:prstGeom>
        </p:spPr>
        <p:txBody>
          <a:bodyPr vert="horz" wrap="square" lIns="0" tIns="20729" rIns="0" bIns="0" rtlCol="0">
            <a:spAutoFit/>
          </a:bodyPr>
          <a:lstStyle/>
          <a:p>
            <a:pPr marL="173897" marR="6334">
              <a:lnSpc>
                <a:spcPts val="1034"/>
              </a:lnSpc>
              <a:spcBef>
                <a:spcPts val="163"/>
              </a:spcBef>
            </a:pPr>
            <a:r>
              <a:rPr sz="907" spc="-5" dirty="0">
                <a:solidFill>
                  <a:srgbClr val="231F20"/>
                </a:solidFill>
                <a:latin typeface="Liberation Sans Narrow"/>
                <a:cs typeface="Liberation Sans Narrow"/>
              </a:rPr>
              <a:t>Diffuser la culture de la performance auprès des acteurs et  des usagers</a:t>
            </a:r>
            <a:endParaRPr sz="907" dirty="0">
              <a:latin typeface="Liberation Sans Narrow"/>
              <a:cs typeface="Liberation Sans Narrow"/>
            </a:endParaRPr>
          </a:p>
          <a:p>
            <a:pPr marL="173897" marR="4607">
              <a:lnSpc>
                <a:spcPts val="1043"/>
              </a:lnSpc>
              <a:spcBef>
                <a:spcPts val="277"/>
              </a:spcBef>
            </a:pPr>
            <a:r>
              <a:rPr sz="907" spc="-5" dirty="0">
                <a:solidFill>
                  <a:srgbClr val="231F20"/>
                </a:solidFill>
                <a:latin typeface="Liberation Sans Narrow"/>
                <a:cs typeface="Liberation Sans Narrow"/>
              </a:rPr>
              <a:t>Intégrer la pertinence, la qualité et la sécurité des soins  dans les démarches de performance</a:t>
            </a:r>
            <a:r>
              <a:rPr sz="907" spc="41"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médico-économique</a:t>
            </a:r>
            <a:endParaRPr sz="907" dirty="0">
              <a:latin typeface="Liberation Sans Narrow"/>
              <a:cs typeface="Liberation Sans Narrow"/>
            </a:endParaRPr>
          </a:p>
          <a:p>
            <a:pPr marL="173897">
              <a:spcBef>
                <a:spcPts val="190"/>
              </a:spcBef>
            </a:pPr>
            <a:r>
              <a:rPr sz="907" spc="-5" dirty="0">
                <a:solidFill>
                  <a:srgbClr val="231F20"/>
                </a:solidFill>
                <a:latin typeface="Liberation Sans Narrow"/>
                <a:cs typeface="Liberation Sans Narrow"/>
              </a:rPr>
              <a:t>Installer une gouvernance pluri institutionnelle en</a:t>
            </a:r>
            <a:r>
              <a:rPr sz="907" spc="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appui</a:t>
            </a:r>
            <a:endParaRPr sz="907" dirty="0">
              <a:latin typeface="Liberation Sans Narrow"/>
              <a:cs typeface="Liberation Sans Narrow"/>
            </a:endParaRPr>
          </a:p>
          <a:p>
            <a:pPr marL="11516">
              <a:spcBef>
                <a:spcPts val="227"/>
              </a:spcBef>
            </a:pPr>
            <a:r>
              <a:rPr sz="907" b="1" spc="-5" dirty="0">
                <a:solidFill>
                  <a:srgbClr val="231F20"/>
                </a:solidFill>
                <a:latin typeface="Liberation Sans Narrow"/>
                <a:cs typeface="Liberation Sans Narrow"/>
              </a:rPr>
              <a:t>Mettre en</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œuvre</a:t>
            </a:r>
            <a:endParaRPr sz="907" dirty="0">
              <a:latin typeface="Liberation Sans Narrow"/>
              <a:cs typeface="Liberation Sans Narrow"/>
            </a:endParaRPr>
          </a:p>
          <a:p>
            <a:pPr marL="173897">
              <a:spcBef>
                <a:spcPts val="485"/>
              </a:spcBef>
            </a:pPr>
            <a:r>
              <a:rPr sz="907" spc="-5" dirty="0">
                <a:solidFill>
                  <a:srgbClr val="231F20"/>
                </a:solidFill>
                <a:latin typeface="Liberation Sans Narrow"/>
                <a:cs typeface="Liberation Sans Narrow"/>
              </a:rPr>
              <a:t>Partager le diagnostic et les</a:t>
            </a:r>
            <a:r>
              <a:rPr sz="907" spc="-9" dirty="0">
                <a:solidFill>
                  <a:srgbClr val="231F20"/>
                </a:solidFill>
                <a:latin typeface="Liberation Sans Narrow"/>
                <a:cs typeface="Liberation Sans Narrow"/>
              </a:rPr>
              <a:t> </a:t>
            </a:r>
            <a:r>
              <a:rPr sz="907" dirty="0">
                <a:solidFill>
                  <a:srgbClr val="231F20"/>
                </a:solidFill>
                <a:latin typeface="Liberation Sans Narrow"/>
                <a:cs typeface="Liberation Sans Narrow"/>
              </a:rPr>
              <a:t>objectifs</a:t>
            </a:r>
            <a:endParaRPr sz="907" dirty="0">
              <a:latin typeface="Liberation Sans Narrow"/>
              <a:cs typeface="Liberation Sans Narrow"/>
            </a:endParaRPr>
          </a:p>
        </p:txBody>
      </p:sp>
      <p:sp>
        <p:nvSpPr>
          <p:cNvPr id="8" name="object 8"/>
          <p:cNvSpPr txBox="1"/>
          <p:nvPr/>
        </p:nvSpPr>
        <p:spPr>
          <a:xfrm>
            <a:off x="981429" y="3013561"/>
            <a:ext cx="2714007" cy="150638"/>
          </a:xfrm>
          <a:prstGeom prst="rect">
            <a:avLst/>
          </a:prstGeom>
        </p:spPr>
        <p:txBody>
          <a:bodyPr vert="horz" wrap="square" lIns="0" tIns="10941" rIns="0" bIns="0" rtlCol="0">
            <a:spAutoFit/>
          </a:bodyPr>
          <a:lstStyle/>
          <a:p>
            <a:pPr marL="11516">
              <a:spcBef>
                <a:spcPts val="86"/>
              </a:spcBef>
              <a:tabLst>
                <a:tab pos="749139" algn="l"/>
                <a:tab pos="984649" algn="l"/>
                <a:tab pos="1497703" algn="l"/>
                <a:tab pos="1775247" algn="l"/>
                <a:tab pos="2398282" algn="l"/>
              </a:tabLst>
            </a:pPr>
            <a:r>
              <a:rPr sz="907" spc="-5" dirty="0">
                <a:solidFill>
                  <a:srgbClr val="231F20"/>
                </a:solidFill>
                <a:latin typeface="Liberation Sans Narrow"/>
                <a:cs typeface="Liberation Sans Narrow"/>
              </a:rPr>
              <a:t>Accompagner	et	impulser	les	</a:t>
            </a:r>
            <a:r>
              <a:rPr sz="907" spc="-5" dirty="0" err="1" smtClean="0">
                <a:solidFill>
                  <a:srgbClr val="231F20"/>
                </a:solidFill>
                <a:latin typeface="Liberation Sans Narrow"/>
                <a:cs typeface="Liberation Sans Narrow"/>
              </a:rPr>
              <a:t>démarches</a:t>
            </a:r>
            <a:r>
              <a:rPr lang="fr-FR" sz="907" spc="-5" dirty="0" smtClean="0">
                <a:solidFill>
                  <a:srgbClr val="231F20"/>
                </a:solidFill>
                <a:latin typeface="Liberation Sans Narrow"/>
                <a:cs typeface="Liberation Sans Narrow"/>
              </a:rPr>
              <a:t> </a:t>
            </a:r>
            <a:r>
              <a:rPr sz="907" spc="-5" dirty="0" smtClean="0">
                <a:solidFill>
                  <a:srgbClr val="231F20"/>
                </a:solidFill>
                <a:latin typeface="Liberation Sans Narrow"/>
                <a:cs typeface="Liberation Sans Narrow"/>
              </a:rPr>
              <a:t>de</a:t>
            </a:r>
            <a:endParaRPr sz="907" dirty="0">
              <a:latin typeface="Liberation Sans Narrow"/>
              <a:cs typeface="Liberation Sans Narrow"/>
            </a:endParaRPr>
          </a:p>
        </p:txBody>
      </p:sp>
      <p:sp>
        <p:nvSpPr>
          <p:cNvPr id="9" name="object 9"/>
          <p:cNvSpPr txBox="1"/>
          <p:nvPr/>
        </p:nvSpPr>
        <p:spPr>
          <a:xfrm>
            <a:off x="978149" y="3164199"/>
            <a:ext cx="3543401" cy="777613"/>
          </a:xfrm>
          <a:prstGeom prst="rect">
            <a:avLst/>
          </a:prstGeom>
        </p:spPr>
        <p:txBody>
          <a:bodyPr vert="horz" wrap="square" lIns="0" tIns="20729" rIns="0" bIns="0" rtlCol="0">
            <a:spAutoFit/>
          </a:bodyPr>
          <a:lstStyle/>
          <a:p>
            <a:pPr marL="11516" marR="4607">
              <a:lnSpc>
                <a:spcPts val="1034"/>
              </a:lnSpc>
              <a:spcBef>
                <a:spcPts val="163"/>
              </a:spcBef>
            </a:pPr>
            <a:r>
              <a:rPr sz="907" spc="-5" dirty="0">
                <a:solidFill>
                  <a:srgbClr val="231F20"/>
                </a:solidFill>
                <a:latin typeface="Liberation Sans Narrow"/>
                <a:cs typeface="Liberation Sans Narrow"/>
              </a:rPr>
              <a:t>parangonnage* et d’efficience tous secteurs confondus  (sanitaire, médico-social, prévention, sécurité</a:t>
            </a:r>
            <a:r>
              <a:rPr sz="907" spc="6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sanitaire,…)</a:t>
            </a:r>
            <a:endParaRPr sz="907" dirty="0">
              <a:latin typeface="Liberation Sans Narrow"/>
              <a:cs typeface="Liberation Sans Narrow"/>
            </a:endParaRPr>
          </a:p>
          <a:p>
            <a:pPr marL="11516">
              <a:spcBef>
                <a:spcPts val="204"/>
              </a:spcBef>
            </a:pPr>
            <a:r>
              <a:rPr sz="907" spc="-5" dirty="0">
                <a:solidFill>
                  <a:srgbClr val="231F20"/>
                </a:solidFill>
                <a:latin typeface="Liberation Sans Narrow"/>
                <a:cs typeface="Liberation Sans Narrow"/>
              </a:rPr>
              <a:t>Diffuser les référentiels de bonne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pratique</a:t>
            </a:r>
            <a:endParaRPr sz="907" dirty="0">
              <a:latin typeface="Liberation Sans Narrow"/>
              <a:cs typeface="Liberation Sans Narrow"/>
            </a:endParaRPr>
          </a:p>
          <a:p>
            <a:pPr marL="11516" marR="792326">
              <a:lnSpc>
                <a:spcPct val="119900"/>
              </a:lnSpc>
              <a:spcBef>
                <a:spcPts val="9"/>
              </a:spcBef>
            </a:pPr>
            <a:r>
              <a:rPr sz="907" spc="-5" dirty="0">
                <a:solidFill>
                  <a:srgbClr val="231F20"/>
                </a:solidFill>
                <a:latin typeface="Liberation Sans Narrow"/>
                <a:cs typeface="Liberation Sans Narrow"/>
              </a:rPr>
              <a:t>Améliorer l’efficience des établissements  Maitriser et réduire les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déficits</a:t>
            </a:r>
            <a:endParaRPr sz="907" dirty="0">
              <a:latin typeface="Liberation Sans Narrow"/>
              <a:cs typeface="Liberation Sans Narrow"/>
            </a:endParaRPr>
          </a:p>
        </p:txBody>
      </p:sp>
      <p:sp>
        <p:nvSpPr>
          <p:cNvPr id="10" name="object 10"/>
          <p:cNvSpPr txBox="1"/>
          <p:nvPr/>
        </p:nvSpPr>
        <p:spPr>
          <a:xfrm>
            <a:off x="819624" y="3811698"/>
            <a:ext cx="3588413" cy="2022587"/>
          </a:xfrm>
          <a:prstGeom prst="rect">
            <a:avLst/>
          </a:prstGeom>
        </p:spPr>
        <p:txBody>
          <a:bodyPr vert="horz" wrap="square" lIns="0" tIns="73705" rIns="0" bIns="0" rtlCol="0">
            <a:spAutoFit/>
          </a:bodyPr>
          <a:lstStyle/>
          <a:p>
            <a:pPr marL="11516">
              <a:spcBef>
                <a:spcPts val="580"/>
              </a:spcBef>
            </a:pPr>
            <a:r>
              <a:rPr sz="907" b="1" spc="-5" dirty="0">
                <a:solidFill>
                  <a:srgbClr val="231F20"/>
                </a:solidFill>
                <a:latin typeface="Liberation Sans Narrow"/>
                <a:cs typeface="Liberation Sans Narrow"/>
              </a:rPr>
              <a:t>Mesurer évaluer</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observer</a:t>
            </a:r>
            <a:endParaRPr sz="907" dirty="0">
              <a:latin typeface="Liberation Sans Narrow"/>
              <a:cs typeface="Liberation Sans Narrow"/>
            </a:endParaRPr>
          </a:p>
          <a:p>
            <a:pPr marL="173897" marR="7486" algn="just">
              <a:lnSpc>
                <a:spcPct val="95600"/>
              </a:lnSpc>
              <a:spcBef>
                <a:spcPts val="535"/>
              </a:spcBef>
            </a:pPr>
            <a:r>
              <a:rPr sz="907" spc="-5" dirty="0">
                <a:solidFill>
                  <a:srgbClr val="231F20"/>
                </a:solidFill>
                <a:latin typeface="Liberation Sans Narrow"/>
                <a:cs typeface="Liberation Sans Narrow"/>
              </a:rPr>
              <a:t>S’assurer de l’analyse de la performance et de la qualité de  prise en charge menée à l’échelle des établissements et  dans une dynamique de parcours (soit par pathologie soit  par</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population)</a:t>
            </a:r>
            <a:endParaRPr sz="907" dirty="0">
              <a:latin typeface="Liberation Sans Narrow"/>
              <a:cs typeface="Liberation Sans Narrow"/>
            </a:endParaRPr>
          </a:p>
          <a:p>
            <a:pPr marL="173897" marR="8637" algn="just">
              <a:lnSpc>
                <a:spcPts val="1034"/>
              </a:lnSpc>
              <a:spcBef>
                <a:spcPts val="308"/>
              </a:spcBef>
            </a:pPr>
            <a:r>
              <a:rPr sz="907" spc="-5" dirty="0">
                <a:solidFill>
                  <a:srgbClr val="231F20"/>
                </a:solidFill>
                <a:latin typeface="Liberation Sans Narrow"/>
                <a:cs typeface="Liberation Sans Narrow"/>
              </a:rPr>
              <a:t>Mettre en place pour tout dispositif une évaluation en  termes de pertinence et</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d’efficience</a:t>
            </a:r>
            <a:endParaRPr sz="907" dirty="0">
              <a:latin typeface="Liberation Sans Narrow"/>
              <a:cs typeface="Liberation Sans Narrow"/>
            </a:endParaRPr>
          </a:p>
          <a:p>
            <a:pPr marL="173897" marR="5182" algn="just">
              <a:lnSpc>
                <a:spcPct val="95400"/>
              </a:lnSpc>
              <a:spcBef>
                <a:spcPts val="249"/>
              </a:spcBef>
            </a:pPr>
            <a:r>
              <a:rPr sz="907" spc="-5" dirty="0">
                <a:solidFill>
                  <a:srgbClr val="231F20"/>
                </a:solidFill>
                <a:latin typeface="Liberation Sans Narrow"/>
                <a:cs typeface="Liberation Sans Narrow"/>
              </a:rPr>
              <a:t>Améliorer la connaissance des délais de rendez-vous pour  les principales disciplines médicales et chirurgicales, et  d’imagerie.</a:t>
            </a:r>
            <a:endParaRPr sz="907" dirty="0">
              <a:latin typeface="Liberation Sans Narrow"/>
              <a:cs typeface="Liberation Sans Narrow"/>
            </a:endParaRPr>
          </a:p>
          <a:p>
            <a:pPr marL="173897" marR="9213" algn="just">
              <a:lnSpc>
                <a:spcPts val="1043"/>
              </a:lnSpc>
              <a:spcBef>
                <a:spcPts val="299"/>
              </a:spcBef>
            </a:pPr>
            <a:r>
              <a:rPr sz="907" spc="-5" dirty="0">
                <a:solidFill>
                  <a:srgbClr val="231F20"/>
                </a:solidFill>
                <a:latin typeface="Liberation Sans Narrow"/>
                <a:cs typeface="Liberation Sans Narrow"/>
              </a:rPr>
              <a:t>Accompagner la montée en charge de l’observatoire de  l’imagerie</a:t>
            </a:r>
            <a:endParaRPr sz="907" dirty="0">
              <a:latin typeface="Liberation Sans Narrow"/>
              <a:cs typeface="Liberation Sans Narrow"/>
            </a:endParaRPr>
          </a:p>
          <a:p>
            <a:pPr marL="173897" marR="4607" algn="just">
              <a:lnSpc>
                <a:spcPts val="1043"/>
              </a:lnSpc>
              <a:spcBef>
                <a:spcPts val="263"/>
              </a:spcBef>
            </a:pPr>
            <a:r>
              <a:rPr sz="907" spc="-5" dirty="0">
                <a:solidFill>
                  <a:srgbClr val="231F20"/>
                </a:solidFill>
                <a:latin typeface="Liberation Sans Narrow"/>
                <a:cs typeface="Liberation Sans Narrow"/>
              </a:rPr>
              <a:t>Connaitre, suivre et améliorer les délais de rendez-vous  pour les examens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d’imagerie</a:t>
            </a:r>
            <a:endParaRPr sz="907" dirty="0">
              <a:latin typeface="Liberation Sans Narrow"/>
              <a:cs typeface="Liberation Sans Narrow"/>
            </a:endParaRPr>
          </a:p>
          <a:p>
            <a:pPr marL="173897" marR="9213" algn="just">
              <a:lnSpc>
                <a:spcPts val="1043"/>
              </a:lnSpc>
              <a:spcBef>
                <a:spcPts val="268"/>
              </a:spcBef>
            </a:pPr>
            <a:r>
              <a:rPr sz="907" spc="-5" dirty="0">
                <a:solidFill>
                  <a:srgbClr val="231F20"/>
                </a:solidFill>
                <a:latin typeface="Liberation Sans Narrow"/>
                <a:cs typeface="Liberation Sans Narrow"/>
              </a:rPr>
              <a:t>Optimiser le rôle des CMP dans le parcours de santé  mentale et réduire les délais de rendez-vous dans les</a:t>
            </a:r>
            <a:r>
              <a:rPr sz="907" spc="41" dirty="0">
                <a:solidFill>
                  <a:srgbClr val="231F20"/>
                </a:solidFill>
                <a:latin typeface="Liberation Sans Narrow"/>
                <a:cs typeface="Liberation Sans Narrow"/>
              </a:rPr>
              <a:t> </a:t>
            </a:r>
            <a:r>
              <a:rPr sz="907" dirty="0">
                <a:solidFill>
                  <a:srgbClr val="231F20"/>
                </a:solidFill>
                <a:latin typeface="Liberation Sans Narrow"/>
                <a:cs typeface="Liberation Sans Narrow"/>
              </a:rPr>
              <a:t>CMP</a:t>
            </a:r>
            <a:endParaRPr sz="907" dirty="0">
              <a:latin typeface="Liberation Sans Narrow"/>
              <a:cs typeface="Liberation Sans Narrow"/>
            </a:endParaRPr>
          </a:p>
        </p:txBody>
      </p:sp>
      <p:sp>
        <p:nvSpPr>
          <p:cNvPr id="11" name="object 11"/>
          <p:cNvSpPr txBox="1"/>
          <p:nvPr/>
        </p:nvSpPr>
        <p:spPr>
          <a:xfrm>
            <a:off x="855821" y="5834285"/>
            <a:ext cx="3552215" cy="487829"/>
          </a:xfrm>
          <a:prstGeom prst="rect">
            <a:avLst/>
          </a:prstGeom>
        </p:spPr>
        <p:txBody>
          <a:bodyPr vert="horz" wrap="square" lIns="0" tIns="17275" rIns="0" bIns="0" rtlCol="0">
            <a:spAutoFit/>
          </a:bodyPr>
          <a:lstStyle/>
          <a:p>
            <a:pPr marL="11516" marR="4607" algn="just">
              <a:lnSpc>
                <a:spcPct val="95400"/>
              </a:lnSpc>
              <a:spcBef>
                <a:spcPts val="136"/>
              </a:spcBef>
            </a:pPr>
            <a:r>
              <a:rPr sz="907" b="1" spc="-5" dirty="0">
                <a:solidFill>
                  <a:srgbClr val="231F20"/>
                </a:solidFill>
                <a:latin typeface="Liberation Sans Narrow"/>
                <a:cs typeface="Liberation Sans Narrow"/>
              </a:rPr>
              <a:t>Promouvoir l’amélioration de l’Efficience des  établissements sanitaires en termes de capacitaire et  d’organisation</a:t>
            </a:r>
            <a:endParaRPr sz="907" dirty="0">
              <a:latin typeface="Liberation Sans Narrow"/>
              <a:cs typeface="Liberation Sans Narrow"/>
            </a:endParaRPr>
          </a:p>
          <a:p>
            <a:pPr marL="173897" marR="6910">
              <a:lnSpc>
                <a:spcPts val="1034"/>
              </a:lnSpc>
              <a:spcBef>
                <a:spcPts val="576"/>
              </a:spcBef>
            </a:pPr>
            <a:r>
              <a:rPr sz="907" spc="-5" dirty="0">
                <a:solidFill>
                  <a:srgbClr val="231F20"/>
                </a:solidFill>
                <a:latin typeface="Liberation Sans Narrow"/>
                <a:cs typeface="Liberation Sans Narrow"/>
              </a:rPr>
              <a:t>Porter le taux d’occupation en chirurgie et médecine à  90</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p:txBody>
      </p:sp>
      <p:sp>
        <p:nvSpPr>
          <p:cNvPr id="12" name="object 12"/>
          <p:cNvSpPr txBox="1"/>
          <p:nvPr/>
        </p:nvSpPr>
        <p:spPr>
          <a:xfrm>
            <a:off x="4918840" y="2060012"/>
            <a:ext cx="5278295" cy="4517227"/>
          </a:xfrm>
          <a:prstGeom prst="rect">
            <a:avLst/>
          </a:prstGeom>
        </p:spPr>
        <p:txBody>
          <a:bodyPr vert="horz" wrap="square" lIns="0" tIns="20729" rIns="0" bIns="0" rtlCol="0">
            <a:spAutoFit/>
          </a:bodyPr>
          <a:lstStyle/>
          <a:p>
            <a:pPr marL="173897" marR="78887" algn="just">
              <a:lnSpc>
                <a:spcPts val="1034"/>
              </a:lnSpc>
              <a:spcBef>
                <a:spcPts val="163"/>
              </a:spcBef>
            </a:pPr>
            <a:r>
              <a:rPr sz="907" spc="-5" dirty="0">
                <a:solidFill>
                  <a:srgbClr val="231F20"/>
                </a:solidFill>
                <a:latin typeface="Liberation Sans Narrow"/>
                <a:cs typeface="Liberation Sans Narrow"/>
              </a:rPr>
              <a:t>Améliorer l’efficience des unités </a:t>
            </a:r>
            <a:r>
              <a:rPr sz="907" dirty="0">
                <a:solidFill>
                  <a:srgbClr val="231F20"/>
                </a:solidFill>
                <a:latin typeface="Liberation Sans Narrow"/>
                <a:cs typeface="Liberation Sans Narrow"/>
              </a:rPr>
              <a:t>de </a:t>
            </a:r>
            <a:r>
              <a:rPr sz="907" spc="-5" dirty="0">
                <a:solidFill>
                  <a:srgbClr val="231F20"/>
                </a:solidFill>
                <a:latin typeface="Liberation Sans Narrow"/>
                <a:cs typeface="Liberation Sans Narrow"/>
              </a:rPr>
              <a:t>médecine et de SSR en  ajustant leurs capacités. Cible : unités de 28 à 30</a:t>
            </a:r>
            <a:r>
              <a:rPr sz="907" spc="41"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lits</a:t>
            </a:r>
            <a:endParaRPr sz="907" dirty="0">
              <a:latin typeface="Liberation Sans Narrow"/>
              <a:cs typeface="Liberation Sans Narrow"/>
            </a:endParaRPr>
          </a:p>
          <a:p>
            <a:pPr marL="173897" marR="78311" algn="just">
              <a:lnSpc>
                <a:spcPts val="1043"/>
              </a:lnSpc>
              <a:spcBef>
                <a:spcPts val="277"/>
              </a:spcBef>
            </a:pPr>
            <a:r>
              <a:rPr sz="907" spc="-5" dirty="0">
                <a:solidFill>
                  <a:srgbClr val="231F20"/>
                </a:solidFill>
                <a:latin typeface="Liberation Sans Narrow"/>
                <a:cs typeface="Liberation Sans Narrow"/>
              </a:rPr>
              <a:t>Réduire les écarts de </a:t>
            </a:r>
            <a:r>
              <a:rPr sz="907" dirty="0">
                <a:solidFill>
                  <a:srgbClr val="231F20"/>
                </a:solidFill>
                <a:latin typeface="Liberation Sans Narrow"/>
                <a:cs typeface="Liberation Sans Narrow"/>
              </a:rPr>
              <a:t>DMS </a:t>
            </a:r>
            <a:r>
              <a:rPr sz="907" spc="-5" dirty="0">
                <a:solidFill>
                  <a:srgbClr val="231F20"/>
                </a:solidFill>
                <a:latin typeface="Liberation Sans Narrow"/>
                <a:cs typeface="Liberation Sans Narrow"/>
              </a:rPr>
              <a:t>des établissements par rapport  à la DMS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régionale</a:t>
            </a:r>
            <a:endParaRPr sz="907" dirty="0">
              <a:latin typeface="Liberation Sans Narrow"/>
              <a:cs typeface="Liberation Sans Narrow"/>
            </a:endParaRPr>
          </a:p>
          <a:p>
            <a:pPr marL="11516">
              <a:spcBef>
                <a:spcPts val="190"/>
              </a:spcBef>
            </a:pPr>
            <a:r>
              <a:rPr sz="907" b="1" spc="-5" dirty="0">
                <a:solidFill>
                  <a:srgbClr val="231F20"/>
                </a:solidFill>
                <a:latin typeface="Liberation Sans Narrow"/>
                <a:cs typeface="Liberation Sans Narrow"/>
              </a:rPr>
              <a:t>Poursuivre et amplifier le virage ambulatoire</a:t>
            </a:r>
            <a:endParaRPr sz="907" dirty="0">
              <a:latin typeface="Liberation Sans Narrow"/>
              <a:cs typeface="Liberation Sans Narrow"/>
            </a:endParaRPr>
          </a:p>
          <a:p>
            <a:pPr marL="173897" marR="88100" algn="just">
              <a:lnSpc>
                <a:spcPts val="1043"/>
              </a:lnSpc>
              <a:spcBef>
                <a:spcPts val="571"/>
              </a:spcBef>
            </a:pPr>
            <a:r>
              <a:rPr sz="907" spc="-5" dirty="0">
                <a:solidFill>
                  <a:srgbClr val="231F20"/>
                </a:solidFill>
                <a:latin typeface="Liberation Sans Narrow"/>
                <a:cs typeface="Liberation Sans Narrow"/>
              </a:rPr>
              <a:t>Amplifier le virage ambulatoire tant au niveau MCO que  SSR.</a:t>
            </a:r>
            <a:endParaRPr sz="907" dirty="0">
              <a:latin typeface="Liberation Sans Narrow"/>
              <a:cs typeface="Liberation Sans Narrow"/>
            </a:endParaRPr>
          </a:p>
          <a:p>
            <a:pPr marL="173897" algn="just">
              <a:spcBef>
                <a:spcPts val="190"/>
              </a:spcBef>
            </a:pPr>
            <a:r>
              <a:rPr sz="907" spc="-5" dirty="0">
                <a:solidFill>
                  <a:srgbClr val="231F20"/>
                </a:solidFill>
                <a:latin typeface="Liberation Sans Narrow"/>
                <a:cs typeface="Liberation Sans Narrow"/>
              </a:rPr>
              <a:t>Promouvoir le développement de</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l’HAD</a:t>
            </a:r>
            <a:endParaRPr sz="907" dirty="0">
              <a:latin typeface="Liberation Sans Narrow"/>
              <a:cs typeface="Liberation Sans Narrow"/>
            </a:endParaRPr>
          </a:p>
          <a:p>
            <a:pPr marL="173897" marR="4607">
              <a:lnSpc>
                <a:spcPts val="1034"/>
              </a:lnSpc>
              <a:spcBef>
                <a:spcPts val="308"/>
              </a:spcBef>
            </a:pPr>
            <a:r>
              <a:rPr sz="907" spc="-5" dirty="0">
                <a:solidFill>
                  <a:srgbClr val="231F20"/>
                </a:solidFill>
                <a:latin typeface="Liberation Sans Narrow"/>
                <a:cs typeface="Liberation Sans Narrow"/>
              </a:rPr>
              <a:t>Pour le secteur de santé mentale, poursuivre la réflexion  autour des durées longues de séjour (supérieure à 292</a:t>
            </a:r>
            <a:r>
              <a:rPr sz="907" spc="10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jours)</a:t>
            </a:r>
            <a:endParaRPr sz="907" dirty="0">
              <a:latin typeface="Liberation Sans Narrow"/>
              <a:cs typeface="Liberation Sans Narrow"/>
            </a:endParaRPr>
          </a:p>
          <a:p>
            <a:pPr marL="173897" marR="74281" algn="just">
              <a:lnSpc>
                <a:spcPct val="95500"/>
              </a:lnSpc>
              <a:spcBef>
                <a:spcPts val="249"/>
              </a:spcBef>
            </a:pPr>
            <a:r>
              <a:rPr sz="907" spc="-5" dirty="0">
                <a:solidFill>
                  <a:srgbClr val="231F20"/>
                </a:solidFill>
                <a:latin typeface="Liberation Sans Narrow"/>
                <a:cs typeface="Liberation Sans Narrow"/>
              </a:rPr>
              <a:t>Accompagner la désinstitutionalisation en lien avec les  secteurs, médico-social, social et du premier recours,  articulée avec la politique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prévention</a:t>
            </a:r>
            <a:endParaRPr sz="907" dirty="0">
              <a:latin typeface="Liberation Sans Narrow"/>
              <a:cs typeface="Liberation Sans Narrow"/>
            </a:endParaRPr>
          </a:p>
          <a:p>
            <a:pPr marL="173897" algn="just">
              <a:spcBef>
                <a:spcPts val="227"/>
              </a:spcBef>
            </a:pPr>
            <a:r>
              <a:rPr sz="907" spc="-5" dirty="0">
                <a:solidFill>
                  <a:srgbClr val="231F20"/>
                </a:solidFill>
                <a:latin typeface="Liberation Sans Narrow"/>
                <a:cs typeface="Liberation Sans Narrow"/>
              </a:rPr>
              <a:t>Favoriser les expérimentations des hôtels</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patients</a:t>
            </a:r>
            <a:endParaRPr sz="907" dirty="0">
              <a:latin typeface="Liberation Sans Narrow"/>
              <a:cs typeface="Liberation Sans Narrow"/>
            </a:endParaRPr>
          </a:p>
          <a:p>
            <a:pPr marL="173897" marR="76584" algn="just">
              <a:lnSpc>
                <a:spcPts val="1034"/>
              </a:lnSpc>
              <a:spcBef>
                <a:spcPts val="308"/>
              </a:spcBef>
            </a:pPr>
            <a:r>
              <a:rPr sz="907" spc="-5" dirty="0">
                <a:solidFill>
                  <a:srgbClr val="231F20"/>
                </a:solidFill>
                <a:latin typeface="Liberation Sans Narrow"/>
                <a:cs typeface="Liberation Sans Narrow"/>
              </a:rPr>
              <a:t>Prendre en compte l’évaluation nationale du dispositif  expérimental</a:t>
            </a:r>
            <a:endParaRPr sz="907" dirty="0">
              <a:latin typeface="Liberation Sans Narrow"/>
              <a:cs typeface="Liberation Sans Narrow"/>
            </a:endParaRPr>
          </a:p>
          <a:p>
            <a:pPr marL="11516" marR="77735">
              <a:lnSpc>
                <a:spcPts val="1034"/>
              </a:lnSpc>
              <a:spcBef>
                <a:spcPts val="280"/>
              </a:spcBef>
            </a:pPr>
            <a:r>
              <a:rPr sz="907" b="1" spc="-5" dirty="0">
                <a:solidFill>
                  <a:srgbClr val="231F20"/>
                </a:solidFill>
                <a:latin typeface="Liberation Sans Narrow"/>
                <a:cs typeface="Liberation Sans Narrow"/>
              </a:rPr>
              <a:t>Accompagner l’évolution des établissements et services  médicosociaux tout en améliorant leur</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efficience</a:t>
            </a:r>
            <a:endParaRPr sz="907" dirty="0">
              <a:latin typeface="Liberation Sans Narrow"/>
              <a:cs typeface="Liberation Sans Narrow"/>
            </a:endParaRPr>
          </a:p>
          <a:p>
            <a:pPr marL="173897" marR="76584" algn="just">
              <a:lnSpc>
                <a:spcPct val="95400"/>
              </a:lnSpc>
              <a:spcBef>
                <a:spcPts val="521"/>
              </a:spcBef>
            </a:pPr>
            <a:r>
              <a:rPr sz="907" spc="-5" dirty="0">
                <a:solidFill>
                  <a:srgbClr val="231F20"/>
                </a:solidFill>
                <a:latin typeface="Liberation Sans Narrow"/>
                <a:cs typeface="Liberation Sans Narrow"/>
              </a:rPr>
              <a:t>Promouvoir l’efficience des EHPAD en ajustant leurs  capacités : objectif de 80 places dans le cadre de  </a:t>
            </a:r>
            <a:r>
              <a:rPr sz="907" spc="-9" dirty="0">
                <a:solidFill>
                  <a:srgbClr val="231F20"/>
                </a:solidFill>
                <a:latin typeface="Liberation Sans Narrow"/>
                <a:cs typeface="Liberation Sans Narrow"/>
              </a:rPr>
              <a:t>l’instruction des nouveaux </a:t>
            </a:r>
            <a:r>
              <a:rPr sz="907" spc="-5" dirty="0">
                <a:solidFill>
                  <a:srgbClr val="231F20"/>
                </a:solidFill>
                <a:latin typeface="Liberation Sans Narrow"/>
                <a:cs typeface="Liberation Sans Narrow"/>
              </a:rPr>
              <a:t>projets </a:t>
            </a:r>
            <a:r>
              <a:rPr sz="907" spc="-9" dirty="0">
                <a:solidFill>
                  <a:srgbClr val="231F20"/>
                </a:solidFill>
                <a:latin typeface="Liberation Sans Narrow"/>
                <a:cs typeface="Liberation Sans Narrow"/>
              </a:rPr>
              <a:t>création</a:t>
            </a:r>
            <a:r>
              <a:rPr sz="907" spc="41"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d’EHPAD</a:t>
            </a:r>
            <a:endParaRPr sz="907" dirty="0">
              <a:latin typeface="Liberation Sans Narrow"/>
              <a:cs typeface="Liberation Sans Narrow"/>
            </a:endParaRPr>
          </a:p>
          <a:p>
            <a:pPr marL="173897" marR="77735" algn="just">
              <a:lnSpc>
                <a:spcPct val="95400"/>
              </a:lnSpc>
              <a:spcBef>
                <a:spcPts val="280"/>
              </a:spcBef>
            </a:pPr>
            <a:r>
              <a:rPr sz="907" spc="-5" dirty="0">
                <a:solidFill>
                  <a:srgbClr val="231F20"/>
                </a:solidFill>
                <a:latin typeface="Liberation Sans Narrow"/>
                <a:cs typeface="Liberation Sans Narrow"/>
              </a:rPr>
              <a:t>Accompagner la Mise en adéquation des profils des  résidents dans les EHPAD : Tendre vers l’accueil</a:t>
            </a:r>
            <a:r>
              <a:rPr sz="907" spc="136"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quasi  exclusif des résidents 1, 2, 3, 4, </a:t>
            </a:r>
            <a:r>
              <a:rPr sz="907" dirty="0">
                <a:solidFill>
                  <a:srgbClr val="231F20"/>
                </a:solidFill>
                <a:latin typeface="Liberation Sans Narrow"/>
                <a:cs typeface="Liberation Sans Narrow"/>
              </a:rPr>
              <a:t>en</a:t>
            </a:r>
            <a:r>
              <a:rPr sz="907" spc="50"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EHPAD</a:t>
            </a:r>
            <a:endParaRPr sz="907" dirty="0">
              <a:latin typeface="Liberation Sans Narrow"/>
              <a:cs typeface="Liberation Sans Narrow"/>
            </a:endParaRPr>
          </a:p>
          <a:p>
            <a:pPr marL="173897" algn="just">
              <a:spcBef>
                <a:spcPts val="227"/>
              </a:spcBef>
            </a:pPr>
            <a:r>
              <a:rPr sz="907" spc="-5" dirty="0">
                <a:solidFill>
                  <a:srgbClr val="231F20"/>
                </a:solidFill>
                <a:latin typeface="Liberation Sans Narrow"/>
                <a:cs typeface="Liberation Sans Narrow"/>
              </a:rPr>
              <a:t>Fixer les taux d’occupation des </a:t>
            </a:r>
            <a:r>
              <a:rPr sz="907" dirty="0">
                <a:solidFill>
                  <a:srgbClr val="231F20"/>
                </a:solidFill>
                <a:latin typeface="Liberation Sans Narrow"/>
                <a:cs typeface="Liberation Sans Narrow"/>
              </a:rPr>
              <a:t>AJ </a:t>
            </a:r>
            <a:r>
              <a:rPr sz="907" spc="-5" dirty="0">
                <a:solidFill>
                  <a:srgbClr val="231F20"/>
                </a:solidFill>
                <a:latin typeface="Liberation Sans Narrow"/>
                <a:cs typeface="Liberation Sans Narrow"/>
              </a:rPr>
              <a:t>et HT : cible à 60</a:t>
            </a:r>
            <a:r>
              <a:rPr sz="907" spc="5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173897" marR="73705" algn="just">
              <a:lnSpc>
                <a:spcPts val="1043"/>
              </a:lnSpc>
              <a:spcBef>
                <a:spcPts val="286"/>
              </a:spcBef>
            </a:pPr>
            <a:r>
              <a:rPr sz="907" spc="-5" dirty="0">
                <a:solidFill>
                  <a:srgbClr val="231F20"/>
                </a:solidFill>
                <a:latin typeface="Liberation Sans Narrow"/>
                <a:cs typeface="Liberation Sans Narrow"/>
              </a:rPr>
              <a:t>Accompagner le passage d’une logique de place à une  logique de file active et de besoins dans le secteur médico-  </a:t>
            </a:r>
            <a:r>
              <a:rPr sz="907" spc="-9" dirty="0">
                <a:solidFill>
                  <a:srgbClr val="231F20"/>
                </a:solidFill>
                <a:latin typeface="Liberation Sans Narrow"/>
                <a:cs typeface="Liberation Sans Narrow"/>
              </a:rPr>
              <a:t>social </a:t>
            </a:r>
            <a:r>
              <a:rPr sz="907" spc="-5" dirty="0">
                <a:solidFill>
                  <a:srgbClr val="231F20"/>
                </a:solidFill>
                <a:latin typeface="Liberation Sans Narrow"/>
                <a:cs typeface="Liberation Sans Narrow"/>
              </a:rPr>
              <a:t>PH</a:t>
            </a:r>
            <a:endParaRPr sz="907" dirty="0">
              <a:latin typeface="Liberation Sans Narrow"/>
              <a:cs typeface="Liberation Sans Narrow"/>
            </a:endParaRPr>
          </a:p>
          <a:p>
            <a:pPr marL="173897" marR="76008" algn="just">
              <a:lnSpc>
                <a:spcPct val="95400"/>
              </a:lnSpc>
              <a:spcBef>
                <a:spcPts val="245"/>
              </a:spcBef>
            </a:pPr>
            <a:r>
              <a:rPr sz="907" spc="-5" dirty="0">
                <a:solidFill>
                  <a:srgbClr val="231F20"/>
                </a:solidFill>
                <a:latin typeface="Liberation Sans Narrow"/>
                <a:cs typeface="Liberation Sans Narrow"/>
              </a:rPr>
              <a:t>Promouvoir le développement de la pharmacie clinique au  sein des établissements et services sanitaires et médico-  sociaux</a:t>
            </a:r>
            <a:endParaRPr sz="907" dirty="0">
              <a:latin typeface="Liberation Sans Narrow"/>
              <a:cs typeface="Liberation Sans Narrow"/>
            </a:endParaRPr>
          </a:p>
          <a:p>
            <a:pPr marL="11516">
              <a:spcBef>
                <a:spcPts val="227"/>
              </a:spcBef>
            </a:pPr>
            <a:r>
              <a:rPr sz="907" b="1" spc="-5" dirty="0">
                <a:solidFill>
                  <a:srgbClr val="231F20"/>
                </a:solidFill>
                <a:latin typeface="Liberation Sans Narrow"/>
                <a:cs typeface="Liberation Sans Narrow"/>
              </a:rPr>
              <a:t>Anticiper l’évolution </a:t>
            </a:r>
            <a:r>
              <a:rPr sz="907" b="1" spc="-9" dirty="0">
                <a:solidFill>
                  <a:srgbClr val="231F20"/>
                </a:solidFill>
                <a:latin typeface="Liberation Sans Narrow"/>
                <a:cs typeface="Liberation Sans Narrow"/>
              </a:rPr>
              <a:t>du</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patrimoine</a:t>
            </a:r>
            <a:endParaRPr sz="907" dirty="0">
              <a:latin typeface="Liberation Sans Narrow"/>
              <a:cs typeface="Liberation Sans Narrow"/>
            </a:endParaRPr>
          </a:p>
          <a:p>
            <a:pPr marL="173897" marR="76008" algn="just">
              <a:lnSpc>
                <a:spcPct val="95600"/>
              </a:lnSpc>
              <a:spcBef>
                <a:spcPts val="549"/>
              </a:spcBef>
            </a:pPr>
            <a:r>
              <a:rPr sz="907" spc="-5" dirty="0">
                <a:solidFill>
                  <a:srgbClr val="231F20"/>
                </a:solidFill>
                <a:latin typeface="Liberation Sans Narrow"/>
                <a:cs typeface="Liberation Sans Narrow"/>
              </a:rPr>
              <a:t>Engager les établissements sanitaires à anticiper les  évolutions nécessaires du patrimoine au regard de  l’évolution des besoins, de </a:t>
            </a:r>
            <a:r>
              <a:rPr sz="907" dirty="0">
                <a:solidFill>
                  <a:srgbClr val="231F20"/>
                </a:solidFill>
                <a:latin typeface="Liberation Sans Narrow"/>
                <a:cs typeface="Liberation Sans Narrow"/>
              </a:rPr>
              <a:t>l’état </a:t>
            </a:r>
            <a:r>
              <a:rPr sz="907" spc="-5" dirty="0">
                <a:solidFill>
                  <a:srgbClr val="231F20"/>
                </a:solidFill>
                <a:latin typeface="Liberation Sans Narrow"/>
                <a:cs typeface="Liberation Sans Narrow"/>
              </a:rPr>
              <a:t>du patrimoine et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dynamiques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territoire.</a:t>
            </a:r>
            <a:endParaRPr sz="907" dirty="0">
              <a:latin typeface="Liberation Sans Narrow"/>
              <a:cs typeface="Liberation Sans Narrow"/>
            </a:endParaRPr>
          </a:p>
          <a:p>
            <a:pPr marL="173897" marR="76008" algn="just">
              <a:lnSpc>
                <a:spcPct val="95600"/>
              </a:lnSpc>
              <a:spcBef>
                <a:spcPts val="263"/>
              </a:spcBef>
            </a:pPr>
            <a:r>
              <a:rPr sz="907" spc="-5" dirty="0">
                <a:solidFill>
                  <a:srgbClr val="231F20"/>
                </a:solidFill>
                <a:latin typeface="Liberation Sans Narrow"/>
                <a:cs typeface="Liberation Sans Narrow"/>
              </a:rPr>
              <a:t>Améliorer les démarches de conduite de projets  d’investissements stratégiques : formalisation en amont  (objectifs, périmètres du projet, calendrier, outils,…) et  recours aux outils d’évaluation</a:t>
            </a:r>
            <a:r>
              <a:rPr sz="907" spc="18"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socio-économique.</a:t>
            </a:r>
            <a:endParaRPr sz="907" dirty="0">
              <a:latin typeface="Liberation Sans Narrow"/>
              <a:cs typeface="Liberation Sans Narrow"/>
            </a:endParaRPr>
          </a:p>
        </p:txBody>
      </p:sp>
      <p:sp>
        <p:nvSpPr>
          <p:cNvPr id="14" name="object 3"/>
          <p:cNvSpPr/>
          <p:nvPr/>
        </p:nvSpPr>
        <p:spPr>
          <a:xfrm>
            <a:off x="170955" y="36410"/>
            <a:ext cx="2022160" cy="688633"/>
          </a:xfrm>
          <a:prstGeom prst="rect">
            <a:avLst/>
          </a:prstGeom>
          <a:blipFill>
            <a:blip r:embed="rId3" cstate="print"/>
            <a:stretch>
              <a:fillRect/>
            </a:stretch>
          </a:blipFill>
        </p:spPr>
        <p:txBody>
          <a:bodyPr wrap="square" lIns="0" tIns="0" rIns="0" bIns="0" rtlCol="0"/>
          <a:lstStyle/>
          <a:p>
            <a:endParaRPr sz="1632"/>
          </a:p>
        </p:txBody>
      </p:sp>
      <p:sp>
        <p:nvSpPr>
          <p:cNvPr id="15" name="object 4"/>
          <p:cNvSpPr/>
          <p:nvPr/>
        </p:nvSpPr>
        <p:spPr>
          <a:xfrm>
            <a:off x="2611238" y="401441"/>
            <a:ext cx="5280417" cy="972833"/>
          </a:xfrm>
          <a:prstGeom prst="rect">
            <a:avLst/>
          </a:prstGeom>
          <a:blipFill>
            <a:blip r:embed="rId4" cstate="print"/>
            <a:stretch>
              <a:fillRect/>
            </a:stretch>
          </a:blipFill>
        </p:spPr>
        <p:txBody>
          <a:bodyPr wrap="square" lIns="0" tIns="0" rIns="0" bIns="0" rtlCol="0"/>
          <a:lstStyle/>
          <a:p>
            <a:endParaRPr sz="1632"/>
          </a:p>
        </p:txBody>
      </p:sp>
      <p:sp>
        <p:nvSpPr>
          <p:cNvPr id="16" name="object 5"/>
          <p:cNvSpPr txBox="1">
            <a:spLocks/>
          </p:cNvSpPr>
          <p:nvPr/>
        </p:nvSpPr>
        <p:spPr>
          <a:xfrm>
            <a:off x="2321292" y="111527"/>
            <a:ext cx="8383744" cy="290807"/>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a:spcBef>
                <a:spcPts val="91"/>
              </a:spcBef>
            </a:pPr>
            <a:r>
              <a:rPr lang="fr-FR" kern="0" dirty="0" smtClean="0"/>
              <a:t>Améliorer </a:t>
            </a:r>
            <a:r>
              <a:rPr lang="fr-FR" kern="0" spc="-5" dirty="0" smtClean="0"/>
              <a:t>la performance médico-économique des</a:t>
            </a:r>
            <a:r>
              <a:rPr lang="fr-FR" kern="0" spc="18" dirty="0" smtClean="0"/>
              <a:t> </a:t>
            </a:r>
            <a:r>
              <a:rPr lang="fr-FR" kern="0" spc="-9" dirty="0" smtClean="0"/>
              <a:t>opérateurs</a:t>
            </a:r>
            <a:endParaRPr lang="fr-FR" kern="0" spc="-9" dirty="0"/>
          </a:p>
        </p:txBody>
      </p:sp>
      <p:sp>
        <p:nvSpPr>
          <p:cNvPr id="3" name="Espace réservé du numéro de diapositive 2"/>
          <p:cNvSpPr>
            <a:spLocks noGrp="1"/>
          </p:cNvSpPr>
          <p:nvPr>
            <p:ph type="sldNum" sz="quarter" idx="7"/>
          </p:nvPr>
        </p:nvSpPr>
        <p:spPr>
          <a:xfrm>
            <a:off x="8778240" y="6377939"/>
            <a:ext cx="2804160" cy="161583"/>
          </a:xfrm>
        </p:spPr>
        <p:txBody>
          <a:bodyPr/>
          <a:lstStyle/>
          <a:p>
            <a:fld id="{B6F15528-21DE-4FAA-801E-634DDDAF4B2B}" type="slidenum">
              <a:rPr lang="fr-FR" sz="1050">
                <a:solidFill>
                  <a:prstClr val="black">
                    <a:tint val="75000"/>
                  </a:prstClr>
                </a:solidFill>
              </a:rPr>
              <a:pPr/>
              <a:t>34</a:t>
            </a:fld>
            <a:endParaRPr lang="fr-FR" sz="1050" dirty="0">
              <a:solidFill>
                <a:prstClr val="black">
                  <a:tint val="75000"/>
                </a:prstClr>
              </a:solidFill>
            </a:endParaRPr>
          </a:p>
        </p:txBody>
      </p:sp>
    </p:spTree>
    <p:extLst>
      <p:ext uri="{BB962C8B-B14F-4D97-AF65-F5344CB8AC3E}">
        <p14:creationId xmlns:p14="http://schemas.microsoft.com/office/powerpoint/2010/main" val="2295435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rchemin vertical 13"/>
          <p:cNvSpPr/>
          <p:nvPr/>
        </p:nvSpPr>
        <p:spPr>
          <a:xfrm>
            <a:off x="70792" y="205876"/>
            <a:ext cx="11881301" cy="663343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5" name="Image 14"/>
          <p:cNvPicPr>
            <a:picLocks noChangeAspect="1"/>
          </p:cNvPicPr>
          <p:nvPr/>
        </p:nvPicPr>
        <p:blipFill>
          <a:blip r:embed="rId2"/>
          <a:stretch>
            <a:fillRect/>
          </a:stretch>
        </p:blipFill>
        <p:spPr>
          <a:xfrm>
            <a:off x="1949221" y="264121"/>
            <a:ext cx="502499" cy="727373"/>
          </a:xfrm>
          <a:prstGeom prst="rect">
            <a:avLst/>
          </a:prstGeom>
        </p:spPr>
      </p:pic>
      <p:sp>
        <p:nvSpPr>
          <p:cNvPr id="16" name="ZoneTexte 15"/>
          <p:cNvSpPr txBox="1"/>
          <p:nvPr/>
        </p:nvSpPr>
        <p:spPr>
          <a:xfrm>
            <a:off x="2829630" y="376652"/>
            <a:ext cx="6654031"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8778240" y="6377939"/>
            <a:ext cx="2804160" cy="161583"/>
          </a:xfrm>
        </p:spPr>
        <p:txBody>
          <a:bodyPr/>
          <a:lstStyle/>
          <a:p>
            <a:fld id="{B6F15528-21DE-4FAA-801E-634DDDAF4B2B}" type="slidenum">
              <a:rPr lang="fr-FR" sz="1050">
                <a:solidFill>
                  <a:prstClr val="black">
                    <a:tint val="75000"/>
                  </a:prstClr>
                </a:solidFill>
              </a:rPr>
              <a:pPr/>
              <a:t>35</a:t>
            </a:fld>
            <a:endParaRPr lang="fr-FR" sz="1050" dirty="0">
              <a:solidFill>
                <a:prstClr val="black">
                  <a:tint val="75000"/>
                </a:prstClr>
              </a:solidFill>
            </a:endParaRPr>
          </a:p>
        </p:txBody>
      </p:sp>
    </p:spTree>
    <p:extLst>
      <p:ext uri="{BB962C8B-B14F-4D97-AF65-F5344CB8AC3E}">
        <p14:creationId xmlns:p14="http://schemas.microsoft.com/office/powerpoint/2010/main" val="29671663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p:nvPr/>
        </p:nvSpPr>
        <p:spPr>
          <a:xfrm>
            <a:off x="10588145" y="3047325"/>
            <a:ext cx="116891" cy="262723"/>
          </a:xfrm>
          <a:prstGeom prst="rect">
            <a:avLst/>
          </a:prstGeom>
        </p:spPr>
        <p:txBody>
          <a:bodyPr vert="horz" wrap="square" lIns="0" tIns="11516" rIns="0" bIns="0" rtlCol="0">
            <a:spAutoFit/>
          </a:bodyPr>
          <a:lstStyle/>
          <a:p>
            <a:pPr marL="11516">
              <a:spcBef>
                <a:spcPts val="91"/>
              </a:spcBef>
            </a:pPr>
            <a:r>
              <a:rPr sz="816" spc="-5" dirty="0">
                <a:solidFill>
                  <a:srgbClr val="231F20"/>
                </a:solidFill>
                <a:latin typeface="Liberation Sans Narrow"/>
                <a:cs typeface="Liberation Sans Narrow"/>
              </a:rPr>
              <a:t>65</a:t>
            </a:r>
            <a:endParaRPr sz="816">
              <a:latin typeface="Liberation Sans Narrow"/>
              <a:cs typeface="Liberation Sans Narrow"/>
            </a:endParaRPr>
          </a:p>
        </p:txBody>
      </p:sp>
      <p:sp>
        <p:nvSpPr>
          <p:cNvPr id="4" name="object 4"/>
          <p:cNvSpPr/>
          <p:nvPr/>
        </p:nvSpPr>
        <p:spPr>
          <a:xfrm>
            <a:off x="9465501" y="451170"/>
            <a:ext cx="2625917" cy="1319280"/>
          </a:xfrm>
          <a:prstGeom prst="rect">
            <a:avLst/>
          </a:prstGeom>
          <a:blipFill>
            <a:blip r:embed="rId3" cstate="print"/>
            <a:stretch>
              <a:fillRect/>
            </a:stretch>
          </a:blipFill>
        </p:spPr>
        <p:txBody>
          <a:bodyPr wrap="square" lIns="0" tIns="0" rIns="0" bIns="0" rtlCol="0"/>
          <a:lstStyle/>
          <a:p>
            <a:endParaRPr sz="1632"/>
          </a:p>
        </p:txBody>
      </p:sp>
      <p:sp>
        <p:nvSpPr>
          <p:cNvPr id="6" name="object 6"/>
          <p:cNvSpPr txBox="1">
            <a:spLocks noGrp="1"/>
          </p:cNvSpPr>
          <p:nvPr>
            <p:ph type="title"/>
          </p:nvPr>
        </p:nvSpPr>
        <p:spPr>
          <a:xfrm>
            <a:off x="80526" y="1917961"/>
            <a:ext cx="5721184" cy="272729"/>
          </a:xfrm>
          <a:prstGeom prst="rect">
            <a:avLst/>
          </a:prstGeom>
        </p:spPr>
        <p:txBody>
          <a:bodyPr vert="horz" wrap="square" lIns="0" tIns="28791" rIns="0" bIns="0" rtlCol="0">
            <a:spAutoFit/>
          </a:bodyPr>
          <a:lstStyle/>
          <a:p>
            <a:pPr marL="11516" marR="4607" indent="394435">
              <a:lnSpc>
                <a:spcPts val="1868"/>
              </a:lnSpc>
              <a:spcBef>
                <a:spcPts val="227"/>
              </a:spcBef>
            </a:pPr>
            <a:r>
              <a:rPr sz="1632" i="0" spc="-5" dirty="0">
                <a:solidFill>
                  <a:srgbClr val="8ABD70"/>
                </a:solidFill>
              </a:rPr>
              <a:t>DECLINAISONS  OPERATIONNE</a:t>
            </a:r>
            <a:r>
              <a:rPr sz="1632" i="0" spc="-18" dirty="0">
                <a:solidFill>
                  <a:srgbClr val="8ABD70"/>
                </a:solidFill>
              </a:rPr>
              <a:t>L</a:t>
            </a:r>
            <a:r>
              <a:rPr sz="1632" i="0" spc="-5" dirty="0">
                <a:solidFill>
                  <a:srgbClr val="8ABD70"/>
                </a:solidFill>
              </a:rPr>
              <a:t>LES</a:t>
            </a:r>
            <a:endParaRPr sz="1632" dirty="0"/>
          </a:p>
        </p:txBody>
      </p:sp>
      <p:sp>
        <p:nvSpPr>
          <p:cNvPr id="5" name="Espace réservé du numéro de diapositive 4"/>
          <p:cNvSpPr>
            <a:spLocks noGrp="1"/>
          </p:cNvSpPr>
          <p:nvPr>
            <p:ph type="sldNum" sz="quarter" idx="7"/>
          </p:nvPr>
        </p:nvSpPr>
        <p:spPr>
          <a:xfrm>
            <a:off x="9012033" y="6425134"/>
            <a:ext cx="2804160" cy="161583"/>
          </a:xfrm>
        </p:spPr>
        <p:txBody>
          <a:bodyPr/>
          <a:lstStyle/>
          <a:p>
            <a:fld id="{B6F15528-21DE-4FAA-801E-634DDDAF4B2B}" type="slidenum">
              <a:rPr lang="fr-FR" sz="1050">
                <a:solidFill>
                  <a:prstClr val="black">
                    <a:tint val="75000"/>
                  </a:prstClr>
                </a:solidFill>
              </a:rPr>
              <a:pPr/>
              <a:t>36</a:t>
            </a:fld>
            <a:endParaRPr lang="fr-FR" sz="1050" dirty="0">
              <a:solidFill>
                <a:prstClr val="black">
                  <a:tint val="75000"/>
                </a:prstClr>
              </a:solidFill>
            </a:endParaRPr>
          </a:p>
        </p:txBody>
      </p:sp>
      <p:sp>
        <p:nvSpPr>
          <p:cNvPr id="7" name="object 7"/>
          <p:cNvSpPr txBox="1"/>
          <p:nvPr/>
        </p:nvSpPr>
        <p:spPr>
          <a:xfrm>
            <a:off x="300414" y="2318323"/>
            <a:ext cx="4612006" cy="277412"/>
          </a:xfrm>
          <a:prstGeom prst="rect">
            <a:avLst/>
          </a:prstGeom>
        </p:spPr>
        <p:txBody>
          <a:bodyPr vert="horz" wrap="square" lIns="0" tIns="20729" rIns="0" bIns="0" rtlCol="0">
            <a:spAutoFit/>
          </a:bodyPr>
          <a:lstStyle/>
          <a:p>
            <a:pPr marL="11516" marR="4607">
              <a:lnSpc>
                <a:spcPts val="1034"/>
              </a:lnSpc>
              <a:spcBef>
                <a:spcPts val="163"/>
              </a:spcBef>
            </a:pPr>
            <a:r>
              <a:rPr sz="907" b="1" spc="-5" dirty="0">
                <a:solidFill>
                  <a:srgbClr val="231F20"/>
                </a:solidFill>
                <a:latin typeface="Liberation Sans Narrow"/>
                <a:cs typeface="Liberation Sans Narrow"/>
              </a:rPr>
              <a:t>Consolider la gouvernance au sein des établissements de  santé et des établissements médico sociaux, autour</a:t>
            </a:r>
            <a:r>
              <a:rPr sz="907" b="1" spc="14" dirty="0">
                <a:solidFill>
                  <a:srgbClr val="231F20"/>
                </a:solidFill>
                <a:latin typeface="Liberation Sans Narrow"/>
                <a:cs typeface="Liberation Sans Narrow"/>
              </a:rPr>
              <a:t> </a:t>
            </a:r>
            <a:r>
              <a:rPr sz="907" b="1" spc="-9" dirty="0">
                <a:solidFill>
                  <a:srgbClr val="231F20"/>
                </a:solidFill>
                <a:latin typeface="Liberation Sans Narrow"/>
                <a:cs typeface="Liberation Sans Narrow"/>
              </a:rPr>
              <a:t>de</a:t>
            </a:r>
            <a:endParaRPr sz="907" dirty="0">
              <a:latin typeface="Liberation Sans Narrow"/>
              <a:cs typeface="Liberation Sans Narrow"/>
            </a:endParaRPr>
          </a:p>
        </p:txBody>
      </p:sp>
      <p:sp>
        <p:nvSpPr>
          <p:cNvPr id="8" name="object 8"/>
          <p:cNvSpPr txBox="1"/>
          <p:nvPr/>
        </p:nvSpPr>
        <p:spPr>
          <a:xfrm>
            <a:off x="300414" y="2584817"/>
            <a:ext cx="4460772" cy="150638"/>
          </a:xfrm>
          <a:prstGeom prst="rect">
            <a:avLst/>
          </a:prstGeom>
        </p:spPr>
        <p:txBody>
          <a:bodyPr vert="horz" wrap="square" lIns="0" tIns="10941" rIns="0" bIns="0" rtlCol="0">
            <a:spAutoFit/>
          </a:bodyPr>
          <a:lstStyle/>
          <a:p>
            <a:pPr marL="11516">
              <a:spcBef>
                <a:spcPts val="86"/>
              </a:spcBef>
              <a:tabLst>
                <a:tab pos="796932" algn="l"/>
                <a:tab pos="1073901" algn="l"/>
                <a:tab pos="1319775" algn="l"/>
                <a:tab pos="1853557" algn="l"/>
                <a:tab pos="2183502" algn="l"/>
              </a:tabLst>
            </a:pPr>
            <a:r>
              <a:rPr sz="907" b="1" spc="-5" dirty="0">
                <a:solidFill>
                  <a:srgbClr val="231F20"/>
                </a:solidFill>
                <a:latin typeface="Liberation Sans Narrow"/>
                <a:cs typeface="Liberation Sans Narrow"/>
              </a:rPr>
              <a:t>l’organisation	de	la	réponse	aux	situations</a:t>
            </a:r>
            <a:endParaRPr sz="907" dirty="0">
              <a:latin typeface="Liberation Sans Narrow"/>
              <a:cs typeface="Liberation Sans Narrow"/>
            </a:endParaRPr>
          </a:p>
        </p:txBody>
      </p:sp>
      <p:sp>
        <p:nvSpPr>
          <p:cNvPr id="9" name="object 9"/>
          <p:cNvSpPr txBox="1"/>
          <p:nvPr/>
        </p:nvSpPr>
        <p:spPr>
          <a:xfrm>
            <a:off x="300414" y="2735455"/>
            <a:ext cx="3912132" cy="1831611"/>
          </a:xfrm>
          <a:prstGeom prst="rect">
            <a:avLst/>
          </a:prstGeom>
        </p:spPr>
        <p:txBody>
          <a:bodyPr vert="horz" wrap="square" lIns="0" tIns="10941" rIns="0" bIns="0" rtlCol="0">
            <a:spAutoFit/>
          </a:bodyPr>
          <a:lstStyle/>
          <a:p>
            <a:pPr marL="11516">
              <a:spcBef>
                <a:spcPts val="86"/>
              </a:spcBef>
            </a:pPr>
            <a:r>
              <a:rPr sz="907" b="1" spc="-5" dirty="0">
                <a:solidFill>
                  <a:srgbClr val="231F20"/>
                </a:solidFill>
                <a:latin typeface="Liberation Sans Narrow"/>
                <a:cs typeface="Liberation Sans Narrow"/>
              </a:rPr>
              <a:t>exceptionnelles et </a:t>
            </a:r>
            <a:r>
              <a:rPr sz="907" b="1" spc="-9" dirty="0">
                <a:solidFill>
                  <a:srgbClr val="231F20"/>
                </a:solidFill>
                <a:latin typeface="Liberation Sans Narrow"/>
                <a:cs typeface="Liberation Sans Narrow"/>
              </a:rPr>
              <a:t>son </a:t>
            </a:r>
            <a:r>
              <a:rPr sz="907" b="1" spc="-5" dirty="0">
                <a:solidFill>
                  <a:srgbClr val="231F20"/>
                </a:solidFill>
                <a:latin typeface="Liberation Sans Narrow"/>
                <a:cs typeface="Liberation Sans Narrow"/>
              </a:rPr>
              <a:t>adaptation aux nouvelles</a:t>
            </a:r>
            <a:r>
              <a:rPr sz="907" b="1" spc="50"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menaces</a:t>
            </a:r>
            <a:endParaRPr sz="907" dirty="0">
              <a:latin typeface="Liberation Sans Narrow"/>
              <a:cs typeface="Liberation Sans Narrow"/>
            </a:endParaRPr>
          </a:p>
          <a:p>
            <a:pPr>
              <a:spcBef>
                <a:spcPts val="32"/>
              </a:spcBef>
            </a:pPr>
            <a:endParaRPr sz="1406" dirty="0">
              <a:latin typeface="Times New Roman"/>
              <a:cs typeface="Times New Roman"/>
            </a:endParaRPr>
          </a:p>
          <a:p>
            <a:pPr marL="11516" marR="4607" algn="just">
              <a:lnSpc>
                <a:spcPts val="1043"/>
              </a:lnSpc>
            </a:pPr>
            <a:r>
              <a:rPr sz="907" b="1" spc="-5" dirty="0">
                <a:solidFill>
                  <a:srgbClr val="231F20"/>
                </a:solidFill>
                <a:latin typeface="Liberation Sans Narrow"/>
                <a:cs typeface="Liberation Sans Narrow"/>
              </a:rPr>
              <a:t>Favoriser le développement de coopérations inter-  établissements sur les</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territoires</a:t>
            </a:r>
            <a:endParaRPr sz="907" dirty="0">
              <a:latin typeface="Liberation Sans Narrow"/>
              <a:cs typeface="Liberation Sans Narrow"/>
            </a:endParaRPr>
          </a:p>
          <a:p>
            <a:pPr>
              <a:spcBef>
                <a:spcPts val="45"/>
              </a:spcBef>
            </a:pPr>
            <a:endParaRPr sz="1360" dirty="0">
              <a:latin typeface="Times New Roman"/>
              <a:cs typeface="Times New Roman"/>
            </a:endParaRPr>
          </a:p>
          <a:p>
            <a:pPr marL="11516" marR="8061" algn="just">
              <a:lnSpc>
                <a:spcPct val="95400"/>
              </a:lnSpc>
            </a:pPr>
            <a:r>
              <a:rPr sz="907" b="1" spc="-5" dirty="0">
                <a:solidFill>
                  <a:srgbClr val="231F20"/>
                </a:solidFill>
                <a:latin typeface="Liberation Sans Narrow"/>
                <a:cs typeface="Liberation Sans Narrow"/>
              </a:rPr>
              <a:t>Renforcer et accompagner l’implication des  professionnels de santé libéraux en tant qu’acteurs de la  réponse à certaines situations sanitaires</a:t>
            </a:r>
            <a:r>
              <a:rPr sz="907" b="1" spc="27"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exceptionnelles</a:t>
            </a:r>
            <a:endParaRPr sz="907" dirty="0">
              <a:latin typeface="Liberation Sans Narrow"/>
              <a:cs typeface="Liberation Sans Narrow"/>
            </a:endParaRPr>
          </a:p>
          <a:p>
            <a:pPr>
              <a:spcBef>
                <a:spcPts val="32"/>
              </a:spcBef>
            </a:pPr>
            <a:endParaRPr sz="1406" dirty="0">
              <a:latin typeface="Times New Roman"/>
              <a:cs typeface="Times New Roman"/>
            </a:endParaRPr>
          </a:p>
          <a:p>
            <a:pPr marL="11516" marR="8061" algn="just">
              <a:lnSpc>
                <a:spcPts val="1043"/>
              </a:lnSpc>
            </a:pPr>
            <a:r>
              <a:rPr sz="907" b="1" spc="-5" dirty="0">
                <a:solidFill>
                  <a:srgbClr val="231F20"/>
                </a:solidFill>
                <a:latin typeface="Liberation Sans Narrow"/>
                <a:cs typeface="Liberation Sans Narrow"/>
              </a:rPr>
              <a:t>Maintenir et </a:t>
            </a:r>
            <a:r>
              <a:rPr sz="907" b="1" spc="-9" dirty="0">
                <a:solidFill>
                  <a:srgbClr val="231F20"/>
                </a:solidFill>
                <a:latin typeface="Liberation Sans Narrow"/>
                <a:cs typeface="Liberation Sans Narrow"/>
              </a:rPr>
              <a:t>resserrer </a:t>
            </a:r>
            <a:r>
              <a:rPr sz="907" b="1" spc="-5" dirty="0">
                <a:solidFill>
                  <a:srgbClr val="231F20"/>
                </a:solidFill>
                <a:latin typeface="Liberation Sans Narrow"/>
                <a:cs typeface="Liberation Sans Narrow"/>
              </a:rPr>
              <a:t>le cadre de coordination de l’ARS  avec les préfectures autour de la préparation de la  réponse aux situations</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exceptionnelles</a:t>
            </a:r>
            <a:endParaRPr sz="907" dirty="0">
              <a:latin typeface="Liberation Sans Narrow"/>
              <a:cs typeface="Liberation Sans Narrow"/>
            </a:endParaRPr>
          </a:p>
        </p:txBody>
      </p:sp>
      <p:sp>
        <p:nvSpPr>
          <p:cNvPr id="10" name="object 10"/>
          <p:cNvSpPr txBox="1"/>
          <p:nvPr/>
        </p:nvSpPr>
        <p:spPr>
          <a:xfrm>
            <a:off x="300414" y="4540505"/>
            <a:ext cx="3930908" cy="418895"/>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Consolider et développer les plans et outils opérationnels  de réponse aux situations exceptionnelles (Schéma  ORSAN – répertoire opérationnel des ressources) en lien  avec les acteurs de</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santé</a:t>
            </a:r>
            <a:endParaRPr sz="907" dirty="0">
              <a:latin typeface="Liberation Sans Narrow"/>
              <a:cs typeface="Liberation Sans Narrow"/>
            </a:endParaRPr>
          </a:p>
        </p:txBody>
      </p:sp>
      <p:sp>
        <p:nvSpPr>
          <p:cNvPr id="11" name="object 11"/>
          <p:cNvSpPr txBox="1"/>
          <p:nvPr/>
        </p:nvSpPr>
        <p:spPr>
          <a:xfrm>
            <a:off x="297535" y="4959400"/>
            <a:ext cx="3915011" cy="1241112"/>
          </a:xfrm>
          <a:prstGeom prst="rect">
            <a:avLst/>
          </a:prstGeom>
        </p:spPr>
        <p:txBody>
          <a:bodyPr vert="horz" wrap="square" lIns="0" tIns="17275" rIns="0" bIns="0" rtlCol="0">
            <a:spAutoFit/>
          </a:bodyPr>
          <a:lstStyle/>
          <a:p>
            <a:pPr marL="11516" marR="6334" algn="just">
              <a:lnSpc>
                <a:spcPct val="95400"/>
              </a:lnSpc>
              <a:spcBef>
                <a:spcPts val="136"/>
              </a:spcBef>
            </a:pPr>
            <a:r>
              <a:rPr sz="907" b="1" spc="-5" dirty="0">
                <a:solidFill>
                  <a:srgbClr val="231F20"/>
                </a:solidFill>
                <a:latin typeface="Liberation Sans Narrow"/>
                <a:cs typeface="Liberation Sans Narrow"/>
              </a:rPr>
              <a:t>Intégrer les risques émergents (infectieux,  environnementaux, sécuritaires, …) dans le dispositif </a:t>
            </a:r>
            <a:r>
              <a:rPr sz="907" b="1" spc="-9"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veille et de sécurité</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sanitaire</a:t>
            </a:r>
            <a:endParaRPr sz="907" dirty="0">
              <a:latin typeface="Liberation Sans Narrow"/>
              <a:cs typeface="Liberation Sans Narrow"/>
            </a:endParaRPr>
          </a:p>
          <a:p>
            <a:pPr>
              <a:spcBef>
                <a:spcPts val="50"/>
              </a:spcBef>
            </a:pPr>
            <a:endParaRPr sz="1406" dirty="0">
              <a:latin typeface="Times New Roman"/>
              <a:cs typeface="Times New Roman"/>
            </a:endParaRPr>
          </a:p>
          <a:p>
            <a:pPr marL="11516" marR="4607" algn="just">
              <a:lnSpc>
                <a:spcPts val="1034"/>
              </a:lnSpc>
            </a:pPr>
            <a:r>
              <a:rPr sz="907" b="1" spc="-5" dirty="0">
                <a:solidFill>
                  <a:srgbClr val="231F20"/>
                </a:solidFill>
                <a:latin typeface="Liberation Sans Narrow"/>
                <a:cs typeface="Liberation Sans Narrow"/>
              </a:rPr>
              <a:t>Garantir la continuité et la réactivité du </a:t>
            </a:r>
            <a:r>
              <a:rPr sz="907" b="1" dirty="0">
                <a:solidFill>
                  <a:srgbClr val="231F20"/>
                </a:solidFill>
                <a:latin typeface="Liberation Sans Narrow"/>
                <a:cs typeface="Liberation Sans Narrow"/>
              </a:rPr>
              <a:t>dispositif </a:t>
            </a:r>
            <a:r>
              <a:rPr sz="907" b="1" spc="-5" dirty="0">
                <a:solidFill>
                  <a:srgbClr val="231F20"/>
                </a:solidFill>
                <a:latin typeface="Liberation Sans Narrow"/>
                <a:cs typeface="Liberation Sans Narrow"/>
              </a:rPr>
              <a:t>de veille  et d’alerte</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sanitaires.</a:t>
            </a:r>
            <a:endParaRPr sz="907" dirty="0">
              <a:latin typeface="Liberation Sans Narrow"/>
              <a:cs typeface="Liberation Sans Narrow"/>
            </a:endParaRPr>
          </a:p>
          <a:p>
            <a:pPr>
              <a:spcBef>
                <a:spcPts val="14"/>
              </a:spcBef>
            </a:pPr>
            <a:endParaRPr sz="1406" dirty="0">
              <a:latin typeface="Times New Roman"/>
              <a:cs typeface="Times New Roman"/>
            </a:endParaRPr>
          </a:p>
          <a:p>
            <a:pPr marL="11516" marR="5758" algn="just">
              <a:lnSpc>
                <a:spcPts val="1043"/>
              </a:lnSpc>
            </a:pPr>
            <a:r>
              <a:rPr sz="907" b="1" spc="-5" dirty="0">
                <a:solidFill>
                  <a:srgbClr val="231F20"/>
                </a:solidFill>
                <a:latin typeface="Liberation Sans Narrow"/>
                <a:cs typeface="Liberation Sans Narrow"/>
              </a:rPr>
              <a:t>Mobiliser les usagers, et </a:t>
            </a:r>
            <a:r>
              <a:rPr sz="907" b="1" dirty="0">
                <a:solidFill>
                  <a:srgbClr val="231F20"/>
                </a:solidFill>
                <a:latin typeface="Liberation Sans Narrow"/>
                <a:cs typeface="Liberation Sans Narrow"/>
              </a:rPr>
              <a:t>notamment </a:t>
            </a:r>
            <a:r>
              <a:rPr sz="907" b="1" spc="-5" dirty="0">
                <a:solidFill>
                  <a:srgbClr val="231F20"/>
                </a:solidFill>
                <a:latin typeface="Liberation Sans Narrow"/>
                <a:cs typeface="Liberation Sans Narrow"/>
              </a:rPr>
              <a:t>dans le </a:t>
            </a:r>
            <a:r>
              <a:rPr sz="907" b="1" spc="-9" dirty="0">
                <a:solidFill>
                  <a:srgbClr val="231F20"/>
                </a:solidFill>
                <a:latin typeface="Liberation Sans Narrow"/>
                <a:cs typeface="Liberation Sans Narrow"/>
              </a:rPr>
              <a:t>plus </a:t>
            </a:r>
            <a:r>
              <a:rPr sz="907" b="1" spc="-5" dirty="0">
                <a:solidFill>
                  <a:srgbClr val="231F20"/>
                </a:solidFill>
                <a:latin typeface="Liberation Sans Narrow"/>
                <a:cs typeface="Liberation Sans Narrow"/>
              </a:rPr>
              <a:t>jeune  âge en logique de gestion des</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risques</a:t>
            </a:r>
            <a:endParaRPr sz="907" dirty="0">
              <a:latin typeface="Liberation Sans Narrow"/>
              <a:cs typeface="Liberation Sans Narrow"/>
            </a:endParaRPr>
          </a:p>
        </p:txBody>
      </p:sp>
      <p:sp>
        <p:nvSpPr>
          <p:cNvPr id="13" name="object 3"/>
          <p:cNvSpPr/>
          <p:nvPr/>
        </p:nvSpPr>
        <p:spPr>
          <a:xfrm>
            <a:off x="188198" y="77607"/>
            <a:ext cx="2022160" cy="688621"/>
          </a:xfrm>
          <a:prstGeom prst="rect">
            <a:avLst/>
          </a:prstGeom>
          <a:blipFill>
            <a:blip r:embed="rId4" cstate="print"/>
            <a:stretch>
              <a:fillRect/>
            </a:stretch>
          </a:blipFill>
        </p:spPr>
        <p:txBody>
          <a:bodyPr wrap="square" lIns="0" tIns="0" rIns="0" bIns="0" rtlCol="0"/>
          <a:lstStyle/>
          <a:p>
            <a:endParaRPr sz="1632"/>
          </a:p>
        </p:txBody>
      </p:sp>
      <p:sp>
        <p:nvSpPr>
          <p:cNvPr id="14" name="object 4"/>
          <p:cNvSpPr/>
          <p:nvPr/>
        </p:nvSpPr>
        <p:spPr>
          <a:xfrm>
            <a:off x="2548452" y="528432"/>
            <a:ext cx="4650126" cy="690360"/>
          </a:xfrm>
          <a:prstGeom prst="rect">
            <a:avLst/>
          </a:prstGeom>
          <a:blipFill>
            <a:blip r:embed="rId5" cstate="print"/>
            <a:stretch>
              <a:fillRect/>
            </a:stretch>
          </a:blipFill>
        </p:spPr>
        <p:txBody>
          <a:bodyPr wrap="square" lIns="0" tIns="0" rIns="0" bIns="0" rtlCol="0"/>
          <a:lstStyle/>
          <a:p>
            <a:endParaRPr sz="1632"/>
          </a:p>
        </p:txBody>
      </p:sp>
      <p:sp>
        <p:nvSpPr>
          <p:cNvPr id="15" name="object 5"/>
          <p:cNvSpPr txBox="1">
            <a:spLocks/>
          </p:cNvSpPr>
          <p:nvPr/>
        </p:nvSpPr>
        <p:spPr>
          <a:xfrm>
            <a:off x="2296534" y="202769"/>
            <a:ext cx="8562753" cy="290807"/>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a:spcBef>
                <a:spcPts val="91"/>
              </a:spcBef>
            </a:pPr>
            <a:r>
              <a:rPr lang="fr-FR" kern="0" dirty="0" smtClean="0"/>
              <a:t>Adapter </a:t>
            </a:r>
            <a:r>
              <a:rPr lang="fr-FR" kern="0" spc="-5" dirty="0" smtClean="0"/>
              <a:t>le système de </a:t>
            </a:r>
            <a:r>
              <a:rPr lang="fr-FR" kern="0" spc="-9" dirty="0" smtClean="0"/>
              <a:t>santé </a:t>
            </a:r>
            <a:r>
              <a:rPr lang="fr-FR" kern="0" spc="-5" dirty="0" smtClean="0"/>
              <a:t>aux situations </a:t>
            </a:r>
            <a:r>
              <a:rPr lang="fr-FR" kern="0" spc="-9" dirty="0" smtClean="0"/>
              <a:t>sanitaires</a:t>
            </a:r>
            <a:r>
              <a:rPr lang="fr-FR" kern="0" spc="36" dirty="0" smtClean="0"/>
              <a:t> </a:t>
            </a:r>
            <a:r>
              <a:rPr lang="fr-FR" kern="0" spc="-5" dirty="0" smtClean="0"/>
              <a:t>exceptionnelles</a:t>
            </a:r>
            <a:endParaRPr lang="fr-FR" kern="0" spc="-5" dirty="0"/>
          </a:p>
        </p:txBody>
      </p:sp>
      <p:sp>
        <p:nvSpPr>
          <p:cNvPr id="16" name="Parchemin vertical 15"/>
          <p:cNvSpPr/>
          <p:nvPr/>
        </p:nvSpPr>
        <p:spPr>
          <a:xfrm>
            <a:off x="3747226" y="2087269"/>
            <a:ext cx="8351521" cy="4672985"/>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7" name="Image 16"/>
          <p:cNvPicPr>
            <a:picLocks noChangeAspect="1"/>
          </p:cNvPicPr>
          <p:nvPr/>
        </p:nvPicPr>
        <p:blipFill>
          <a:blip r:embed="rId6"/>
          <a:stretch>
            <a:fillRect/>
          </a:stretch>
        </p:blipFill>
        <p:spPr>
          <a:xfrm>
            <a:off x="5273204" y="2108600"/>
            <a:ext cx="405404" cy="544064"/>
          </a:xfrm>
          <a:prstGeom prst="rect">
            <a:avLst/>
          </a:prstGeom>
        </p:spPr>
      </p:pic>
      <p:sp>
        <p:nvSpPr>
          <p:cNvPr id="18" name="ZoneTexte 17"/>
          <p:cNvSpPr txBox="1"/>
          <p:nvPr/>
        </p:nvSpPr>
        <p:spPr>
          <a:xfrm>
            <a:off x="5807777" y="2087269"/>
            <a:ext cx="6008416"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Tree>
    <p:extLst>
      <p:ext uri="{BB962C8B-B14F-4D97-AF65-F5344CB8AC3E}">
        <p14:creationId xmlns:p14="http://schemas.microsoft.com/office/powerpoint/2010/main" val="24148535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551703" y="5005692"/>
            <a:ext cx="2618753" cy="1747747"/>
          </a:xfrm>
          <a:prstGeom prst="rect">
            <a:avLst/>
          </a:prstGeom>
          <a:blipFill>
            <a:blip r:embed="rId2"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124487" y="1807233"/>
            <a:ext cx="5708753" cy="290423"/>
          </a:xfrm>
          <a:prstGeom prst="rect">
            <a:avLst/>
          </a:prstGeom>
        </p:spPr>
        <p:txBody>
          <a:bodyPr vert="horz" wrap="square" lIns="0" tIns="11516" rIns="0" bIns="0" rtlCol="0">
            <a:spAutoFit/>
          </a:bodyPr>
          <a:lstStyle/>
          <a:p>
            <a:pPr marL="11516" marR="4607" indent="394435">
              <a:lnSpc>
                <a:spcPct val="110500"/>
              </a:lnSpc>
              <a:spcBef>
                <a:spcPts val="91"/>
              </a:spcBef>
            </a:pPr>
            <a:r>
              <a:rPr sz="1632" i="0" spc="-5" dirty="0">
                <a:solidFill>
                  <a:srgbClr val="8ABD70"/>
                </a:solidFill>
              </a:rPr>
              <a:t>DECLINAISONS  OPERATIONNE</a:t>
            </a:r>
            <a:r>
              <a:rPr sz="1632" i="0" spc="-18" dirty="0">
                <a:solidFill>
                  <a:srgbClr val="8ABD70"/>
                </a:solidFill>
              </a:rPr>
              <a:t>L</a:t>
            </a:r>
            <a:r>
              <a:rPr sz="1632" i="0" spc="-9" dirty="0">
                <a:solidFill>
                  <a:srgbClr val="8ABD70"/>
                </a:solidFill>
              </a:rPr>
              <a:t>L</a:t>
            </a:r>
            <a:r>
              <a:rPr sz="1632" i="0" spc="-5" dirty="0">
                <a:solidFill>
                  <a:srgbClr val="8ABD70"/>
                </a:solidFill>
              </a:rPr>
              <a:t>ES</a:t>
            </a:r>
            <a:endParaRPr sz="1632" dirty="0"/>
          </a:p>
        </p:txBody>
      </p:sp>
      <p:sp>
        <p:nvSpPr>
          <p:cNvPr id="6" name="object 6"/>
          <p:cNvSpPr txBox="1"/>
          <p:nvPr/>
        </p:nvSpPr>
        <p:spPr>
          <a:xfrm>
            <a:off x="507408" y="2079587"/>
            <a:ext cx="2641856" cy="680446"/>
          </a:xfrm>
          <a:prstGeom prst="rect">
            <a:avLst/>
          </a:prstGeom>
        </p:spPr>
        <p:txBody>
          <a:bodyPr vert="horz" wrap="square" lIns="0" tIns="17275" rIns="0" bIns="0" rtlCol="0">
            <a:spAutoFit/>
          </a:bodyPr>
          <a:lstStyle/>
          <a:p>
            <a:pPr marL="11516" marR="4607" algn="just">
              <a:lnSpc>
                <a:spcPct val="95300"/>
              </a:lnSpc>
              <a:spcBef>
                <a:spcPts val="136"/>
              </a:spcBef>
            </a:pPr>
            <a:r>
              <a:rPr sz="907" b="1" spc="-5" dirty="0">
                <a:solidFill>
                  <a:srgbClr val="231F20"/>
                </a:solidFill>
                <a:latin typeface="Liberation Sans Narrow"/>
                <a:cs typeface="Liberation Sans Narrow"/>
              </a:rPr>
              <a:t>Co-construire la politique de GPMC en assurant la  coordination des études prospectives des besoins </a:t>
            </a:r>
            <a:r>
              <a:rPr sz="907" b="1" spc="-9" dirty="0">
                <a:solidFill>
                  <a:srgbClr val="231F20"/>
                </a:solidFill>
                <a:latin typeface="Liberation Sans Narrow"/>
                <a:cs typeface="Liberation Sans Narrow"/>
              </a:rPr>
              <a:t>en  </a:t>
            </a:r>
            <a:r>
              <a:rPr sz="907" b="1" spc="-5" dirty="0">
                <a:solidFill>
                  <a:srgbClr val="231F20"/>
                </a:solidFill>
                <a:latin typeface="Liberation Sans Narrow"/>
                <a:cs typeface="Liberation Sans Narrow"/>
              </a:rPr>
              <a:t>compétences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promouvoir une GPMC territoriale :  positionnement renforcé de</a:t>
            </a:r>
            <a:r>
              <a:rPr sz="907" b="1" spc="5" dirty="0">
                <a:solidFill>
                  <a:srgbClr val="231F20"/>
                </a:solidFill>
                <a:latin typeface="Liberation Sans Narrow"/>
                <a:cs typeface="Liberation Sans Narrow"/>
              </a:rPr>
              <a:t> </a:t>
            </a:r>
            <a:r>
              <a:rPr sz="907" b="1" spc="-9" dirty="0">
                <a:solidFill>
                  <a:srgbClr val="231F20"/>
                </a:solidFill>
                <a:latin typeface="Liberation Sans Narrow"/>
                <a:cs typeface="Liberation Sans Narrow"/>
              </a:rPr>
              <a:t>l’ONDPS</a:t>
            </a:r>
            <a:endParaRPr sz="907" dirty="0">
              <a:latin typeface="Liberation Sans Narrow"/>
              <a:cs typeface="Liberation Sans Narrow"/>
            </a:endParaRPr>
          </a:p>
        </p:txBody>
      </p:sp>
      <p:sp>
        <p:nvSpPr>
          <p:cNvPr id="7" name="object 7"/>
          <p:cNvSpPr txBox="1"/>
          <p:nvPr/>
        </p:nvSpPr>
        <p:spPr>
          <a:xfrm>
            <a:off x="506256" y="2803931"/>
            <a:ext cx="2643008" cy="1856687"/>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Impulser et accompagner un </a:t>
            </a:r>
            <a:r>
              <a:rPr sz="907" b="1" dirty="0">
                <a:solidFill>
                  <a:srgbClr val="231F20"/>
                </a:solidFill>
                <a:latin typeface="Liberation Sans Narrow"/>
                <a:cs typeface="Liberation Sans Narrow"/>
              </a:rPr>
              <a:t>nouveau </a:t>
            </a:r>
            <a:r>
              <a:rPr sz="907" b="1" spc="-5" dirty="0">
                <a:solidFill>
                  <a:srgbClr val="231F20"/>
                </a:solidFill>
                <a:latin typeface="Liberation Sans Narrow"/>
                <a:cs typeface="Liberation Sans Narrow"/>
              </a:rPr>
              <a:t>pilotage et </a:t>
            </a:r>
            <a:r>
              <a:rPr sz="907" b="1" spc="-9" dirty="0">
                <a:solidFill>
                  <a:srgbClr val="231F20"/>
                </a:solidFill>
                <a:latin typeface="Liberation Sans Narrow"/>
                <a:cs typeface="Liberation Sans Narrow"/>
              </a:rPr>
              <a:t>une  </a:t>
            </a:r>
            <a:r>
              <a:rPr sz="907" b="1" spc="-5" dirty="0">
                <a:solidFill>
                  <a:srgbClr val="231F20"/>
                </a:solidFill>
                <a:latin typeface="Liberation Sans Narrow"/>
                <a:cs typeface="Liberation Sans Narrow"/>
              </a:rPr>
              <a:t>nouvelle gouvernance territoriale de la</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Formation</a:t>
            </a:r>
            <a:endParaRPr sz="907" dirty="0">
              <a:latin typeface="Liberation Sans Narrow"/>
              <a:cs typeface="Liberation Sans Narrow"/>
            </a:endParaRPr>
          </a:p>
          <a:p>
            <a:pPr>
              <a:spcBef>
                <a:spcPts val="32"/>
              </a:spcBef>
            </a:pPr>
            <a:endParaRPr sz="907" dirty="0">
              <a:latin typeface="Times New Roman"/>
              <a:cs typeface="Times New Roman"/>
            </a:endParaRPr>
          </a:p>
          <a:p>
            <a:pPr marL="11516" marR="7486">
              <a:lnSpc>
                <a:spcPts val="1043"/>
              </a:lnSpc>
            </a:pPr>
            <a:r>
              <a:rPr sz="907" b="1" spc="-5" dirty="0">
                <a:solidFill>
                  <a:srgbClr val="231F20"/>
                </a:solidFill>
                <a:latin typeface="Liberation Sans Narrow"/>
                <a:cs typeface="Liberation Sans Narrow"/>
              </a:rPr>
              <a:t>Faciliter la structuration de l’offre d’accueil et des  conditions de vie des étudiants et</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stagiaires</a:t>
            </a:r>
            <a:endParaRPr sz="907" dirty="0">
              <a:latin typeface="Liberation Sans Narrow"/>
              <a:cs typeface="Liberation Sans Narrow"/>
            </a:endParaRPr>
          </a:p>
          <a:p>
            <a:pPr>
              <a:spcBef>
                <a:spcPts val="36"/>
              </a:spcBef>
            </a:pPr>
            <a:endParaRPr sz="907" dirty="0">
              <a:latin typeface="Times New Roman"/>
              <a:cs typeface="Times New Roman"/>
            </a:endParaRPr>
          </a:p>
          <a:p>
            <a:pPr marL="11516" marR="6910">
              <a:lnSpc>
                <a:spcPts val="1043"/>
              </a:lnSpc>
            </a:pPr>
            <a:r>
              <a:rPr sz="907" b="1" spc="-5" dirty="0">
                <a:solidFill>
                  <a:srgbClr val="231F20"/>
                </a:solidFill>
                <a:latin typeface="Liberation Sans Narrow"/>
                <a:cs typeface="Liberation Sans Narrow"/>
              </a:rPr>
              <a:t>Diversifier et améliorer la qualité des maitres et lieux </a:t>
            </a:r>
            <a:r>
              <a:rPr sz="907" b="1" spc="-9"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stage</a:t>
            </a:r>
            <a:endParaRPr sz="907" dirty="0">
              <a:latin typeface="Liberation Sans Narrow"/>
              <a:cs typeface="Liberation Sans Narrow"/>
            </a:endParaRPr>
          </a:p>
          <a:p>
            <a:pPr>
              <a:spcBef>
                <a:spcPts val="5"/>
              </a:spcBef>
            </a:pPr>
            <a:endParaRPr sz="952" dirty="0">
              <a:latin typeface="Times New Roman"/>
              <a:cs typeface="Times New Roman"/>
            </a:endParaRPr>
          </a:p>
          <a:p>
            <a:pPr marL="11516" marR="6334">
              <a:lnSpc>
                <a:spcPts val="1034"/>
              </a:lnSpc>
            </a:pPr>
            <a:r>
              <a:rPr sz="907" b="1" spc="-5" dirty="0">
                <a:solidFill>
                  <a:srgbClr val="231F20"/>
                </a:solidFill>
                <a:latin typeface="Liberation Sans Narrow"/>
                <a:cs typeface="Liberation Sans Narrow"/>
              </a:rPr>
              <a:t>Accompagner la gestion des Ressources Humaines à  l’échelle des territoires en lien avec les GHT et le</a:t>
            </a:r>
            <a:r>
              <a:rPr sz="907" b="1" spc="23"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Privé</a:t>
            </a:r>
            <a:endParaRPr sz="907" dirty="0">
              <a:latin typeface="Liberation Sans Narrow"/>
              <a:cs typeface="Liberation Sans Narrow"/>
            </a:endParaRPr>
          </a:p>
        </p:txBody>
      </p:sp>
      <p:sp>
        <p:nvSpPr>
          <p:cNvPr id="8" name="object 8"/>
          <p:cNvSpPr txBox="1"/>
          <p:nvPr/>
        </p:nvSpPr>
        <p:spPr>
          <a:xfrm>
            <a:off x="506256" y="4737913"/>
            <a:ext cx="2642432" cy="686917"/>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En lien avec la Région, les fédérations d’employeurs </a:t>
            </a:r>
            <a:r>
              <a:rPr sz="907" b="1" spc="-9" dirty="0">
                <a:solidFill>
                  <a:srgbClr val="231F20"/>
                </a:solidFill>
                <a:latin typeface="Liberation Sans Narrow"/>
                <a:cs typeface="Liberation Sans Narrow"/>
              </a:rPr>
              <a:t>du  </a:t>
            </a:r>
            <a:r>
              <a:rPr sz="907" b="1" spc="-5" dirty="0">
                <a:solidFill>
                  <a:srgbClr val="231F20"/>
                </a:solidFill>
                <a:latin typeface="Liberation Sans Narrow"/>
                <a:cs typeface="Liberation Sans Narrow"/>
              </a:rPr>
              <a:t>secteur sanitaire et du </a:t>
            </a:r>
            <a:r>
              <a:rPr sz="907" b="1" dirty="0">
                <a:solidFill>
                  <a:srgbClr val="231F20"/>
                </a:solidFill>
                <a:latin typeface="Liberation Sans Narrow"/>
                <a:cs typeface="Liberation Sans Narrow"/>
              </a:rPr>
              <a:t>secteur médico-social, </a:t>
            </a:r>
            <a:r>
              <a:rPr sz="907" b="1" spc="-5" dirty="0">
                <a:solidFill>
                  <a:srgbClr val="231F20"/>
                </a:solidFill>
                <a:latin typeface="Liberation Sans Narrow"/>
                <a:cs typeface="Liberation Sans Narrow"/>
              </a:rPr>
              <a:t>les  instituts : </a:t>
            </a:r>
            <a:r>
              <a:rPr sz="907" b="1" spc="-9" dirty="0">
                <a:solidFill>
                  <a:srgbClr val="231F20"/>
                </a:solidFill>
                <a:latin typeface="Liberation Sans Narrow"/>
                <a:cs typeface="Liberation Sans Narrow"/>
              </a:rPr>
              <a:t>mettre </a:t>
            </a:r>
            <a:r>
              <a:rPr sz="907" b="1" spc="-5" dirty="0">
                <a:solidFill>
                  <a:srgbClr val="231F20"/>
                </a:solidFill>
                <a:latin typeface="Liberation Sans Narrow"/>
                <a:cs typeface="Liberation Sans Narrow"/>
              </a:rPr>
              <a:t>en place un plan d’actions ciblé sur les  besoins en compétences</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aides-soignantes</a:t>
            </a:r>
            <a:endParaRPr sz="907" dirty="0">
              <a:latin typeface="Liberation Sans Narrow"/>
              <a:cs typeface="Liberation Sans Narrow"/>
            </a:endParaRPr>
          </a:p>
        </p:txBody>
      </p:sp>
      <p:sp>
        <p:nvSpPr>
          <p:cNvPr id="9" name="object 9"/>
          <p:cNvSpPr txBox="1"/>
          <p:nvPr/>
        </p:nvSpPr>
        <p:spPr>
          <a:xfrm>
            <a:off x="3307087" y="2138179"/>
            <a:ext cx="2642432" cy="2826990"/>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En lien avec le Conseil </a:t>
            </a:r>
            <a:r>
              <a:rPr sz="907" b="1" spc="-9" dirty="0">
                <a:solidFill>
                  <a:srgbClr val="231F20"/>
                </a:solidFill>
                <a:latin typeface="Liberation Sans Narrow"/>
                <a:cs typeface="Liberation Sans Narrow"/>
              </a:rPr>
              <a:t>régional, </a:t>
            </a:r>
            <a:r>
              <a:rPr sz="907" b="1" spc="-5" dirty="0">
                <a:solidFill>
                  <a:srgbClr val="231F20"/>
                </a:solidFill>
                <a:latin typeface="Liberation Sans Narrow"/>
                <a:cs typeface="Liberation Sans Narrow"/>
              </a:rPr>
              <a:t>les Universités, les  instituts, les ordres, les URPS, structurer un plan </a:t>
            </a:r>
            <a:r>
              <a:rPr sz="907" b="1" dirty="0">
                <a:solidFill>
                  <a:srgbClr val="231F20"/>
                </a:solidFill>
                <a:latin typeface="Liberation Sans Narrow"/>
                <a:cs typeface="Liberation Sans Narrow"/>
              </a:rPr>
              <a:t>régional  </a:t>
            </a:r>
            <a:r>
              <a:rPr sz="907" b="1" spc="-5" dirty="0">
                <a:solidFill>
                  <a:srgbClr val="231F20"/>
                </a:solidFill>
                <a:latin typeface="Liberation Sans Narrow"/>
                <a:cs typeface="Liberation Sans Narrow"/>
              </a:rPr>
              <a:t>de communication visant à mieux faire connaître et  valoriser les formations sanitaires et</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sociales</a:t>
            </a:r>
            <a:endParaRPr sz="907" dirty="0">
              <a:latin typeface="Liberation Sans Narrow"/>
              <a:cs typeface="Liberation Sans Narrow"/>
            </a:endParaRPr>
          </a:p>
          <a:p>
            <a:pPr>
              <a:spcBef>
                <a:spcPts val="50"/>
              </a:spcBef>
            </a:pPr>
            <a:endParaRPr sz="907" dirty="0">
              <a:latin typeface="Times New Roman"/>
              <a:cs typeface="Times New Roman"/>
            </a:endParaRPr>
          </a:p>
          <a:p>
            <a:pPr marL="11516" marR="6910" algn="just">
              <a:lnSpc>
                <a:spcPct val="95600"/>
              </a:lnSpc>
            </a:pPr>
            <a:r>
              <a:rPr sz="907" b="1" spc="-5" dirty="0">
                <a:solidFill>
                  <a:srgbClr val="231F20"/>
                </a:solidFill>
                <a:latin typeface="Liberation Sans Narrow"/>
                <a:cs typeface="Liberation Sans Narrow"/>
              </a:rPr>
              <a:t>Soutenir la qualité de la formation et l’innovation  pédagogique afin de permettre l’émergence d’un appareil  de formation réformé, ancré sur les évolutions </a:t>
            </a:r>
            <a:r>
              <a:rPr sz="907" b="1" spc="-9" dirty="0">
                <a:solidFill>
                  <a:srgbClr val="231F20"/>
                </a:solidFill>
                <a:latin typeface="Liberation Sans Narrow"/>
                <a:cs typeface="Liberation Sans Narrow"/>
              </a:rPr>
              <a:t>du  </a:t>
            </a:r>
            <a:r>
              <a:rPr sz="907" b="1" spc="-5" dirty="0">
                <a:solidFill>
                  <a:srgbClr val="231F20"/>
                </a:solidFill>
                <a:latin typeface="Liberation Sans Narrow"/>
                <a:cs typeface="Liberation Sans Narrow"/>
              </a:rPr>
              <a:t>système </a:t>
            </a:r>
            <a:r>
              <a:rPr sz="907" b="1" dirty="0">
                <a:solidFill>
                  <a:srgbClr val="231F20"/>
                </a:solidFill>
                <a:latin typeface="Liberation Sans Narrow"/>
                <a:cs typeface="Liberation Sans Narrow"/>
              </a:rPr>
              <a:t>de</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santé…</a:t>
            </a:r>
            <a:endParaRPr sz="907" dirty="0">
              <a:latin typeface="Liberation Sans Narrow"/>
              <a:cs typeface="Liberation Sans Narrow"/>
            </a:endParaRPr>
          </a:p>
          <a:p>
            <a:pPr>
              <a:spcBef>
                <a:spcPts val="9"/>
              </a:spcBef>
            </a:pPr>
            <a:endParaRPr sz="952" dirty="0">
              <a:latin typeface="Times New Roman"/>
              <a:cs typeface="Times New Roman"/>
            </a:endParaRPr>
          </a:p>
          <a:p>
            <a:pPr marL="11516" marR="4607" algn="just">
              <a:lnSpc>
                <a:spcPts val="1043"/>
              </a:lnSpc>
            </a:pPr>
            <a:r>
              <a:rPr sz="907" b="1" spc="-5" dirty="0">
                <a:solidFill>
                  <a:srgbClr val="231F20"/>
                </a:solidFill>
                <a:latin typeface="Liberation Sans Narrow"/>
                <a:cs typeface="Liberation Sans Narrow"/>
              </a:rPr>
              <a:t>Développer les partenariats </a:t>
            </a:r>
            <a:r>
              <a:rPr sz="907" b="1" dirty="0">
                <a:solidFill>
                  <a:srgbClr val="231F20"/>
                </a:solidFill>
                <a:latin typeface="Liberation Sans Narrow"/>
                <a:cs typeface="Liberation Sans Narrow"/>
              </a:rPr>
              <a:t>avec </a:t>
            </a:r>
            <a:r>
              <a:rPr sz="907" b="1" spc="-5" dirty="0">
                <a:solidFill>
                  <a:srgbClr val="231F20"/>
                </a:solidFill>
                <a:latin typeface="Liberation Sans Narrow"/>
                <a:cs typeface="Liberation Sans Narrow"/>
              </a:rPr>
              <a:t>les OPCA pour favoriser  les formations continues et le développement  professionnel continu</a:t>
            </a:r>
            <a:endParaRPr sz="907" dirty="0">
              <a:latin typeface="Liberation Sans Narrow"/>
              <a:cs typeface="Liberation Sans Narrow"/>
            </a:endParaRPr>
          </a:p>
          <a:p>
            <a:pPr>
              <a:spcBef>
                <a:spcPts val="36"/>
              </a:spcBef>
            </a:pPr>
            <a:endParaRPr sz="907" dirty="0">
              <a:latin typeface="Times New Roman"/>
              <a:cs typeface="Times New Roman"/>
            </a:endParaRPr>
          </a:p>
          <a:p>
            <a:pPr marL="11516" marR="6334" algn="just">
              <a:lnSpc>
                <a:spcPts val="1043"/>
              </a:lnSpc>
            </a:pPr>
            <a:r>
              <a:rPr sz="907" b="1" spc="-5" dirty="0">
                <a:solidFill>
                  <a:srgbClr val="231F20"/>
                </a:solidFill>
                <a:latin typeface="Liberation Sans Narrow"/>
                <a:cs typeface="Liberation Sans Narrow"/>
              </a:rPr>
              <a:t>Soutenir une politique </a:t>
            </a:r>
            <a:r>
              <a:rPr sz="907" b="1" spc="-9" dirty="0">
                <a:solidFill>
                  <a:srgbClr val="231F20"/>
                </a:solidFill>
                <a:latin typeface="Liberation Sans Narrow"/>
                <a:cs typeface="Liberation Sans Narrow"/>
              </a:rPr>
              <a:t>régionale </a:t>
            </a:r>
            <a:r>
              <a:rPr sz="907" b="1" spc="-5" dirty="0">
                <a:solidFill>
                  <a:srgbClr val="231F20"/>
                </a:solidFill>
                <a:latin typeface="Liberation Sans Narrow"/>
                <a:cs typeface="Liberation Sans Narrow"/>
              </a:rPr>
              <a:t>de formation à </a:t>
            </a:r>
            <a:r>
              <a:rPr sz="907" b="1" spc="-9" dirty="0">
                <a:solidFill>
                  <a:srgbClr val="231F20"/>
                </a:solidFill>
                <a:latin typeface="Liberation Sans Narrow"/>
                <a:cs typeface="Liberation Sans Narrow"/>
              </a:rPr>
              <a:t>la  </a:t>
            </a:r>
            <a:r>
              <a:rPr sz="907" b="1" spc="-5" dirty="0">
                <a:solidFill>
                  <a:srgbClr val="231F20"/>
                </a:solidFill>
                <a:latin typeface="Liberation Sans Narrow"/>
                <a:cs typeface="Liberation Sans Narrow"/>
              </a:rPr>
              <a:t>prévention structurée, ambitieuse et déclinée dans tous  les projets </a:t>
            </a:r>
            <a:r>
              <a:rPr sz="907" b="1" dirty="0">
                <a:solidFill>
                  <a:srgbClr val="231F20"/>
                </a:solidFill>
                <a:latin typeface="Liberation Sans Narrow"/>
                <a:cs typeface="Liberation Sans Narrow"/>
              </a:rPr>
              <a:t>de</a:t>
            </a:r>
            <a:r>
              <a:rPr sz="907" b="1" spc="-5" dirty="0">
                <a:solidFill>
                  <a:srgbClr val="231F20"/>
                </a:solidFill>
                <a:latin typeface="Liberation Sans Narrow"/>
                <a:cs typeface="Liberation Sans Narrow"/>
              </a:rPr>
              <a:t> formation</a:t>
            </a:r>
            <a:endParaRPr sz="907" dirty="0">
              <a:latin typeface="Liberation Sans Narrow"/>
              <a:cs typeface="Liberation Sans Narrow"/>
            </a:endParaRPr>
          </a:p>
          <a:p>
            <a:pPr>
              <a:spcBef>
                <a:spcPts val="36"/>
              </a:spcBef>
            </a:pPr>
            <a:endParaRPr sz="907" dirty="0">
              <a:latin typeface="Times New Roman"/>
              <a:cs typeface="Times New Roman"/>
            </a:endParaRPr>
          </a:p>
          <a:p>
            <a:pPr marL="11516" marR="141075">
              <a:lnSpc>
                <a:spcPts val="1043"/>
              </a:lnSpc>
            </a:pPr>
            <a:r>
              <a:rPr sz="907" b="1" spc="-5" dirty="0">
                <a:solidFill>
                  <a:srgbClr val="231F20"/>
                </a:solidFill>
                <a:latin typeface="Liberation Sans Narrow"/>
                <a:cs typeface="Liberation Sans Narrow"/>
              </a:rPr>
              <a:t>Promouvoir une politique structurée de développement  de la Simulation en</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santé</a:t>
            </a:r>
            <a:endParaRPr sz="907" dirty="0">
              <a:latin typeface="Liberation Sans Narrow"/>
              <a:cs typeface="Liberation Sans Narrow"/>
            </a:endParaRPr>
          </a:p>
        </p:txBody>
      </p:sp>
      <p:sp>
        <p:nvSpPr>
          <p:cNvPr id="11" name="object 3"/>
          <p:cNvSpPr/>
          <p:nvPr/>
        </p:nvSpPr>
        <p:spPr>
          <a:xfrm>
            <a:off x="103922" y="60768"/>
            <a:ext cx="2027284" cy="691880"/>
          </a:xfrm>
          <a:prstGeom prst="rect">
            <a:avLst/>
          </a:prstGeom>
          <a:blipFill>
            <a:blip r:embed="rId3" cstate="print"/>
            <a:stretch>
              <a:fillRect/>
            </a:stretch>
          </a:blipFill>
        </p:spPr>
        <p:txBody>
          <a:bodyPr wrap="square" lIns="0" tIns="0" rIns="0" bIns="0" rtlCol="0"/>
          <a:lstStyle/>
          <a:p>
            <a:endParaRPr sz="1632"/>
          </a:p>
        </p:txBody>
      </p:sp>
      <p:sp>
        <p:nvSpPr>
          <p:cNvPr id="12" name="object 4"/>
          <p:cNvSpPr/>
          <p:nvPr/>
        </p:nvSpPr>
        <p:spPr>
          <a:xfrm>
            <a:off x="103922" y="788460"/>
            <a:ext cx="5140851" cy="925075"/>
          </a:xfrm>
          <a:prstGeom prst="rect">
            <a:avLst/>
          </a:prstGeom>
          <a:blipFill>
            <a:blip r:embed="rId4" cstate="print"/>
            <a:stretch>
              <a:fillRect/>
            </a:stretch>
          </a:blipFill>
        </p:spPr>
        <p:txBody>
          <a:bodyPr wrap="square" lIns="0" tIns="0" rIns="0" bIns="0" rtlCol="0"/>
          <a:lstStyle/>
          <a:p>
            <a:endParaRPr sz="1632"/>
          </a:p>
        </p:txBody>
      </p:sp>
      <p:sp>
        <p:nvSpPr>
          <p:cNvPr id="13" name="object 5"/>
          <p:cNvSpPr txBox="1">
            <a:spLocks/>
          </p:cNvSpPr>
          <p:nvPr/>
        </p:nvSpPr>
        <p:spPr>
          <a:xfrm>
            <a:off x="214411" y="96580"/>
            <a:ext cx="11912091" cy="620257"/>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2148953" marR="4607">
              <a:lnSpc>
                <a:spcPct val="109400"/>
              </a:lnSpc>
              <a:spcBef>
                <a:spcPts val="91"/>
              </a:spcBef>
            </a:pPr>
            <a:r>
              <a:rPr lang="fr-FR" kern="0" dirty="0" smtClean="0"/>
              <a:t>Adapter </a:t>
            </a:r>
            <a:r>
              <a:rPr lang="fr-FR" kern="0" spc="-5" dirty="0" smtClean="0"/>
              <a:t>la formation, la gestion </a:t>
            </a:r>
            <a:r>
              <a:rPr lang="fr-FR" kern="0" spc="-9" dirty="0" smtClean="0"/>
              <a:t>prévisionnelle </a:t>
            </a:r>
            <a:r>
              <a:rPr lang="fr-FR" kern="0" spc="-5" dirty="0" smtClean="0"/>
              <a:t>des emplois </a:t>
            </a:r>
            <a:r>
              <a:rPr lang="fr-FR" kern="0" spc="-9" dirty="0" smtClean="0"/>
              <a:t>et </a:t>
            </a:r>
            <a:r>
              <a:rPr lang="fr-FR" kern="0" spc="-5" dirty="0" smtClean="0"/>
              <a:t>des  compétences aux enjeux d’organisations nouvelles ou</a:t>
            </a:r>
            <a:r>
              <a:rPr lang="fr-FR" kern="0" spc="9" dirty="0" smtClean="0"/>
              <a:t> </a:t>
            </a:r>
            <a:r>
              <a:rPr lang="fr-FR" kern="0" spc="-9" dirty="0" smtClean="0"/>
              <a:t>innovantes</a:t>
            </a:r>
            <a:endParaRPr lang="fr-FR" kern="0" spc="-9" dirty="0"/>
          </a:p>
        </p:txBody>
      </p:sp>
      <p:sp>
        <p:nvSpPr>
          <p:cNvPr id="14" name="Parchemin vertical 13"/>
          <p:cNvSpPr/>
          <p:nvPr/>
        </p:nvSpPr>
        <p:spPr>
          <a:xfrm>
            <a:off x="6170456" y="788460"/>
            <a:ext cx="5998565" cy="600760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5" name="Image 14"/>
          <p:cNvPicPr>
            <a:picLocks noChangeAspect="1"/>
          </p:cNvPicPr>
          <p:nvPr/>
        </p:nvPicPr>
        <p:blipFill>
          <a:blip r:embed="rId5"/>
          <a:stretch>
            <a:fillRect/>
          </a:stretch>
        </p:blipFill>
        <p:spPr>
          <a:xfrm>
            <a:off x="7853804" y="857828"/>
            <a:ext cx="460851" cy="617823"/>
          </a:xfrm>
          <a:prstGeom prst="rect">
            <a:avLst/>
          </a:prstGeom>
        </p:spPr>
      </p:pic>
      <p:sp>
        <p:nvSpPr>
          <p:cNvPr id="16" name="ZoneTexte 15"/>
          <p:cNvSpPr txBox="1"/>
          <p:nvPr/>
        </p:nvSpPr>
        <p:spPr>
          <a:xfrm>
            <a:off x="8314655" y="825646"/>
            <a:ext cx="4217710" cy="601861"/>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8973619" y="6404640"/>
            <a:ext cx="2804160" cy="161583"/>
          </a:xfrm>
        </p:spPr>
        <p:txBody>
          <a:bodyPr/>
          <a:lstStyle/>
          <a:p>
            <a:fld id="{B6F15528-21DE-4FAA-801E-634DDDAF4B2B}" type="slidenum">
              <a:rPr lang="fr-FR" sz="1050">
                <a:solidFill>
                  <a:prstClr val="black">
                    <a:tint val="75000"/>
                  </a:prstClr>
                </a:solidFill>
              </a:rPr>
              <a:pPr/>
              <a:t>37</a:t>
            </a:fld>
            <a:endParaRPr lang="fr-FR" sz="1050" dirty="0">
              <a:solidFill>
                <a:prstClr val="black">
                  <a:tint val="75000"/>
                </a:prstClr>
              </a:solidFill>
            </a:endParaRPr>
          </a:p>
        </p:txBody>
      </p:sp>
    </p:spTree>
    <p:extLst>
      <p:ext uri="{BB962C8B-B14F-4D97-AF65-F5344CB8AC3E}">
        <p14:creationId xmlns:p14="http://schemas.microsoft.com/office/powerpoint/2010/main" val="9361637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2074743" y="1901333"/>
            <a:ext cx="8289988" cy="2220558"/>
          </a:xfrm>
          <a:prstGeom prst="rect">
            <a:avLst/>
          </a:prstGeom>
        </p:spPr>
        <p:txBody>
          <a:bodyPr vert="horz" wrap="square" lIns="0" tIns="10365" rIns="0" bIns="0" rtlCol="0">
            <a:spAutoFit/>
          </a:bodyPr>
          <a:lstStyle/>
          <a:p>
            <a:pPr marL="11516" marR="4607" indent="3077747" algn="r">
              <a:lnSpc>
                <a:spcPct val="109800"/>
              </a:lnSpc>
              <a:spcBef>
                <a:spcPts val="82"/>
              </a:spcBef>
            </a:pPr>
            <a:r>
              <a:rPr sz="3264" spc="-9" dirty="0">
                <a:solidFill>
                  <a:srgbClr val="4B83BB"/>
                </a:solidFill>
              </a:rPr>
              <a:t>Orientation</a:t>
            </a:r>
            <a:r>
              <a:rPr sz="3264" spc="-18" dirty="0">
                <a:solidFill>
                  <a:srgbClr val="4B83BB"/>
                </a:solidFill>
              </a:rPr>
              <a:t> </a:t>
            </a:r>
            <a:r>
              <a:rPr sz="3264" spc="-5" dirty="0">
                <a:solidFill>
                  <a:srgbClr val="4B83BB"/>
                </a:solidFill>
              </a:rPr>
              <a:t>stratégique</a:t>
            </a:r>
            <a:r>
              <a:rPr sz="3264" spc="-14" dirty="0">
                <a:solidFill>
                  <a:srgbClr val="4B83BB"/>
                </a:solidFill>
              </a:rPr>
              <a:t> </a:t>
            </a:r>
            <a:r>
              <a:rPr sz="3264" spc="-5" dirty="0">
                <a:solidFill>
                  <a:srgbClr val="4B83BB"/>
                </a:solidFill>
              </a:rPr>
              <a:t>5  Des </a:t>
            </a:r>
            <a:r>
              <a:rPr sz="3264" spc="-9" dirty="0">
                <a:solidFill>
                  <a:srgbClr val="4B83BB"/>
                </a:solidFill>
              </a:rPr>
              <a:t>acteurs coordonnés </a:t>
            </a:r>
            <a:r>
              <a:rPr sz="3264" spc="-5" dirty="0">
                <a:solidFill>
                  <a:srgbClr val="4B83BB"/>
                </a:solidFill>
              </a:rPr>
              <a:t>dans</a:t>
            </a:r>
            <a:r>
              <a:rPr sz="3264" spc="50" dirty="0">
                <a:solidFill>
                  <a:srgbClr val="4B83BB"/>
                </a:solidFill>
              </a:rPr>
              <a:t> </a:t>
            </a:r>
            <a:r>
              <a:rPr sz="3264" spc="-5" dirty="0">
                <a:solidFill>
                  <a:srgbClr val="4B83BB"/>
                </a:solidFill>
              </a:rPr>
              <a:t>les</a:t>
            </a:r>
            <a:r>
              <a:rPr sz="3264" spc="5" dirty="0">
                <a:solidFill>
                  <a:srgbClr val="4B83BB"/>
                </a:solidFill>
              </a:rPr>
              <a:t> </a:t>
            </a:r>
            <a:r>
              <a:rPr sz="3264" spc="-5" dirty="0">
                <a:solidFill>
                  <a:srgbClr val="4B83BB"/>
                </a:solidFill>
              </a:rPr>
              <a:t>territoires  pour mettre fin au parcours</a:t>
            </a:r>
            <a:r>
              <a:rPr sz="3264" spc="9" dirty="0">
                <a:solidFill>
                  <a:srgbClr val="4B83BB"/>
                </a:solidFill>
              </a:rPr>
              <a:t> </a:t>
            </a:r>
            <a:r>
              <a:rPr sz="3264" spc="-5" dirty="0">
                <a:solidFill>
                  <a:srgbClr val="4B83BB"/>
                </a:solidFill>
              </a:rPr>
              <a:t>d’obstacle</a:t>
            </a:r>
            <a:endParaRPr sz="3264" dirty="0"/>
          </a:p>
        </p:txBody>
      </p:sp>
      <p:sp>
        <p:nvSpPr>
          <p:cNvPr id="4" name="Espace réservé du numéro de diapositive 3"/>
          <p:cNvSpPr>
            <a:spLocks noGrp="1"/>
          </p:cNvSpPr>
          <p:nvPr>
            <p:ph type="sldNum" sz="quarter" idx="7"/>
          </p:nvPr>
        </p:nvSpPr>
        <p:spPr>
          <a:xfrm>
            <a:off x="8778240" y="6377939"/>
            <a:ext cx="2804160" cy="161583"/>
          </a:xfrm>
        </p:spPr>
        <p:txBody>
          <a:bodyPr/>
          <a:lstStyle/>
          <a:p>
            <a:fld id="{B6F15528-21DE-4FAA-801E-634DDDAF4B2B}" type="slidenum">
              <a:rPr lang="fr-FR" sz="1050">
                <a:solidFill>
                  <a:prstClr val="black">
                    <a:tint val="75000"/>
                  </a:prstClr>
                </a:solidFill>
              </a:rPr>
              <a:pPr/>
              <a:t>38</a:t>
            </a:fld>
            <a:endParaRPr lang="fr-FR" sz="1050" dirty="0">
              <a:solidFill>
                <a:prstClr val="black">
                  <a:tint val="75000"/>
                </a:prstClr>
              </a:solidFill>
            </a:endParaRPr>
          </a:p>
        </p:txBody>
      </p:sp>
    </p:spTree>
    <p:extLst>
      <p:ext uri="{BB962C8B-B14F-4D97-AF65-F5344CB8AC3E}">
        <p14:creationId xmlns:p14="http://schemas.microsoft.com/office/powerpoint/2010/main" val="19421793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9031" y="690283"/>
            <a:ext cx="2618523" cy="1483689"/>
          </a:xfrm>
          <a:prstGeom prst="rect">
            <a:avLst/>
          </a:prstGeom>
          <a:blipFill>
            <a:blip r:embed="rId2"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99031" y="2269521"/>
            <a:ext cx="4647116" cy="272729"/>
          </a:xfrm>
          <a:prstGeom prst="rect">
            <a:avLst/>
          </a:prstGeom>
        </p:spPr>
        <p:txBody>
          <a:bodyPr vert="horz" wrap="square" lIns="0" tIns="28791" rIns="0" bIns="0" rtlCol="0">
            <a:spAutoFit/>
          </a:bodyPr>
          <a:lstStyle/>
          <a:p>
            <a:pPr marL="11516" marR="4607" indent="394435">
              <a:lnSpc>
                <a:spcPts val="1868"/>
              </a:lnSpc>
              <a:spcBef>
                <a:spcPts val="227"/>
              </a:spcBef>
            </a:pPr>
            <a:r>
              <a:rPr sz="1632" i="0" spc="-5" dirty="0">
                <a:solidFill>
                  <a:srgbClr val="8ABD70"/>
                </a:solidFill>
              </a:rPr>
              <a:t>DECLINAISONS  OPERATIONNE</a:t>
            </a:r>
            <a:r>
              <a:rPr sz="1632" i="0" spc="-18" dirty="0">
                <a:solidFill>
                  <a:srgbClr val="8ABD70"/>
                </a:solidFill>
              </a:rPr>
              <a:t>L</a:t>
            </a:r>
            <a:r>
              <a:rPr sz="1632" i="0" spc="-5" dirty="0">
                <a:solidFill>
                  <a:srgbClr val="8ABD70"/>
                </a:solidFill>
              </a:rPr>
              <a:t>LES</a:t>
            </a:r>
            <a:endParaRPr sz="1632" dirty="0"/>
          </a:p>
        </p:txBody>
      </p:sp>
      <p:sp>
        <p:nvSpPr>
          <p:cNvPr id="6" name="object 6"/>
          <p:cNvSpPr txBox="1"/>
          <p:nvPr/>
        </p:nvSpPr>
        <p:spPr>
          <a:xfrm>
            <a:off x="76850" y="2542250"/>
            <a:ext cx="2640704" cy="1731400"/>
          </a:xfrm>
          <a:prstGeom prst="rect">
            <a:avLst/>
          </a:prstGeom>
        </p:spPr>
        <p:txBody>
          <a:bodyPr vert="horz" wrap="square" lIns="0" tIns="20729" rIns="0" bIns="0" rtlCol="0">
            <a:spAutoFit/>
          </a:bodyPr>
          <a:lstStyle/>
          <a:p>
            <a:pPr marL="11516" marR="4607">
              <a:lnSpc>
                <a:spcPts val="1034"/>
              </a:lnSpc>
              <a:spcBef>
                <a:spcPts val="163"/>
              </a:spcBef>
            </a:pPr>
            <a:r>
              <a:rPr sz="907" b="1" spc="-5" dirty="0">
                <a:solidFill>
                  <a:srgbClr val="231F20"/>
                </a:solidFill>
                <a:latin typeface="Liberation Sans Narrow"/>
                <a:cs typeface="Liberation Sans Narrow"/>
              </a:rPr>
              <a:t>Porter à connaissance et mettre à disposition </a:t>
            </a:r>
            <a:r>
              <a:rPr sz="907" b="1" spc="-9" dirty="0">
                <a:solidFill>
                  <a:srgbClr val="231F20"/>
                </a:solidFill>
                <a:latin typeface="Liberation Sans Narrow"/>
                <a:cs typeface="Liberation Sans Narrow"/>
              </a:rPr>
              <a:t>les  </a:t>
            </a:r>
            <a:r>
              <a:rPr sz="907" b="1" spc="-5" dirty="0">
                <a:solidFill>
                  <a:srgbClr val="231F20"/>
                </a:solidFill>
                <a:latin typeface="Liberation Sans Narrow"/>
                <a:cs typeface="Liberation Sans Narrow"/>
              </a:rPr>
              <a:t>informations nécessaires à la</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coordination</a:t>
            </a:r>
            <a:endParaRPr sz="907" dirty="0">
              <a:latin typeface="Liberation Sans Narrow"/>
              <a:cs typeface="Liberation Sans Narrow"/>
            </a:endParaRPr>
          </a:p>
          <a:p>
            <a:pPr marL="173897" marR="4607" algn="just">
              <a:lnSpc>
                <a:spcPct val="95400"/>
              </a:lnSpc>
              <a:spcBef>
                <a:spcPts val="526"/>
              </a:spcBef>
            </a:pPr>
            <a:r>
              <a:rPr sz="907" spc="-5" dirty="0">
                <a:solidFill>
                  <a:srgbClr val="231F20"/>
                </a:solidFill>
                <a:latin typeface="Liberation Sans Narrow"/>
                <a:cs typeface="Liberation Sans Narrow"/>
              </a:rPr>
              <a:t>Mettre à disposition les </a:t>
            </a:r>
            <a:r>
              <a:rPr sz="907" dirty="0">
                <a:solidFill>
                  <a:srgbClr val="231F20"/>
                </a:solidFill>
                <a:latin typeface="Liberation Sans Narrow"/>
                <a:cs typeface="Liberation Sans Narrow"/>
              </a:rPr>
              <a:t>dispositifs </a:t>
            </a:r>
            <a:r>
              <a:rPr sz="907" spc="-5" dirty="0">
                <a:solidFill>
                  <a:srgbClr val="231F20"/>
                </a:solidFill>
                <a:latin typeface="Liberation Sans Narrow"/>
                <a:cs typeface="Liberation Sans Narrow"/>
              </a:rPr>
              <a:t>et outils rendant lisible  l’offre de promotion de la santé, de prévention, et  d’éducation thérapeutique du patient</a:t>
            </a:r>
            <a:endParaRPr sz="907" dirty="0">
              <a:latin typeface="Liberation Sans Narrow"/>
              <a:cs typeface="Liberation Sans Narrow"/>
            </a:endParaRPr>
          </a:p>
          <a:p>
            <a:pPr marL="173897" marR="4607" algn="just">
              <a:lnSpc>
                <a:spcPct val="95400"/>
              </a:lnSpc>
              <a:spcBef>
                <a:spcPts val="277"/>
              </a:spcBef>
            </a:pPr>
            <a:r>
              <a:rPr sz="907" spc="-5" dirty="0">
                <a:solidFill>
                  <a:srgbClr val="231F20"/>
                </a:solidFill>
                <a:latin typeface="Liberation Sans Narrow"/>
                <a:cs typeface="Liberation Sans Narrow"/>
              </a:rPr>
              <a:t>Améliorer la connaissance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dispositifs ressources  mobilisables par les professionnels de santé : MDA, CLIC  pour les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aînés…</a:t>
            </a:r>
            <a:endParaRPr sz="907" dirty="0">
              <a:latin typeface="Liberation Sans Narrow"/>
              <a:cs typeface="Liberation Sans Narrow"/>
            </a:endParaRPr>
          </a:p>
          <a:p>
            <a:pPr marL="173897" marR="5182" algn="just">
              <a:lnSpc>
                <a:spcPts val="1034"/>
              </a:lnSpc>
              <a:spcBef>
                <a:spcPts val="308"/>
              </a:spcBef>
            </a:pPr>
            <a:r>
              <a:rPr sz="907" spc="-5" dirty="0">
                <a:solidFill>
                  <a:srgbClr val="231F20"/>
                </a:solidFill>
                <a:latin typeface="Liberation Sans Narrow"/>
                <a:cs typeface="Liberation Sans Narrow"/>
              </a:rPr>
              <a:t>Analyser </a:t>
            </a:r>
            <a:r>
              <a:rPr sz="907" dirty="0">
                <a:solidFill>
                  <a:srgbClr val="231F20"/>
                </a:solidFill>
                <a:latin typeface="Liberation Sans Narrow"/>
                <a:cs typeface="Liberation Sans Narrow"/>
              </a:rPr>
              <a:t>plus </a:t>
            </a:r>
            <a:r>
              <a:rPr sz="907" spc="-5" dirty="0">
                <a:solidFill>
                  <a:srgbClr val="231F20"/>
                </a:solidFill>
                <a:latin typeface="Liberation Sans Narrow"/>
                <a:cs typeface="Liberation Sans Narrow"/>
              </a:rPr>
              <a:t>finement </a:t>
            </a:r>
            <a:r>
              <a:rPr sz="907"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parcours de </a:t>
            </a:r>
            <a:r>
              <a:rPr sz="907" dirty="0">
                <a:solidFill>
                  <a:srgbClr val="231F20"/>
                </a:solidFill>
                <a:latin typeface="Liberation Sans Narrow"/>
                <a:cs typeface="Liberation Sans Narrow"/>
              </a:rPr>
              <a:t>santé </a:t>
            </a:r>
            <a:r>
              <a:rPr sz="907" spc="-5" dirty="0">
                <a:solidFill>
                  <a:srgbClr val="231F20"/>
                </a:solidFill>
                <a:latin typeface="Liberation Sans Narrow"/>
                <a:cs typeface="Liberation Sans Narrow"/>
              </a:rPr>
              <a:t>pour mieux  identifier et corriger les facteurs de</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rupture</a:t>
            </a:r>
            <a:endParaRPr sz="907" dirty="0">
              <a:latin typeface="Liberation Sans Narrow"/>
              <a:cs typeface="Liberation Sans Narrow"/>
            </a:endParaRPr>
          </a:p>
        </p:txBody>
      </p:sp>
      <p:sp>
        <p:nvSpPr>
          <p:cNvPr id="7" name="object 7"/>
          <p:cNvSpPr txBox="1"/>
          <p:nvPr/>
        </p:nvSpPr>
        <p:spPr>
          <a:xfrm>
            <a:off x="147688" y="4446196"/>
            <a:ext cx="2641856" cy="1978707"/>
          </a:xfrm>
          <a:prstGeom prst="rect">
            <a:avLst/>
          </a:prstGeom>
        </p:spPr>
        <p:txBody>
          <a:bodyPr vert="horz" wrap="square" lIns="0" tIns="20154" rIns="0" bIns="0" rtlCol="0">
            <a:spAutoFit/>
          </a:bodyPr>
          <a:lstStyle/>
          <a:p>
            <a:pPr marL="11516" marR="4607">
              <a:lnSpc>
                <a:spcPts val="1043"/>
              </a:lnSpc>
              <a:spcBef>
                <a:spcPts val="159"/>
              </a:spcBef>
              <a:tabLst>
                <a:tab pos="536087" algn="l"/>
                <a:tab pos="819965" algn="l"/>
                <a:tab pos="1193671" algn="l"/>
                <a:tab pos="1801734" algn="l"/>
                <a:tab pos="2000968" algn="l"/>
                <a:tab pos="2519780" algn="l"/>
              </a:tabLst>
            </a:pPr>
            <a:r>
              <a:rPr sz="907" b="1" spc="-5" dirty="0">
                <a:solidFill>
                  <a:srgbClr val="231F20"/>
                </a:solidFill>
                <a:latin typeface="Liberation Sans Narrow"/>
                <a:cs typeface="Liberation Sans Narrow"/>
              </a:rPr>
              <a:t>Déployer	des	outils	pe</a:t>
            </a:r>
            <a:r>
              <a:rPr sz="907" b="1" spc="-9" dirty="0">
                <a:solidFill>
                  <a:srgbClr val="231F20"/>
                </a:solidFill>
                <a:latin typeface="Liberation Sans Narrow"/>
                <a:cs typeface="Liberation Sans Narrow"/>
              </a:rPr>
              <a:t>r</a:t>
            </a:r>
            <a:r>
              <a:rPr sz="907" b="1" spc="-14" dirty="0">
                <a:solidFill>
                  <a:srgbClr val="231F20"/>
                </a:solidFill>
                <a:latin typeface="Liberation Sans Narrow"/>
                <a:cs typeface="Liberation Sans Narrow"/>
              </a:rPr>
              <a:t>m</a:t>
            </a:r>
            <a:r>
              <a:rPr sz="907" b="1" spc="-5" dirty="0">
                <a:solidFill>
                  <a:srgbClr val="231F20"/>
                </a:solidFill>
                <a:latin typeface="Liberation Sans Narrow"/>
                <a:cs typeface="Liberation Sans Narrow"/>
              </a:rPr>
              <a:t>ettant</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la</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diffus</a:t>
            </a:r>
            <a:r>
              <a:rPr sz="907" b="1" spc="-14" dirty="0">
                <a:solidFill>
                  <a:srgbClr val="231F20"/>
                </a:solidFill>
                <a:latin typeface="Liberation Sans Narrow"/>
                <a:cs typeface="Liberation Sans Narrow"/>
              </a:rPr>
              <a:t>i</a:t>
            </a:r>
            <a:r>
              <a:rPr sz="907" b="1" spc="-5" dirty="0">
                <a:solidFill>
                  <a:srgbClr val="231F20"/>
                </a:solidFill>
                <a:latin typeface="Liberation Sans Narrow"/>
                <a:cs typeface="Liberation Sans Narrow"/>
              </a:rPr>
              <a:t>on</a:t>
            </a:r>
            <a:r>
              <a:rPr sz="907" b="1" dirty="0">
                <a:solidFill>
                  <a:srgbClr val="231F20"/>
                </a:solidFill>
                <a:latin typeface="Liberation Sans Narrow"/>
                <a:cs typeface="Liberation Sans Narrow"/>
              </a:rPr>
              <a:t>	</a:t>
            </a:r>
            <a:r>
              <a:rPr sz="907" b="1" spc="-14" dirty="0">
                <a:solidFill>
                  <a:srgbClr val="231F20"/>
                </a:solidFill>
                <a:latin typeface="Liberation Sans Narrow"/>
                <a:cs typeface="Liberation Sans Narrow"/>
              </a:rPr>
              <a:t>d</a:t>
            </a:r>
            <a:r>
              <a:rPr sz="907" b="1" spc="-5" dirty="0">
                <a:solidFill>
                  <a:srgbClr val="231F20"/>
                </a:solidFill>
                <a:latin typeface="Liberation Sans Narrow"/>
                <a:cs typeface="Liberation Sans Narrow"/>
              </a:rPr>
              <a:t>e  l’information nécessaire aux </a:t>
            </a:r>
            <a:r>
              <a:rPr sz="907" b="1" spc="-9" dirty="0">
                <a:solidFill>
                  <a:srgbClr val="231F20"/>
                </a:solidFill>
                <a:latin typeface="Liberation Sans Narrow"/>
                <a:cs typeface="Liberation Sans Narrow"/>
              </a:rPr>
              <a:t>parcours </a:t>
            </a:r>
            <a:r>
              <a:rPr sz="907" b="1" dirty="0">
                <a:solidFill>
                  <a:srgbClr val="231F20"/>
                </a:solidFill>
                <a:latin typeface="Liberation Sans Narrow"/>
                <a:cs typeface="Liberation Sans Narrow"/>
              </a:rPr>
              <a:t>de</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santé</a:t>
            </a:r>
            <a:endParaRPr sz="907" dirty="0">
              <a:latin typeface="Liberation Sans Narrow"/>
              <a:cs typeface="Liberation Sans Narrow"/>
            </a:endParaRPr>
          </a:p>
          <a:p>
            <a:pPr marL="173897" marR="4607" algn="just">
              <a:lnSpc>
                <a:spcPts val="1043"/>
              </a:lnSpc>
              <a:spcBef>
                <a:spcPts val="535"/>
              </a:spcBef>
            </a:pPr>
            <a:r>
              <a:rPr sz="907" spc="-5" dirty="0">
                <a:solidFill>
                  <a:srgbClr val="231F20"/>
                </a:solidFill>
                <a:latin typeface="Liberation Sans Narrow"/>
                <a:cs typeface="Liberation Sans Narrow"/>
              </a:rPr>
              <a:t>Accompagner l’usage effectif </a:t>
            </a:r>
            <a:r>
              <a:rPr sz="907" dirty="0">
                <a:solidFill>
                  <a:srgbClr val="231F20"/>
                </a:solidFill>
                <a:latin typeface="Liberation Sans Narrow"/>
                <a:cs typeface="Liberation Sans Narrow"/>
              </a:rPr>
              <a:t>de </a:t>
            </a:r>
            <a:r>
              <a:rPr sz="907" spc="-5" dirty="0">
                <a:solidFill>
                  <a:srgbClr val="231F20"/>
                </a:solidFill>
                <a:latin typeface="Liberation Sans Narrow"/>
                <a:cs typeface="Liberation Sans Narrow"/>
              </a:rPr>
              <a:t>solutions numériques  accessibles et un environnement fiable </a:t>
            </a:r>
            <a:r>
              <a:rPr sz="907" dirty="0">
                <a:solidFill>
                  <a:srgbClr val="231F20"/>
                </a:solidFill>
                <a:latin typeface="Liberation Sans Narrow"/>
                <a:cs typeface="Liberation Sans Narrow"/>
              </a:rPr>
              <a:t>permettant  </a:t>
            </a:r>
            <a:r>
              <a:rPr sz="907" spc="-5" dirty="0">
                <a:solidFill>
                  <a:srgbClr val="231F20"/>
                </a:solidFill>
                <a:latin typeface="Liberation Sans Narrow"/>
                <a:cs typeface="Liberation Sans Narrow"/>
              </a:rPr>
              <a:t>l’échange de données entre</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professionnels</a:t>
            </a:r>
            <a:endParaRPr sz="907" dirty="0">
              <a:latin typeface="Liberation Sans Narrow"/>
              <a:cs typeface="Liberation Sans Narrow"/>
            </a:endParaRPr>
          </a:p>
          <a:p>
            <a:pPr marL="173897" marR="5758" algn="just">
              <a:lnSpc>
                <a:spcPct val="95400"/>
              </a:lnSpc>
              <a:spcBef>
                <a:spcPts val="240"/>
              </a:spcBef>
            </a:pPr>
            <a:r>
              <a:rPr sz="907" spc="-5" dirty="0">
                <a:solidFill>
                  <a:srgbClr val="231F20"/>
                </a:solidFill>
                <a:latin typeface="Liberation Sans Narrow"/>
                <a:cs typeface="Liberation Sans Narrow"/>
              </a:rPr>
              <a:t>Développer l’usage du ROR et de via-trajectoire ou  d’autres outils innovants pour améliorer l’orientation dans  le secteur médicosocial et ses multiples</a:t>
            </a:r>
            <a:r>
              <a:rPr sz="907" spc="2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composantes</a:t>
            </a:r>
            <a:endParaRPr sz="907" dirty="0">
              <a:latin typeface="Liberation Sans Narrow"/>
              <a:cs typeface="Liberation Sans Narrow"/>
            </a:endParaRPr>
          </a:p>
          <a:p>
            <a:pPr marL="173897" marR="5182" algn="just">
              <a:lnSpc>
                <a:spcPct val="95500"/>
              </a:lnSpc>
              <a:spcBef>
                <a:spcPts val="277"/>
              </a:spcBef>
            </a:pPr>
            <a:r>
              <a:rPr sz="907" spc="-5" dirty="0">
                <a:solidFill>
                  <a:srgbClr val="231F20"/>
                </a:solidFill>
                <a:latin typeface="Liberation Sans Narrow"/>
                <a:cs typeface="Liberation Sans Narrow"/>
              </a:rPr>
              <a:t>L’ensemble des opérateurs diffuse auprès des  professionnels et met à jour une information fiable sur son  offre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services</a:t>
            </a:r>
            <a:endParaRPr sz="907" dirty="0">
              <a:latin typeface="Liberation Sans Narrow"/>
              <a:cs typeface="Liberation Sans Narrow"/>
            </a:endParaRPr>
          </a:p>
        </p:txBody>
      </p:sp>
      <p:sp>
        <p:nvSpPr>
          <p:cNvPr id="8" name="object 8"/>
          <p:cNvSpPr txBox="1"/>
          <p:nvPr/>
        </p:nvSpPr>
        <p:spPr>
          <a:xfrm>
            <a:off x="2884583" y="2542250"/>
            <a:ext cx="2641856" cy="1990121"/>
          </a:xfrm>
          <a:prstGeom prst="rect">
            <a:avLst/>
          </a:prstGeom>
        </p:spPr>
        <p:txBody>
          <a:bodyPr vert="horz" wrap="square" lIns="0" tIns="20154" rIns="0" bIns="0" rtlCol="0">
            <a:spAutoFit/>
          </a:bodyPr>
          <a:lstStyle/>
          <a:p>
            <a:pPr marL="11516" marR="5182">
              <a:lnSpc>
                <a:spcPts val="1043"/>
              </a:lnSpc>
              <a:spcBef>
                <a:spcPts val="159"/>
              </a:spcBef>
            </a:pPr>
            <a:r>
              <a:rPr sz="907" b="1" spc="-5" dirty="0">
                <a:solidFill>
                  <a:srgbClr val="231F20"/>
                </a:solidFill>
                <a:latin typeface="Liberation Sans Narrow"/>
                <a:cs typeface="Liberation Sans Narrow"/>
              </a:rPr>
              <a:t>Accompagner les démarches participatives visant à  l’amélioration de la connaissance de</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l’offre</a:t>
            </a:r>
            <a:endParaRPr sz="907" dirty="0">
              <a:latin typeface="Liberation Sans Narrow"/>
              <a:cs typeface="Liberation Sans Narrow"/>
            </a:endParaRPr>
          </a:p>
          <a:p>
            <a:pPr marL="173897" marR="5758" algn="just">
              <a:lnSpc>
                <a:spcPct val="95600"/>
              </a:lnSpc>
              <a:spcBef>
                <a:spcPts val="508"/>
              </a:spcBef>
            </a:pPr>
            <a:r>
              <a:rPr sz="907" spc="-5" dirty="0">
                <a:solidFill>
                  <a:srgbClr val="231F20"/>
                </a:solidFill>
                <a:latin typeface="Liberation Sans Narrow"/>
                <a:cs typeface="Liberation Sans Narrow"/>
              </a:rPr>
              <a:t>Travailler au sein des instances de démocratie sanitaire  sur les leviers de coordination, pour préparer les avis sur  les projets de santé de territoires (CLS, PTSM, CPTS,  PTA…)</a:t>
            </a:r>
            <a:endParaRPr sz="907" dirty="0">
              <a:latin typeface="Liberation Sans Narrow"/>
              <a:cs typeface="Liberation Sans Narrow"/>
            </a:endParaRPr>
          </a:p>
          <a:p>
            <a:pPr marL="173897" marR="6910" algn="just">
              <a:lnSpc>
                <a:spcPts val="1034"/>
              </a:lnSpc>
              <a:spcBef>
                <a:spcPts val="308"/>
              </a:spcBef>
            </a:pPr>
            <a:r>
              <a:rPr sz="907" spc="-5" dirty="0">
                <a:solidFill>
                  <a:srgbClr val="231F20"/>
                </a:solidFill>
                <a:latin typeface="Liberation Sans Narrow"/>
                <a:cs typeface="Liberation Sans Narrow"/>
              </a:rPr>
              <a:t>Encourager la réalisation de formations </a:t>
            </a:r>
            <a:r>
              <a:rPr sz="907" dirty="0">
                <a:solidFill>
                  <a:srgbClr val="231F20"/>
                </a:solidFill>
                <a:latin typeface="Liberation Sans Narrow"/>
                <a:cs typeface="Liberation Sans Narrow"/>
              </a:rPr>
              <a:t>pluri  </a:t>
            </a:r>
            <a:r>
              <a:rPr sz="907" spc="-5" dirty="0">
                <a:solidFill>
                  <a:srgbClr val="231F20"/>
                </a:solidFill>
                <a:latin typeface="Liberation Sans Narrow"/>
                <a:cs typeface="Liberation Sans Narrow"/>
              </a:rPr>
              <a:t>professionnelle à l’échelle du territoire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proximité</a:t>
            </a:r>
            <a:endParaRPr sz="907" dirty="0">
              <a:latin typeface="Liberation Sans Narrow"/>
              <a:cs typeface="Liberation Sans Narrow"/>
            </a:endParaRPr>
          </a:p>
          <a:p>
            <a:pPr marL="173897" marR="4607" algn="just">
              <a:lnSpc>
                <a:spcPct val="95600"/>
              </a:lnSpc>
              <a:spcBef>
                <a:spcPts val="249"/>
              </a:spcBef>
            </a:pPr>
            <a:r>
              <a:rPr sz="907" spc="-5" dirty="0">
                <a:solidFill>
                  <a:srgbClr val="231F20"/>
                </a:solidFill>
                <a:latin typeface="Liberation Sans Narrow"/>
                <a:cs typeface="Liberation Sans Narrow"/>
              </a:rPr>
              <a:t>Affirmer le rôle d’accompagnement des Structures  Régionales d’Appui et </a:t>
            </a:r>
            <a:r>
              <a:rPr sz="907" dirty="0">
                <a:solidFill>
                  <a:srgbClr val="231F20"/>
                </a:solidFill>
                <a:latin typeface="Liberation Sans Narrow"/>
                <a:cs typeface="Liberation Sans Narrow"/>
              </a:rPr>
              <a:t>d’Expertise </a:t>
            </a:r>
            <a:r>
              <a:rPr sz="907" spc="-5" dirty="0">
                <a:solidFill>
                  <a:srgbClr val="231F20"/>
                </a:solidFill>
                <a:latin typeface="Liberation Sans Narrow"/>
                <a:cs typeface="Liberation Sans Narrow"/>
              </a:rPr>
              <a:t>(SRAE) dans leur rôle  d’amélioration des pratiques et d’animation du réseau des  acteurs</a:t>
            </a:r>
            <a:endParaRPr sz="907" dirty="0">
              <a:latin typeface="Liberation Sans Narrow"/>
              <a:cs typeface="Liberation Sans Narrow"/>
            </a:endParaRPr>
          </a:p>
        </p:txBody>
      </p:sp>
      <p:sp>
        <p:nvSpPr>
          <p:cNvPr id="10" name="object 3"/>
          <p:cNvSpPr/>
          <p:nvPr/>
        </p:nvSpPr>
        <p:spPr>
          <a:xfrm>
            <a:off x="0" y="25314"/>
            <a:ext cx="2022171" cy="688633"/>
          </a:xfrm>
          <a:prstGeom prst="rect">
            <a:avLst/>
          </a:prstGeom>
          <a:blipFill>
            <a:blip r:embed="rId3" cstate="print"/>
            <a:stretch>
              <a:fillRect/>
            </a:stretch>
          </a:blipFill>
        </p:spPr>
        <p:txBody>
          <a:bodyPr wrap="square" lIns="0" tIns="0" rIns="0" bIns="0" rtlCol="0"/>
          <a:lstStyle/>
          <a:p>
            <a:endParaRPr sz="1632"/>
          </a:p>
        </p:txBody>
      </p:sp>
      <p:sp>
        <p:nvSpPr>
          <p:cNvPr id="11" name="object 4"/>
          <p:cNvSpPr/>
          <p:nvPr/>
        </p:nvSpPr>
        <p:spPr>
          <a:xfrm>
            <a:off x="2884583" y="457269"/>
            <a:ext cx="4634015" cy="1167864"/>
          </a:xfrm>
          <a:prstGeom prst="rect">
            <a:avLst/>
          </a:prstGeom>
          <a:blipFill>
            <a:blip r:embed="rId4" cstate="print"/>
            <a:stretch>
              <a:fillRect/>
            </a:stretch>
          </a:blipFill>
        </p:spPr>
        <p:txBody>
          <a:bodyPr wrap="square" lIns="0" tIns="0" rIns="0" bIns="0" rtlCol="0"/>
          <a:lstStyle/>
          <a:p>
            <a:endParaRPr sz="1632"/>
          </a:p>
        </p:txBody>
      </p:sp>
      <p:sp>
        <p:nvSpPr>
          <p:cNvPr id="12" name="object 5"/>
          <p:cNvSpPr txBox="1">
            <a:spLocks/>
          </p:cNvSpPr>
          <p:nvPr/>
        </p:nvSpPr>
        <p:spPr>
          <a:xfrm>
            <a:off x="99031" y="45777"/>
            <a:ext cx="12034111" cy="315943"/>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2148953" marR="4607">
              <a:lnSpc>
                <a:spcPct val="109400"/>
              </a:lnSpc>
              <a:spcBef>
                <a:spcPts val="91"/>
              </a:spcBef>
            </a:pPr>
            <a:r>
              <a:rPr lang="fr-FR" kern="0" spc="-5" dirty="0" smtClean="0"/>
              <a:t>Favoriser la connaissance de l’offre </a:t>
            </a:r>
            <a:r>
              <a:rPr lang="fr-FR" kern="0" spc="-9" dirty="0" smtClean="0"/>
              <a:t>en </a:t>
            </a:r>
            <a:r>
              <a:rPr lang="fr-FR" kern="0" spc="-5" dirty="0" smtClean="0"/>
              <a:t>santé pour améliorer la  </a:t>
            </a:r>
            <a:r>
              <a:rPr lang="fr-FR" kern="0" spc="-9" dirty="0" smtClean="0"/>
              <a:t>coordination </a:t>
            </a:r>
            <a:r>
              <a:rPr lang="fr-FR" kern="0" spc="-5" dirty="0" smtClean="0"/>
              <a:t>des</a:t>
            </a:r>
            <a:r>
              <a:rPr lang="fr-FR" kern="0" spc="-9" dirty="0" smtClean="0"/>
              <a:t> </a:t>
            </a:r>
            <a:r>
              <a:rPr lang="fr-FR" kern="0" spc="-5" dirty="0" smtClean="0"/>
              <a:t>acteurs</a:t>
            </a:r>
            <a:endParaRPr lang="fr-FR" kern="0" spc="-5" dirty="0"/>
          </a:p>
        </p:txBody>
      </p:sp>
      <p:sp>
        <p:nvSpPr>
          <p:cNvPr id="13" name="Parchemin vertical 12"/>
          <p:cNvSpPr/>
          <p:nvPr/>
        </p:nvSpPr>
        <p:spPr>
          <a:xfrm>
            <a:off x="5076497" y="1720683"/>
            <a:ext cx="7022250" cy="5039572"/>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4" name="Image 13"/>
          <p:cNvPicPr>
            <a:picLocks noChangeAspect="1"/>
          </p:cNvPicPr>
          <p:nvPr/>
        </p:nvPicPr>
        <p:blipFill>
          <a:blip r:embed="rId5"/>
          <a:stretch>
            <a:fillRect/>
          </a:stretch>
        </p:blipFill>
        <p:spPr>
          <a:xfrm>
            <a:off x="6500048" y="1787283"/>
            <a:ext cx="405404" cy="544064"/>
          </a:xfrm>
          <a:prstGeom prst="rect">
            <a:avLst/>
          </a:prstGeom>
        </p:spPr>
      </p:pic>
      <p:sp>
        <p:nvSpPr>
          <p:cNvPr id="15" name="ZoneTexte 14"/>
          <p:cNvSpPr txBox="1"/>
          <p:nvPr/>
        </p:nvSpPr>
        <p:spPr>
          <a:xfrm>
            <a:off x="7297960" y="1761990"/>
            <a:ext cx="6008416"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4" name="Espace réservé du numéro de diapositive 3"/>
          <p:cNvSpPr>
            <a:spLocks noGrp="1"/>
          </p:cNvSpPr>
          <p:nvPr>
            <p:ph type="sldNum" sz="quarter" idx="7"/>
          </p:nvPr>
        </p:nvSpPr>
        <p:spPr>
          <a:xfrm>
            <a:off x="9083040" y="6424903"/>
            <a:ext cx="2804160" cy="161583"/>
          </a:xfrm>
        </p:spPr>
        <p:txBody>
          <a:bodyPr/>
          <a:lstStyle/>
          <a:p>
            <a:fld id="{B6F15528-21DE-4FAA-801E-634DDDAF4B2B}" type="slidenum">
              <a:rPr lang="fr-FR" sz="1050">
                <a:solidFill>
                  <a:prstClr val="black">
                    <a:tint val="75000"/>
                  </a:prstClr>
                </a:solidFill>
              </a:rPr>
              <a:pPr/>
              <a:t>39</a:t>
            </a:fld>
            <a:endParaRPr lang="fr-FR" sz="1050" dirty="0">
              <a:solidFill>
                <a:prstClr val="black">
                  <a:tint val="75000"/>
                </a:prstClr>
              </a:solidFill>
            </a:endParaRPr>
          </a:p>
        </p:txBody>
      </p:sp>
    </p:spTree>
    <p:extLst>
      <p:ext uri="{BB962C8B-B14F-4D97-AF65-F5344CB8AC3E}">
        <p14:creationId xmlns:p14="http://schemas.microsoft.com/office/powerpoint/2010/main" val="1844105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Parchemin vertical 14"/>
          <p:cNvSpPr/>
          <p:nvPr/>
        </p:nvSpPr>
        <p:spPr>
          <a:xfrm>
            <a:off x="2926080" y="2110380"/>
            <a:ext cx="8961119" cy="463533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sp>
        <p:nvSpPr>
          <p:cNvPr id="3" name="object 3"/>
          <p:cNvSpPr/>
          <p:nvPr/>
        </p:nvSpPr>
        <p:spPr>
          <a:xfrm>
            <a:off x="297108" y="172119"/>
            <a:ext cx="2022160" cy="688633"/>
          </a:xfrm>
          <a:prstGeom prst="rect">
            <a:avLst/>
          </a:prstGeom>
          <a:blipFill>
            <a:blip r:embed="rId2" cstate="print"/>
            <a:stretch>
              <a:fillRect/>
            </a:stretch>
          </a:blipFill>
        </p:spPr>
        <p:txBody>
          <a:bodyPr wrap="square" lIns="0" tIns="0" rIns="0" bIns="0" rtlCol="0"/>
          <a:lstStyle/>
          <a:p>
            <a:endParaRPr sz="1632">
              <a:solidFill>
                <a:prstClr val="black"/>
              </a:solidFill>
            </a:endParaRPr>
          </a:p>
        </p:txBody>
      </p:sp>
      <p:sp>
        <p:nvSpPr>
          <p:cNvPr id="4" name="object 4"/>
          <p:cNvSpPr/>
          <p:nvPr/>
        </p:nvSpPr>
        <p:spPr>
          <a:xfrm>
            <a:off x="5830098" y="1201117"/>
            <a:ext cx="4509178" cy="794499"/>
          </a:xfrm>
          <a:prstGeom prst="rect">
            <a:avLst/>
          </a:prstGeom>
          <a:blipFill>
            <a:blip r:embed="rId3" cstate="print"/>
            <a:stretch>
              <a:fillRect/>
            </a:stretch>
          </a:blipFill>
        </p:spPr>
        <p:txBody>
          <a:bodyPr wrap="square" lIns="0" tIns="0" rIns="0" bIns="0" rtlCol="0"/>
          <a:lstStyle/>
          <a:p>
            <a:endParaRPr sz="1632">
              <a:solidFill>
                <a:prstClr val="black"/>
              </a:solidFill>
            </a:endParaRPr>
          </a:p>
        </p:txBody>
      </p:sp>
      <p:sp>
        <p:nvSpPr>
          <p:cNvPr id="5" name="object 5"/>
          <p:cNvSpPr txBox="1">
            <a:spLocks noGrp="1"/>
          </p:cNvSpPr>
          <p:nvPr>
            <p:ph type="title"/>
          </p:nvPr>
        </p:nvSpPr>
        <p:spPr>
          <a:xfrm>
            <a:off x="3901565" y="240495"/>
            <a:ext cx="7885346" cy="620257"/>
          </a:xfrm>
          <a:prstGeom prst="rect">
            <a:avLst/>
          </a:prstGeom>
        </p:spPr>
        <p:txBody>
          <a:bodyPr vert="horz" wrap="square" lIns="0" tIns="11516" rIns="0" bIns="0" rtlCol="0">
            <a:spAutoFit/>
          </a:bodyPr>
          <a:lstStyle/>
          <a:p>
            <a:pPr marL="11516" marR="4607">
              <a:lnSpc>
                <a:spcPct val="109400"/>
              </a:lnSpc>
              <a:spcBef>
                <a:spcPts val="91"/>
              </a:spcBef>
            </a:pPr>
            <a:r>
              <a:rPr dirty="0"/>
              <a:t>Renforcer </a:t>
            </a:r>
            <a:r>
              <a:rPr spc="-5" dirty="0"/>
              <a:t>l’observation de la </a:t>
            </a:r>
            <a:r>
              <a:rPr spc="-9" dirty="0"/>
              <a:t>santé </a:t>
            </a:r>
            <a:r>
              <a:rPr spc="-5" dirty="0"/>
              <a:t>et des caractéristiques </a:t>
            </a:r>
            <a:r>
              <a:rPr spc="-9" dirty="0"/>
              <a:t>sociales  </a:t>
            </a:r>
            <a:r>
              <a:rPr spc="-5" dirty="0"/>
              <a:t>et environnementales </a:t>
            </a:r>
            <a:r>
              <a:rPr spc="-9" dirty="0"/>
              <a:t>dans </a:t>
            </a:r>
            <a:r>
              <a:rPr spc="-5" dirty="0"/>
              <a:t>les territoires</a:t>
            </a:r>
          </a:p>
        </p:txBody>
      </p:sp>
      <p:pic>
        <p:nvPicPr>
          <p:cNvPr id="9" name="Image 8"/>
          <p:cNvPicPr>
            <a:picLocks noChangeAspect="1"/>
          </p:cNvPicPr>
          <p:nvPr/>
        </p:nvPicPr>
        <p:blipFill>
          <a:blip r:embed="rId4"/>
          <a:stretch>
            <a:fillRect/>
          </a:stretch>
        </p:blipFill>
        <p:spPr>
          <a:xfrm>
            <a:off x="244206" y="1471638"/>
            <a:ext cx="3206436" cy="696571"/>
          </a:xfrm>
          <a:prstGeom prst="rect">
            <a:avLst/>
          </a:prstGeom>
        </p:spPr>
      </p:pic>
      <p:sp>
        <p:nvSpPr>
          <p:cNvPr id="10" name="object 6"/>
          <p:cNvSpPr txBox="1"/>
          <p:nvPr/>
        </p:nvSpPr>
        <p:spPr>
          <a:xfrm>
            <a:off x="244206" y="2646656"/>
            <a:ext cx="2919401" cy="2109128"/>
          </a:xfrm>
          <a:prstGeom prst="rect">
            <a:avLst/>
          </a:prstGeom>
        </p:spPr>
        <p:txBody>
          <a:bodyPr vert="horz" wrap="square" lIns="0" tIns="20154" rIns="0" bIns="0" rtlCol="0">
            <a:spAutoFit/>
          </a:bodyPr>
          <a:lstStyle/>
          <a:p>
            <a:pPr marL="11516" marR="283302" algn="just">
              <a:lnSpc>
                <a:spcPts val="1043"/>
              </a:lnSpc>
              <a:spcBef>
                <a:spcPts val="159"/>
              </a:spcBef>
            </a:pPr>
            <a:r>
              <a:rPr sz="907" b="1" spc="-5" dirty="0">
                <a:solidFill>
                  <a:srgbClr val="231F20"/>
                </a:solidFill>
                <a:latin typeface="Liberation Sans Narrow"/>
                <a:cs typeface="Liberation Sans Narrow"/>
              </a:rPr>
              <a:t>Intégrer les dimensions sociale, démographique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environnementale </a:t>
            </a:r>
            <a:r>
              <a:rPr sz="907" b="1" spc="-9" dirty="0">
                <a:solidFill>
                  <a:srgbClr val="231F20"/>
                </a:solidFill>
                <a:latin typeface="Liberation Sans Narrow"/>
                <a:cs typeface="Liberation Sans Narrow"/>
              </a:rPr>
              <a:t>dans </a:t>
            </a:r>
            <a:r>
              <a:rPr sz="907" b="1" spc="-5" dirty="0">
                <a:solidFill>
                  <a:srgbClr val="231F20"/>
                </a:solidFill>
                <a:latin typeface="Liberation Sans Narrow"/>
                <a:cs typeface="Liberation Sans Narrow"/>
              </a:rPr>
              <a:t>les études</a:t>
            </a:r>
            <a:r>
              <a:rPr sz="907" b="1" spc="14" dirty="0">
                <a:solidFill>
                  <a:srgbClr val="231F20"/>
                </a:solidFill>
                <a:latin typeface="Liberation Sans Narrow"/>
                <a:cs typeface="Liberation Sans Narrow"/>
              </a:rPr>
              <a:t> </a:t>
            </a:r>
            <a:r>
              <a:rPr sz="907" b="1" dirty="0">
                <a:solidFill>
                  <a:srgbClr val="231F20"/>
                </a:solidFill>
                <a:latin typeface="Liberation Sans Narrow"/>
                <a:cs typeface="Liberation Sans Narrow"/>
              </a:rPr>
              <a:t>conduites</a:t>
            </a:r>
            <a:endParaRPr sz="907" dirty="0">
              <a:solidFill>
                <a:prstClr val="black"/>
              </a:solidFill>
              <a:latin typeface="Liberation Sans Narrow"/>
              <a:cs typeface="Liberation Sans Narrow"/>
            </a:endParaRPr>
          </a:p>
          <a:p>
            <a:pPr>
              <a:spcBef>
                <a:spcPts val="45"/>
              </a:spcBef>
            </a:pPr>
            <a:endParaRPr sz="1360" dirty="0">
              <a:solidFill>
                <a:prstClr val="black"/>
              </a:solidFill>
              <a:latin typeface="Times New Roman"/>
              <a:cs typeface="Times New Roman"/>
            </a:endParaRPr>
          </a:p>
          <a:p>
            <a:pPr marL="11516" marR="283878" algn="just">
              <a:lnSpc>
                <a:spcPct val="95400"/>
              </a:lnSpc>
            </a:pPr>
            <a:r>
              <a:rPr sz="907" b="1" spc="-5" dirty="0">
                <a:solidFill>
                  <a:srgbClr val="231F20"/>
                </a:solidFill>
                <a:latin typeface="Liberation Sans Narrow"/>
                <a:cs typeface="Liberation Sans Narrow"/>
              </a:rPr>
              <a:t>Assurer la continuité et la reproductibilité de l’observation  contextuelle </a:t>
            </a:r>
            <a:r>
              <a:rPr sz="907" b="1" spc="-9" dirty="0">
                <a:solidFill>
                  <a:srgbClr val="231F20"/>
                </a:solidFill>
                <a:latin typeface="Liberation Sans Narrow"/>
                <a:cs typeface="Liberation Sans Narrow"/>
              </a:rPr>
              <a:t>au </a:t>
            </a:r>
            <a:r>
              <a:rPr sz="907" b="1" spc="-5" dirty="0">
                <a:solidFill>
                  <a:srgbClr val="231F20"/>
                </a:solidFill>
                <a:latin typeface="Liberation Sans Narrow"/>
                <a:cs typeface="Liberation Sans Narrow"/>
              </a:rPr>
              <a:t>fil du temps pour mesurer les évolutions  constatées</a:t>
            </a:r>
            <a:endParaRPr sz="907" dirty="0">
              <a:solidFill>
                <a:prstClr val="black"/>
              </a:solidFill>
              <a:latin typeface="Liberation Sans Narrow"/>
              <a:cs typeface="Liberation Sans Narrow"/>
            </a:endParaRPr>
          </a:p>
          <a:p>
            <a:pPr>
              <a:spcBef>
                <a:spcPts val="18"/>
              </a:spcBef>
            </a:pPr>
            <a:endParaRPr sz="1406" dirty="0">
              <a:solidFill>
                <a:prstClr val="black"/>
              </a:solidFill>
              <a:latin typeface="Times New Roman"/>
              <a:cs typeface="Times New Roman"/>
            </a:endParaRPr>
          </a:p>
          <a:p>
            <a:pPr marL="11516" marR="282151" algn="just">
              <a:lnSpc>
                <a:spcPct val="95500"/>
              </a:lnSpc>
            </a:pPr>
            <a:r>
              <a:rPr sz="907" b="1" spc="-5" dirty="0">
                <a:solidFill>
                  <a:srgbClr val="231F20"/>
                </a:solidFill>
                <a:latin typeface="Liberation Sans Narrow"/>
                <a:cs typeface="Liberation Sans Narrow"/>
              </a:rPr>
              <a:t>Consolider les partenariats avec les acteurs  d’aménagement des territoires, de la cohésion sociale, du  travail et de l’éducation, de la qualité de</a:t>
            </a:r>
            <a:r>
              <a:rPr sz="907" b="1" spc="4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l’environnement</a:t>
            </a:r>
            <a:endParaRPr sz="907" dirty="0">
              <a:solidFill>
                <a:prstClr val="black"/>
              </a:solidFill>
              <a:latin typeface="Liberation Sans Narrow"/>
              <a:cs typeface="Liberation Sans Narrow"/>
            </a:endParaRPr>
          </a:p>
          <a:p>
            <a:pPr>
              <a:spcBef>
                <a:spcPts val="32"/>
              </a:spcBef>
            </a:pPr>
            <a:endParaRPr sz="1406" dirty="0">
              <a:solidFill>
                <a:prstClr val="black"/>
              </a:solidFill>
              <a:latin typeface="Times New Roman"/>
              <a:cs typeface="Times New Roman"/>
            </a:endParaRPr>
          </a:p>
          <a:p>
            <a:pPr marL="11516" marR="285606" algn="just">
              <a:lnSpc>
                <a:spcPts val="1043"/>
              </a:lnSpc>
            </a:pPr>
            <a:r>
              <a:rPr sz="907" b="1" spc="-5" dirty="0">
                <a:solidFill>
                  <a:srgbClr val="231F20"/>
                </a:solidFill>
                <a:latin typeface="Liberation Sans Narrow"/>
                <a:cs typeface="Liberation Sans Narrow"/>
              </a:rPr>
              <a:t>Organiser une veille bibliographique scientifique sur les  innovations </a:t>
            </a:r>
            <a:r>
              <a:rPr sz="907" b="1" spc="-9" dirty="0">
                <a:solidFill>
                  <a:srgbClr val="231F20"/>
                </a:solidFill>
                <a:latin typeface="Liberation Sans Narrow"/>
                <a:cs typeface="Liberation Sans Narrow"/>
              </a:rPr>
              <a:t>en</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santé.</a:t>
            </a:r>
            <a:endParaRPr sz="907" dirty="0">
              <a:solidFill>
                <a:prstClr val="black"/>
              </a:solidFill>
              <a:latin typeface="Liberation Sans Narrow"/>
              <a:cs typeface="Liberation Sans Narrow"/>
            </a:endParaRPr>
          </a:p>
        </p:txBody>
      </p:sp>
      <p:sp>
        <p:nvSpPr>
          <p:cNvPr id="11" name="Rectangle 10"/>
          <p:cNvSpPr/>
          <p:nvPr/>
        </p:nvSpPr>
        <p:spPr>
          <a:xfrm>
            <a:off x="175108" y="2226023"/>
            <a:ext cx="2902126" cy="371512"/>
          </a:xfrm>
          <a:prstGeom prst="rect">
            <a:avLst/>
          </a:prstGeom>
        </p:spPr>
        <p:txBody>
          <a:bodyPr wrap="square">
            <a:spAutoFit/>
          </a:bodyPr>
          <a:lstStyle/>
          <a:p>
            <a:pPr marL="11516">
              <a:spcBef>
                <a:spcPts val="86"/>
              </a:spcBef>
            </a:pPr>
            <a:r>
              <a:rPr lang="fr-FR" sz="907" b="1" spc="-5" dirty="0">
                <a:solidFill>
                  <a:srgbClr val="231F20"/>
                </a:solidFill>
                <a:latin typeface="Liberation Sans Narrow"/>
                <a:cs typeface="Liberation Sans Narrow"/>
              </a:rPr>
              <a:t>Intégrer une dimension prospective dans les études</a:t>
            </a:r>
          </a:p>
        </p:txBody>
      </p:sp>
      <p:sp>
        <p:nvSpPr>
          <p:cNvPr id="12" name="object 3"/>
          <p:cNvSpPr/>
          <p:nvPr/>
        </p:nvSpPr>
        <p:spPr>
          <a:xfrm>
            <a:off x="175109" y="4832464"/>
            <a:ext cx="2625917" cy="1776845"/>
          </a:xfrm>
          <a:prstGeom prst="rect">
            <a:avLst/>
          </a:prstGeom>
          <a:blipFill>
            <a:blip r:embed="rId5" cstate="print"/>
            <a:stretch>
              <a:fillRect/>
            </a:stretch>
          </a:blipFill>
        </p:spPr>
        <p:txBody>
          <a:bodyPr wrap="square" lIns="0" tIns="0" rIns="0" bIns="0" rtlCol="0"/>
          <a:lstStyle/>
          <a:p>
            <a:endParaRPr sz="1632">
              <a:solidFill>
                <a:prstClr val="black"/>
              </a:solidFill>
            </a:endParaRPr>
          </a:p>
        </p:txBody>
      </p:sp>
      <p:pic>
        <p:nvPicPr>
          <p:cNvPr id="13" name="Image 12"/>
          <p:cNvPicPr>
            <a:picLocks noChangeAspect="1"/>
          </p:cNvPicPr>
          <p:nvPr/>
        </p:nvPicPr>
        <p:blipFill>
          <a:blip r:embed="rId6"/>
          <a:stretch>
            <a:fillRect/>
          </a:stretch>
        </p:blipFill>
        <p:spPr>
          <a:xfrm>
            <a:off x="4369739" y="2162907"/>
            <a:ext cx="354835" cy="508276"/>
          </a:xfrm>
          <a:prstGeom prst="rect">
            <a:avLst/>
          </a:prstGeom>
        </p:spPr>
      </p:pic>
      <p:sp>
        <p:nvSpPr>
          <p:cNvPr id="16" name="ZoneTexte 15"/>
          <p:cNvSpPr txBox="1"/>
          <p:nvPr/>
        </p:nvSpPr>
        <p:spPr>
          <a:xfrm>
            <a:off x="4812936" y="2123998"/>
            <a:ext cx="4698680"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6" name="Espace réservé du numéro de diapositive 5"/>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4</a:t>
            </a:fld>
            <a:endParaRPr lang="fr-FR" sz="1050" dirty="0">
              <a:solidFill>
                <a:prstClr val="black">
                  <a:tint val="75000"/>
                </a:prstClr>
              </a:solidFill>
            </a:endParaRPr>
          </a:p>
        </p:txBody>
      </p:sp>
    </p:spTree>
    <p:extLst>
      <p:ext uri="{BB962C8B-B14F-4D97-AF65-F5344CB8AC3E}">
        <p14:creationId xmlns:p14="http://schemas.microsoft.com/office/powerpoint/2010/main" val="2008752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952572" y="4314297"/>
            <a:ext cx="2618753" cy="2145846"/>
          </a:xfrm>
          <a:prstGeom prst="rect">
            <a:avLst/>
          </a:prstGeom>
          <a:blipFill>
            <a:blip r:embed="rId2"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204434" y="1814812"/>
            <a:ext cx="4947210" cy="272729"/>
          </a:xfrm>
          <a:prstGeom prst="rect">
            <a:avLst/>
          </a:prstGeom>
        </p:spPr>
        <p:txBody>
          <a:bodyPr vert="horz" wrap="square" lIns="0" tIns="28791" rIns="0" bIns="0" rtlCol="0">
            <a:spAutoFit/>
          </a:bodyPr>
          <a:lstStyle/>
          <a:p>
            <a:pPr marL="11516" marR="4607" indent="394435">
              <a:lnSpc>
                <a:spcPts val="1868"/>
              </a:lnSpc>
              <a:spcBef>
                <a:spcPts val="227"/>
              </a:spcBef>
            </a:pPr>
            <a:r>
              <a:rPr sz="1632" i="0" spc="-5" dirty="0">
                <a:solidFill>
                  <a:srgbClr val="8ABD70"/>
                </a:solidFill>
              </a:rPr>
              <a:t>DECLINAISONS  OPERATIONNE</a:t>
            </a:r>
            <a:r>
              <a:rPr sz="1632" i="0" spc="-18" dirty="0">
                <a:solidFill>
                  <a:srgbClr val="8ABD70"/>
                </a:solidFill>
              </a:rPr>
              <a:t>L</a:t>
            </a:r>
            <a:r>
              <a:rPr sz="1632" i="0" spc="-5" dirty="0">
                <a:solidFill>
                  <a:srgbClr val="8ABD70"/>
                </a:solidFill>
              </a:rPr>
              <a:t>LES</a:t>
            </a:r>
            <a:endParaRPr sz="1632" dirty="0"/>
          </a:p>
        </p:txBody>
      </p:sp>
      <p:sp>
        <p:nvSpPr>
          <p:cNvPr id="6" name="object 6"/>
          <p:cNvSpPr txBox="1"/>
          <p:nvPr/>
        </p:nvSpPr>
        <p:spPr>
          <a:xfrm>
            <a:off x="204434" y="2297076"/>
            <a:ext cx="2640128" cy="1729733"/>
          </a:xfrm>
          <a:prstGeom prst="rect">
            <a:avLst/>
          </a:prstGeom>
        </p:spPr>
        <p:txBody>
          <a:bodyPr vert="horz" wrap="square" lIns="0" tIns="20729" rIns="0" bIns="0" rtlCol="0">
            <a:spAutoFit/>
          </a:bodyPr>
          <a:lstStyle/>
          <a:p>
            <a:pPr marL="11516" marR="4607">
              <a:lnSpc>
                <a:spcPts val="1034"/>
              </a:lnSpc>
              <a:spcBef>
                <a:spcPts val="163"/>
              </a:spcBef>
            </a:pPr>
            <a:r>
              <a:rPr sz="907" b="1" spc="-5" dirty="0">
                <a:solidFill>
                  <a:srgbClr val="231F20"/>
                </a:solidFill>
                <a:latin typeface="Liberation Sans Narrow"/>
                <a:cs typeface="Liberation Sans Narrow"/>
              </a:rPr>
              <a:t>Communiquer à nouveau et réaffirmer les principes et </a:t>
            </a:r>
            <a:r>
              <a:rPr sz="907" b="1" spc="-9" dirty="0">
                <a:solidFill>
                  <a:srgbClr val="231F20"/>
                </a:solidFill>
                <a:latin typeface="Liberation Sans Narrow"/>
                <a:cs typeface="Liberation Sans Narrow"/>
              </a:rPr>
              <a:t>les  </a:t>
            </a:r>
            <a:r>
              <a:rPr sz="907" b="1" spc="-5" dirty="0">
                <a:solidFill>
                  <a:srgbClr val="231F20"/>
                </a:solidFill>
                <a:latin typeface="Liberation Sans Narrow"/>
                <a:cs typeface="Liberation Sans Narrow"/>
              </a:rPr>
              <a:t>attentes de l’intégration territoriales des</a:t>
            </a:r>
            <a:r>
              <a:rPr sz="907" b="1" spc="32"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acteurs</a:t>
            </a:r>
            <a:endParaRPr sz="907" dirty="0">
              <a:latin typeface="Liberation Sans Narrow"/>
              <a:cs typeface="Liberation Sans Narrow"/>
            </a:endParaRPr>
          </a:p>
          <a:p>
            <a:pPr marL="173897" marR="4607" algn="just">
              <a:lnSpc>
                <a:spcPct val="95600"/>
              </a:lnSpc>
              <a:spcBef>
                <a:spcPts val="521"/>
              </a:spcBef>
            </a:pPr>
            <a:r>
              <a:rPr sz="907" spc="-5" dirty="0">
                <a:solidFill>
                  <a:srgbClr val="231F20"/>
                </a:solidFill>
                <a:latin typeface="Liberation Sans Narrow"/>
                <a:cs typeface="Liberation Sans Narrow"/>
              </a:rPr>
              <a:t>Faire évoluer les chartes de gouvernance parcours des  aînés afin de les ouvrir à de nouvelles populations  (personnes en situation de handicap, </a:t>
            </a:r>
            <a:r>
              <a:rPr sz="907" dirty="0">
                <a:solidFill>
                  <a:srgbClr val="231F20"/>
                </a:solidFill>
                <a:latin typeface="Liberation Sans Narrow"/>
                <a:cs typeface="Liberation Sans Narrow"/>
              </a:rPr>
              <a:t>jeunes, </a:t>
            </a:r>
            <a:r>
              <a:rPr sz="907" spc="-5" dirty="0">
                <a:solidFill>
                  <a:srgbClr val="231F20"/>
                </a:solidFill>
                <a:latin typeface="Liberation Sans Narrow"/>
                <a:cs typeface="Liberation Sans Narrow"/>
              </a:rPr>
              <a:t>personnes  en situation de précarité,</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173897" marR="4607" algn="just">
              <a:lnSpc>
                <a:spcPts val="1034"/>
              </a:lnSpc>
              <a:spcBef>
                <a:spcPts val="308"/>
              </a:spcBef>
            </a:pPr>
            <a:r>
              <a:rPr sz="907" spc="-5" dirty="0">
                <a:solidFill>
                  <a:srgbClr val="231F20"/>
                </a:solidFill>
                <a:latin typeface="Liberation Sans Narrow"/>
                <a:cs typeface="Liberation Sans Narrow"/>
              </a:rPr>
              <a:t>Assurer la cohérence des lieux existants et </a:t>
            </a:r>
            <a:r>
              <a:rPr sz="907"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déploiements de dispositifs à venir</a:t>
            </a:r>
            <a:endParaRPr sz="907" dirty="0">
              <a:latin typeface="Liberation Sans Narrow"/>
              <a:cs typeface="Liberation Sans Narrow"/>
            </a:endParaRPr>
          </a:p>
          <a:p>
            <a:pPr marL="173897" marR="6910" algn="just">
              <a:lnSpc>
                <a:spcPts val="1034"/>
              </a:lnSpc>
              <a:spcBef>
                <a:spcPts val="281"/>
              </a:spcBef>
            </a:pPr>
            <a:r>
              <a:rPr sz="907" spc="-5" dirty="0">
                <a:solidFill>
                  <a:srgbClr val="231F20"/>
                </a:solidFill>
                <a:latin typeface="Liberation Sans Narrow"/>
                <a:cs typeface="Liberation Sans Narrow"/>
              </a:rPr>
              <a:t>Réaffirmer le rôle des MAIA et accompagner les pilotes  dans l’animation</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territoriale</a:t>
            </a:r>
            <a:endParaRPr sz="907" dirty="0">
              <a:latin typeface="Liberation Sans Narrow"/>
              <a:cs typeface="Liberation Sans Narrow"/>
            </a:endParaRPr>
          </a:p>
        </p:txBody>
      </p:sp>
      <p:sp>
        <p:nvSpPr>
          <p:cNvPr id="7" name="object 7"/>
          <p:cNvSpPr txBox="1"/>
          <p:nvPr/>
        </p:nvSpPr>
        <p:spPr>
          <a:xfrm>
            <a:off x="204445" y="3898496"/>
            <a:ext cx="2640704" cy="1523484"/>
          </a:xfrm>
          <a:prstGeom prst="rect">
            <a:avLst/>
          </a:prstGeom>
        </p:spPr>
        <p:txBody>
          <a:bodyPr vert="horz" wrap="square" lIns="0" tIns="74856" rIns="0" bIns="0" rtlCol="0">
            <a:spAutoFit/>
          </a:bodyPr>
          <a:lstStyle/>
          <a:p>
            <a:pPr marL="11516">
              <a:spcBef>
                <a:spcPts val="589"/>
              </a:spcBef>
            </a:pPr>
            <a:r>
              <a:rPr sz="907" b="1" spc="-5" dirty="0">
                <a:solidFill>
                  <a:srgbClr val="231F20"/>
                </a:solidFill>
                <a:latin typeface="Liberation Sans Narrow"/>
                <a:cs typeface="Liberation Sans Narrow"/>
              </a:rPr>
              <a:t>Permettre la participation effective des</a:t>
            </a:r>
            <a:r>
              <a:rPr sz="907" b="1" spc="18"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acteurs</a:t>
            </a:r>
            <a:endParaRPr sz="907">
              <a:latin typeface="Liberation Sans Narrow"/>
              <a:cs typeface="Liberation Sans Narrow"/>
            </a:endParaRPr>
          </a:p>
          <a:p>
            <a:pPr marL="173897" marR="6334" algn="just">
              <a:lnSpc>
                <a:spcPts val="1034"/>
              </a:lnSpc>
              <a:spcBef>
                <a:spcPts val="580"/>
              </a:spcBef>
            </a:pPr>
            <a:r>
              <a:rPr sz="907" spc="-5" dirty="0">
                <a:solidFill>
                  <a:srgbClr val="231F20"/>
                </a:solidFill>
                <a:latin typeface="Liberation Sans Narrow"/>
                <a:cs typeface="Liberation Sans Narrow"/>
              </a:rPr>
              <a:t>Définir un cadre pérenne de participation des libéraux à la  gouvernance territoriale et à </a:t>
            </a:r>
            <a:r>
              <a:rPr sz="907" dirty="0">
                <a:solidFill>
                  <a:srgbClr val="231F20"/>
                </a:solidFill>
                <a:latin typeface="Liberation Sans Narrow"/>
                <a:cs typeface="Liberation Sans Narrow"/>
              </a:rPr>
              <a:t>la </a:t>
            </a:r>
            <a:r>
              <a:rPr sz="907" spc="-5" dirty="0">
                <a:solidFill>
                  <a:srgbClr val="231F20"/>
                </a:solidFill>
                <a:latin typeface="Liberation Sans Narrow"/>
                <a:cs typeface="Liberation Sans Narrow"/>
              </a:rPr>
              <a:t>gouvernance</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projet.</a:t>
            </a:r>
            <a:endParaRPr sz="907">
              <a:latin typeface="Liberation Sans Narrow"/>
              <a:cs typeface="Liberation Sans Narrow"/>
            </a:endParaRPr>
          </a:p>
          <a:p>
            <a:pPr marL="173897" marR="7486" algn="just">
              <a:lnSpc>
                <a:spcPts val="1043"/>
              </a:lnSpc>
              <a:spcBef>
                <a:spcPts val="272"/>
              </a:spcBef>
            </a:pPr>
            <a:r>
              <a:rPr sz="907" spc="-5" dirty="0">
                <a:solidFill>
                  <a:srgbClr val="231F20"/>
                </a:solidFill>
                <a:latin typeface="Liberation Sans Narrow"/>
                <a:cs typeface="Liberation Sans Narrow"/>
              </a:rPr>
              <a:t>Conforter la présence et la prise de paroles des usagers et  de leurs représentants dans les instances de</a:t>
            </a:r>
            <a:r>
              <a:rPr sz="907" spc="6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gouvernance</a:t>
            </a:r>
            <a:endParaRPr sz="907">
              <a:latin typeface="Liberation Sans Narrow"/>
              <a:cs typeface="Liberation Sans Narrow"/>
            </a:endParaRPr>
          </a:p>
          <a:p>
            <a:pPr marL="173897" marR="4607" algn="just">
              <a:lnSpc>
                <a:spcPct val="95400"/>
              </a:lnSpc>
              <a:spcBef>
                <a:spcPts val="240"/>
              </a:spcBef>
            </a:pPr>
            <a:r>
              <a:rPr sz="907" spc="-5" dirty="0">
                <a:solidFill>
                  <a:srgbClr val="231F20"/>
                </a:solidFill>
                <a:latin typeface="Liberation Sans Narrow"/>
                <a:cs typeface="Liberation Sans Narrow"/>
              </a:rPr>
              <a:t>Accompagner la mise en œuvre opérationnelle de  guichets intégrés permettant l’information et l’orientation  des usagers et des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aidants</a:t>
            </a:r>
            <a:endParaRPr sz="907">
              <a:latin typeface="Liberation Sans Narrow"/>
              <a:cs typeface="Liberation Sans Narrow"/>
            </a:endParaRPr>
          </a:p>
        </p:txBody>
      </p:sp>
      <p:sp>
        <p:nvSpPr>
          <p:cNvPr id="8" name="object 8"/>
          <p:cNvSpPr txBox="1"/>
          <p:nvPr/>
        </p:nvSpPr>
        <p:spPr>
          <a:xfrm>
            <a:off x="2930045" y="2347296"/>
            <a:ext cx="2641280" cy="1897689"/>
          </a:xfrm>
          <a:prstGeom prst="rect">
            <a:avLst/>
          </a:prstGeom>
        </p:spPr>
        <p:txBody>
          <a:bodyPr vert="horz" wrap="square" lIns="0" tIns="74856" rIns="0" bIns="0" rtlCol="0">
            <a:spAutoFit/>
          </a:bodyPr>
          <a:lstStyle/>
          <a:p>
            <a:pPr marL="11516">
              <a:spcBef>
                <a:spcPts val="589"/>
              </a:spcBef>
            </a:pPr>
            <a:r>
              <a:rPr sz="907" b="1" spc="-5" dirty="0">
                <a:solidFill>
                  <a:srgbClr val="231F20"/>
                </a:solidFill>
                <a:latin typeface="Liberation Sans Narrow"/>
                <a:cs typeface="Liberation Sans Narrow"/>
              </a:rPr>
              <a:t>Outiller et faire fonctionner les lieux</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d’échange</a:t>
            </a:r>
            <a:endParaRPr sz="907" dirty="0">
              <a:latin typeface="Liberation Sans Narrow"/>
              <a:cs typeface="Liberation Sans Narrow"/>
            </a:endParaRPr>
          </a:p>
          <a:p>
            <a:pPr marL="173897" marR="4607" algn="just">
              <a:lnSpc>
                <a:spcPct val="119900"/>
              </a:lnSpc>
              <a:spcBef>
                <a:spcPts val="281"/>
              </a:spcBef>
            </a:pPr>
            <a:r>
              <a:rPr sz="907" spc="-5" dirty="0">
                <a:solidFill>
                  <a:srgbClr val="231F20"/>
                </a:solidFill>
                <a:latin typeface="Liberation Sans Narrow"/>
                <a:cs typeface="Liberation Sans Narrow"/>
              </a:rPr>
              <a:t>Faire émerger des solutions collectives et les légitimer  Accompagner le déploiement de SI vecteurs</a:t>
            </a:r>
            <a:r>
              <a:rPr sz="907" spc="36"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d’intégration</a:t>
            </a:r>
            <a:endParaRPr sz="907" dirty="0">
              <a:latin typeface="Liberation Sans Narrow"/>
              <a:cs typeface="Liberation Sans Narrow"/>
            </a:endParaRPr>
          </a:p>
          <a:p>
            <a:pPr marL="173897" marR="4607" algn="just">
              <a:lnSpc>
                <a:spcPts val="1043"/>
              </a:lnSpc>
              <a:spcBef>
                <a:spcPts val="299"/>
              </a:spcBef>
            </a:pPr>
            <a:r>
              <a:rPr sz="907" spc="-5" dirty="0">
                <a:solidFill>
                  <a:srgbClr val="231F20"/>
                </a:solidFill>
                <a:latin typeface="Liberation Sans Narrow"/>
                <a:cs typeface="Liberation Sans Narrow"/>
              </a:rPr>
              <a:t>Développer les protocoles de coopération entre  professionnels</a:t>
            </a:r>
            <a:endParaRPr sz="907" dirty="0">
              <a:latin typeface="Liberation Sans Narrow"/>
              <a:cs typeface="Liberation Sans Narrow"/>
            </a:endParaRPr>
          </a:p>
          <a:p>
            <a:pPr marL="173897" marR="5758" algn="just">
              <a:lnSpc>
                <a:spcPct val="95400"/>
              </a:lnSpc>
              <a:spcBef>
                <a:spcPts val="240"/>
              </a:spcBef>
            </a:pPr>
            <a:r>
              <a:rPr sz="907" spc="-5" dirty="0">
                <a:solidFill>
                  <a:srgbClr val="231F20"/>
                </a:solidFill>
                <a:latin typeface="Liberation Sans Narrow"/>
                <a:cs typeface="Liberation Sans Narrow"/>
              </a:rPr>
              <a:t>Contractualiser avec les établissements et les services sur  l’obligation de participation effective aux lieux d’échange et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gouvernance</a:t>
            </a:r>
            <a:endParaRPr sz="907" dirty="0">
              <a:latin typeface="Liberation Sans Narrow"/>
              <a:cs typeface="Liberation Sans Narrow"/>
            </a:endParaRPr>
          </a:p>
          <a:p>
            <a:pPr marL="173897" marR="7486" algn="just">
              <a:lnSpc>
                <a:spcPts val="1043"/>
              </a:lnSpc>
              <a:spcBef>
                <a:spcPts val="303"/>
              </a:spcBef>
            </a:pPr>
            <a:r>
              <a:rPr sz="907" spc="-5" dirty="0">
                <a:solidFill>
                  <a:srgbClr val="231F20"/>
                </a:solidFill>
                <a:latin typeface="Liberation Sans Narrow"/>
                <a:cs typeface="Liberation Sans Narrow"/>
              </a:rPr>
              <a:t>Favoriser en proximité la mobilisation des nouveaux outils  permettant l’émergence de projets (EES,</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CTPS…)</a:t>
            </a:r>
            <a:endParaRPr sz="907" dirty="0">
              <a:latin typeface="Liberation Sans Narrow"/>
              <a:cs typeface="Liberation Sans Narrow"/>
            </a:endParaRPr>
          </a:p>
        </p:txBody>
      </p:sp>
      <p:sp>
        <p:nvSpPr>
          <p:cNvPr id="10" name="object 3"/>
          <p:cNvSpPr/>
          <p:nvPr/>
        </p:nvSpPr>
        <p:spPr>
          <a:xfrm>
            <a:off x="-44144" y="37939"/>
            <a:ext cx="2027284" cy="691880"/>
          </a:xfrm>
          <a:prstGeom prst="rect">
            <a:avLst/>
          </a:prstGeom>
          <a:blipFill>
            <a:blip r:embed="rId3" cstate="print"/>
            <a:stretch>
              <a:fillRect/>
            </a:stretch>
          </a:blipFill>
        </p:spPr>
        <p:txBody>
          <a:bodyPr wrap="square" lIns="0" tIns="0" rIns="0" bIns="0" rtlCol="0"/>
          <a:lstStyle/>
          <a:p>
            <a:endParaRPr sz="1632"/>
          </a:p>
        </p:txBody>
      </p:sp>
      <p:sp>
        <p:nvSpPr>
          <p:cNvPr id="11" name="object 4"/>
          <p:cNvSpPr/>
          <p:nvPr/>
        </p:nvSpPr>
        <p:spPr>
          <a:xfrm>
            <a:off x="2266234" y="290807"/>
            <a:ext cx="4860104" cy="1164973"/>
          </a:xfrm>
          <a:prstGeom prst="rect">
            <a:avLst/>
          </a:prstGeom>
          <a:blipFill>
            <a:blip r:embed="rId4" cstate="print"/>
            <a:stretch>
              <a:fillRect/>
            </a:stretch>
          </a:blipFill>
        </p:spPr>
        <p:txBody>
          <a:bodyPr wrap="square" lIns="0" tIns="0" rIns="0" bIns="0" rtlCol="0"/>
          <a:lstStyle/>
          <a:p>
            <a:endParaRPr sz="1632"/>
          </a:p>
        </p:txBody>
      </p:sp>
      <p:sp>
        <p:nvSpPr>
          <p:cNvPr id="12" name="object 5"/>
          <p:cNvSpPr txBox="1">
            <a:spLocks/>
          </p:cNvSpPr>
          <p:nvPr/>
        </p:nvSpPr>
        <p:spPr>
          <a:xfrm>
            <a:off x="2621561" y="3857"/>
            <a:ext cx="9290864" cy="290807"/>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a:spcBef>
                <a:spcPts val="91"/>
              </a:spcBef>
            </a:pPr>
            <a:r>
              <a:rPr lang="fr-FR" kern="0" spc="-5" dirty="0" smtClean="0"/>
              <a:t>Favoriser les </a:t>
            </a:r>
            <a:r>
              <a:rPr lang="fr-FR" kern="0" spc="-9" dirty="0" smtClean="0"/>
              <a:t>lieux </a:t>
            </a:r>
            <a:r>
              <a:rPr lang="fr-FR" kern="0" spc="-5" dirty="0" smtClean="0"/>
              <a:t>d’échange et d’intégration des acteurs du</a:t>
            </a:r>
            <a:r>
              <a:rPr lang="fr-FR" kern="0" spc="-36" dirty="0" smtClean="0"/>
              <a:t> </a:t>
            </a:r>
            <a:r>
              <a:rPr lang="fr-FR" kern="0" dirty="0" smtClean="0"/>
              <a:t>territoire</a:t>
            </a:r>
            <a:endParaRPr lang="fr-FR" kern="0" dirty="0"/>
          </a:p>
        </p:txBody>
      </p:sp>
      <p:sp>
        <p:nvSpPr>
          <p:cNvPr id="13" name="Parchemin vertical 12"/>
          <p:cNvSpPr/>
          <p:nvPr/>
        </p:nvSpPr>
        <p:spPr>
          <a:xfrm>
            <a:off x="5076497" y="1720683"/>
            <a:ext cx="7022250" cy="5039572"/>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4" name="Image 13"/>
          <p:cNvPicPr>
            <a:picLocks noChangeAspect="1"/>
          </p:cNvPicPr>
          <p:nvPr/>
        </p:nvPicPr>
        <p:blipFill>
          <a:blip r:embed="rId5"/>
          <a:stretch>
            <a:fillRect/>
          </a:stretch>
        </p:blipFill>
        <p:spPr>
          <a:xfrm>
            <a:off x="6500048" y="1787283"/>
            <a:ext cx="405404" cy="544064"/>
          </a:xfrm>
          <a:prstGeom prst="rect">
            <a:avLst/>
          </a:prstGeom>
        </p:spPr>
      </p:pic>
      <p:sp>
        <p:nvSpPr>
          <p:cNvPr id="15" name="ZoneTexte 14"/>
          <p:cNvSpPr txBox="1"/>
          <p:nvPr/>
        </p:nvSpPr>
        <p:spPr>
          <a:xfrm>
            <a:off x="7297960" y="1761990"/>
            <a:ext cx="6008416"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9041308" y="6407821"/>
            <a:ext cx="2804160" cy="161583"/>
          </a:xfrm>
        </p:spPr>
        <p:txBody>
          <a:bodyPr/>
          <a:lstStyle/>
          <a:p>
            <a:fld id="{B6F15528-21DE-4FAA-801E-634DDDAF4B2B}" type="slidenum">
              <a:rPr lang="fr-FR" sz="1050">
                <a:solidFill>
                  <a:prstClr val="black">
                    <a:tint val="75000"/>
                  </a:prstClr>
                </a:solidFill>
              </a:rPr>
              <a:pPr/>
              <a:t>40</a:t>
            </a:fld>
            <a:endParaRPr lang="fr-FR" sz="1050" dirty="0">
              <a:solidFill>
                <a:prstClr val="black">
                  <a:tint val="75000"/>
                </a:prstClr>
              </a:solidFill>
            </a:endParaRPr>
          </a:p>
        </p:txBody>
      </p:sp>
    </p:spTree>
    <p:extLst>
      <p:ext uri="{BB962C8B-B14F-4D97-AF65-F5344CB8AC3E}">
        <p14:creationId xmlns:p14="http://schemas.microsoft.com/office/powerpoint/2010/main" val="207788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9484317" y="188847"/>
            <a:ext cx="1211009" cy="1567407"/>
          </a:xfrm>
          <a:prstGeom prst="rect">
            <a:avLst/>
          </a:prstGeom>
          <a:blipFill>
            <a:blip r:embed="rId2" cstate="print"/>
            <a:stretch>
              <a:fillRect/>
            </a:stretch>
          </a:blipFill>
        </p:spPr>
        <p:txBody>
          <a:bodyPr wrap="square" lIns="0" tIns="0" rIns="0" bIns="0" rtlCol="0"/>
          <a:lstStyle/>
          <a:p>
            <a:endParaRPr sz="1632"/>
          </a:p>
        </p:txBody>
      </p:sp>
      <p:sp>
        <p:nvSpPr>
          <p:cNvPr id="8" name="object 8"/>
          <p:cNvSpPr txBox="1">
            <a:spLocks noGrp="1"/>
          </p:cNvSpPr>
          <p:nvPr>
            <p:ph type="title"/>
          </p:nvPr>
        </p:nvSpPr>
        <p:spPr>
          <a:xfrm>
            <a:off x="70334" y="1198778"/>
            <a:ext cx="4019246" cy="569217"/>
          </a:xfrm>
          <a:prstGeom prst="rect">
            <a:avLst/>
          </a:prstGeom>
        </p:spPr>
        <p:txBody>
          <a:bodyPr vert="horz" wrap="square" lIns="0" tIns="11516" rIns="0" bIns="0" rtlCol="0">
            <a:spAutoFit/>
          </a:bodyPr>
          <a:lstStyle/>
          <a:p>
            <a:pPr marL="11516" marR="4607" indent="394435">
              <a:lnSpc>
                <a:spcPct val="110500"/>
              </a:lnSpc>
              <a:spcBef>
                <a:spcPts val="91"/>
              </a:spcBef>
            </a:pPr>
            <a:r>
              <a:rPr sz="1632" i="0" spc="-5" dirty="0">
                <a:solidFill>
                  <a:srgbClr val="8ABD70"/>
                </a:solidFill>
              </a:rPr>
              <a:t>DECLINAISONS  OPERATIONNE</a:t>
            </a:r>
            <a:r>
              <a:rPr sz="1632" i="0" spc="-18" dirty="0">
                <a:solidFill>
                  <a:srgbClr val="8ABD70"/>
                </a:solidFill>
              </a:rPr>
              <a:t>L</a:t>
            </a:r>
            <a:r>
              <a:rPr sz="1632" i="0" spc="-9" dirty="0">
                <a:solidFill>
                  <a:srgbClr val="8ABD70"/>
                </a:solidFill>
              </a:rPr>
              <a:t>L</a:t>
            </a:r>
            <a:r>
              <a:rPr sz="1632" i="0" spc="-5" dirty="0">
                <a:solidFill>
                  <a:srgbClr val="8ABD70"/>
                </a:solidFill>
              </a:rPr>
              <a:t>ES</a:t>
            </a:r>
            <a:endParaRPr sz="1632" dirty="0"/>
          </a:p>
        </p:txBody>
      </p:sp>
      <p:sp>
        <p:nvSpPr>
          <p:cNvPr id="9" name="object 9"/>
          <p:cNvSpPr txBox="1"/>
          <p:nvPr/>
        </p:nvSpPr>
        <p:spPr>
          <a:xfrm>
            <a:off x="70334" y="1820744"/>
            <a:ext cx="3208894" cy="481122"/>
          </a:xfrm>
          <a:prstGeom prst="rect">
            <a:avLst/>
          </a:prstGeom>
        </p:spPr>
        <p:txBody>
          <a:bodyPr vert="horz" wrap="square" lIns="0" tIns="20729" rIns="0" bIns="0" rtlCol="0">
            <a:spAutoFit/>
          </a:bodyPr>
          <a:lstStyle/>
          <a:p>
            <a:pPr marL="11516" marR="4607">
              <a:lnSpc>
                <a:spcPts val="1034"/>
              </a:lnSpc>
              <a:spcBef>
                <a:spcPts val="163"/>
              </a:spcBef>
            </a:pPr>
            <a:r>
              <a:rPr sz="907" b="1" spc="-5" dirty="0">
                <a:solidFill>
                  <a:srgbClr val="231F20"/>
                </a:solidFill>
                <a:latin typeface="Liberation Sans Narrow"/>
                <a:cs typeface="Liberation Sans Narrow"/>
              </a:rPr>
              <a:t>Promouvoir l’exercice coordonné dans le </a:t>
            </a:r>
            <a:r>
              <a:rPr sz="907" b="1" spc="-9" dirty="0">
                <a:solidFill>
                  <a:srgbClr val="231F20"/>
                </a:solidFill>
                <a:latin typeface="Liberation Sans Narrow"/>
                <a:cs typeface="Liberation Sans Narrow"/>
              </a:rPr>
              <a:t>cadre </a:t>
            </a:r>
            <a:r>
              <a:rPr sz="907" b="1" spc="-5" dirty="0">
                <a:solidFill>
                  <a:srgbClr val="231F20"/>
                </a:solidFill>
                <a:latin typeface="Liberation Sans Narrow"/>
                <a:cs typeface="Liberation Sans Narrow"/>
              </a:rPr>
              <a:t>de la  formation initiale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continue des professionnels de</a:t>
            </a:r>
            <a:r>
              <a:rPr sz="907" b="1" spc="5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santé</a:t>
            </a:r>
            <a:endParaRPr sz="907" dirty="0">
              <a:latin typeface="Liberation Sans Narrow"/>
              <a:cs typeface="Liberation Sans Narrow"/>
            </a:endParaRPr>
          </a:p>
          <a:p>
            <a:pPr marL="173897">
              <a:spcBef>
                <a:spcPts val="476"/>
              </a:spcBef>
            </a:pPr>
            <a:r>
              <a:rPr sz="907" spc="-9" dirty="0">
                <a:solidFill>
                  <a:srgbClr val="231F20"/>
                </a:solidFill>
                <a:latin typeface="Liberation Sans Narrow"/>
                <a:cs typeface="Liberation Sans Narrow"/>
              </a:rPr>
              <a:t>Intervention </a:t>
            </a:r>
            <a:r>
              <a:rPr sz="907" spc="-5" dirty="0">
                <a:solidFill>
                  <a:srgbClr val="231F20"/>
                </a:solidFill>
                <a:latin typeface="Liberation Sans Narrow"/>
                <a:cs typeface="Liberation Sans Narrow"/>
              </a:rPr>
              <a:t>ARS auprès </a:t>
            </a:r>
            <a:r>
              <a:rPr sz="907" spc="-9" dirty="0">
                <a:solidFill>
                  <a:srgbClr val="231F20"/>
                </a:solidFill>
                <a:latin typeface="Liberation Sans Narrow"/>
                <a:cs typeface="Liberation Sans Narrow"/>
              </a:rPr>
              <a:t>des</a:t>
            </a:r>
            <a:r>
              <a:rPr sz="907" dirty="0">
                <a:solidFill>
                  <a:srgbClr val="231F20"/>
                </a:solidFill>
                <a:latin typeface="Liberation Sans Narrow"/>
                <a:cs typeface="Liberation Sans Narrow"/>
              </a:rPr>
              <a:t> </a:t>
            </a:r>
            <a:r>
              <a:rPr sz="907" spc="-9" dirty="0">
                <a:solidFill>
                  <a:srgbClr val="231F20"/>
                </a:solidFill>
                <a:latin typeface="Liberation Sans Narrow"/>
                <a:cs typeface="Liberation Sans Narrow"/>
              </a:rPr>
              <a:t>étudiants</a:t>
            </a:r>
            <a:endParaRPr sz="907" dirty="0">
              <a:latin typeface="Liberation Sans Narrow"/>
              <a:cs typeface="Liberation Sans Narrow"/>
            </a:endParaRPr>
          </a:p>
        </p:txBody>
      </p:sp>
      <p:sp>
        <p:nvSpPr>
          <p:cNvPr id="10" name="object 10"/>
          <p:cNvSpPr txBox="1"/>
          <p:nvPr/>
        </p:nvSpPr>
        <p:spPr>
          <a:xfrm>
            <a:off x="70334" y="2285237"/>
            <a:ext cx="3107994" cy="2222022"/>
          </a:xfrm>
          <a:prstGeom prst="rect">
            <a:avLst/>
          </a:prstGeom>
        </p:spPr>
        <p:txBody>
          <a:bodyPr vert="horz" wrap="square" lIns="0" tIns="17275" rIns="0" bIns="0" rtlCol="0">
            <a:spAutoFit/>
          </a:bodyPr>
          <a:lstStyle/>
          <a:p>
            <a:pPr marL="173897" marR="5758" algn="just">
              <a:lnSpc>
                <a:spcPct val="95400"/>
              </a:lnSpc>
              <a:spcBef>
                <a:spcPts val="136"/>
              </a:spcBef>
            </a:pPr>
            <a:r>
              <a:rPr sz="907" spc="-5" dirty="0">
                <a:solidFill>
                  <a:srgbClr val="231F20"/>
                </a:solidFill>
                <a:latin typeface="Liberation Sans Narrow"/>
                <a:cs typeface="Liberation Sans Narrow"/>
              </a:rPr>
              <a:t>Développement de modules de formation  pluriprofessionnels avec les universités et instituts de  formation</a:t>
            </a:r>
            <a:endParaRPr sz="907" dirty="0">
              <a:latin typeface="Liberation Sans Narrow"/>
              <a:cs typeface="Liberation Sans Narrow"/>
            </a:endParaRPr>
          </a:p>
          <a:p>
            <a:pPr marL="173897" marR="7486" algn="just">
              <a:lnSpc>
                <a:spcPts val="1043"/>
              </a:lnSpc>
              <a:spcBef>
                <a:spcPts val="290"/>
              </a:spcBef>
            </a:pPr>
            <a:r>
              <a:rPr sz="907" spc="-5" dirty="0">
                <a:solidFill>
                  <a:srgbClr val="231F20"/>
                </a:solidFill>
                <a:latin typeface="Liberation Sans Narrow"/>
                <a:cs typeface="Liberation Sans Narrow"/>
              </a:rPr>
              <a:t>Déploiement des stages dans les structures d’exercice  coordonné</a:t>
            </a:r>
            <a:endParaRPr sz="907" dirty="0">
              <a:latin typeface="Liberation Sans Narrow"/>
              <a:cs typeface="Liberation Sans Narrow"/>
            </a:endParaRPr>
          </a:p>
          <a:p>
            <a:pPr>
              <a:spcBef>
                <a:spcPts val="23"/>
              </a:spcBef>
            </a:pPr>
            <a:endParaRPr sz="1406" dirty="0">
              <a:latin typeface="Times New Roman"/>
              <a:cs typeface="Times New Roman"/>
            </a:endParaRPr>
          </a:p>
          <a:p>
            <a:pPr marL="11516" marR="4607">
              <a:lnSpc>
                <a:spcPts val="1034"/>
              </a:lnSpc>
              <a:tabLst>
                <a:tab pos="714014" algn="l"/>
                <a:tab pos="1319199" algn="l"/>
                <a:tab pos="1982541" algn="l"/>
                <a:tab pos="2466228" algn="l"/>
              </a:tabLst>
            </a:pPr>
            <a:r>
              <a:rPr sz="907" b="1" spc="-9" dirty="0">
                <a:solidFill>
                  <a:srgbClr val="231F20"/>
                </a:solidFill>
                <a:latin typeface="Liberation Sans Narrow"/>
                <a:cs typeface="Liberation Sans Narrow"/>
              </a:rPr>
              <a:t>P</a:t>
            </a:r>
            <a:r>
              <a:rPr sz="907" b="1" spc="-14" dirty="0">
                <a:solidFill>
                  <a:srgbClr val="231F20"/>
                </a:solidFill>
                <a:latin typeface="Liberation Sans Narrow"/>
                <a:cs typeface="Liberation Sans Narrow"/>
              </a:rPr>
              <a:t>r</a:t>
            </a:r>
            <a:r>
              <a:rPr sz="907" b="1" spc="-5" dirty="0">
                <a:solidFill>
                  <a:srgbClr val="231F20"/>
                </a:solidFill>
                <a:latin typeface="Liberation Sans Narrow"/>
                <a:cs typeface="Liberation Sans Narrow"/>
              </a:rPr>
              <a:t>omouvoir</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l’exe</a:t>
            </a:r>
            <a:r>
              <a:rPr sz="907" b="1" spc="-14" dirty="0">
                <a:solidFill>
                  <a:srgbClr val="231F20"/>
                </a:solidFill>
                <a:latin typeface="Liberation Sans Narrow"/>
                <a:cs typeface="Liberation Sans Narrow"/>
              </a:rPr>
              <a:t>r</a:t>
            </a:r>
            <a:r>
              <a:rPr sz="907" b="1" spc="-5" dirty="0">
                <a:solidFill>
                  <a:srgbClr val="231F20"/>
                </a:solidFill>
                <a:latin typeface="Liberation Sans Narrow"/>
                <a:cs typeface="Liberation Sans Narrow"/>
              </a:rPr>
              <a:t>cice</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c</a:t>
            </a:r>
            <a:r>
              <a:rPr sz="907" b="1" spc="-5" dirty="0">
                <a:solidFill>
                  <a:srgbClr val="231F20"/>
                </a:solidFill>
                <a:latin typeface="Liberation Sans Narrow"/>
                <a:cs typeface="Liberation Sans Narrow"/>
              </a:rPr>
              <a:t>oo</a:t>
            </a:r>
            <a:r>
              <a:rPr sz="907" b="1" spc="-14" dirty="0">
                <a:solidFill>
                  <a:srgbClr val="231F20"/>
                </a:solidFill>
                <a:latin typeface="Liberation Sans Narrow"/>
                <a:cs typeface="Liberation Sans Narrow"/>
              </a:rPr>
              <a:t>r</a:t>
            </a:r>
            <a:r>
              <a:rPr sz="907" b="1" spc="-5" dirty="0">
                <a:solidFill>
                  <a:srgbClr val="231F20"/>
                </a:solidFill>
                <a:latin typeface="Liberation Sans Narrow"/>
                <a:cs typeface="Liberation Sans Narrow"/>
              </a:rPr>
              <a:t>donné</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a:t>
            </a:r>
            <a:r>
              <a:rPr sz="907" b="1" spc="-9" dirty="0">
                <a:solidFill>
                  <a:srgbClr val="231F20"/>
                </a:solidFill>
                <a:latin typeface="Liberation Sans Narrow"/>
                <a:cs typeface="Liberation Sans Narrow"/>
              </a:rPr>
              <a:t>u</a:t>
            </a:r>
            <a:r>
              <a:rPr sz="907" b="1" spc="-5" dirty="0">
                <a:solidFill>
                  <a:srgbClr val="231F20"/>
                </a:solidFill>
                <a:latin typeface="Liberation Sans Narrow"/>
                <a:cs typeface="Liberation Sans Narrow"/>
              </a:rPr>
              <a:t>p</a:t>
            </a:r>
            <a:r>
              <a:rPr sz="907" b="1" spc="-14" dirty="0">
                <a:solidFill>
                  <a:srgbClr val="231F20"/>
                </a:solidFill>
                <a:latin typeface="Liberation Sans Narrow"/>
                <a:cs typeface="Liberation Sans Narrow"/>
              </a:rPr>
              <a:t>r</a:t>
            </a:r>
            <a:r>
              <a:rPr sz="907" b="1" spc="-5" dirty="0">
                <a:solidFill>
                  <a:srgbClr val="231F20"/>
                </a:solidFill>
                <a:latin typeface="Liberation Sans Narrow"/>
                <a:cs typeface="Liberation Sans Narrow"/>
              </a:rPr>
              <a:t>ès</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des  professionnels de santé en</a:t>
            </a:r>
            <a:r>
              <a:rPr sz="907" b="1" spc="14" dirty="0">
                <a:solidFill>
                  <a:srgbClr val="231F20"/>
                </a:solidFill>
                <a:latin typeface="Liberation Sans Narrow"/>
                <a:cs typeface="Liberation Sans Narrow"/>
              </a:rPr>
              <a:t> </a:t>
            </a:r>
            <a:r>
              <a:rPr sz="907" b="1" spc="-9" dirty="0">
                <a:solidFill>
                  <a:srgbClr val="231F20"/>
                </a:solidFill>
                <a:latin typeface="Liberation Sans Narrow"/>
                <a:cs typeface="Liberation Sans Narrow"/>
              </a:rPr>
              <a:t>exercice</a:t>
            </a:r>
            <a:endParaRPr sz="907" dirty="0">
              <a:latin typeface="Liberation Sans Narrow"/>
              <a:cs typeface="Liberation Sans Narrow"/>
            </a:endParaRPr>
          </a:p>
          <a:p>
            <a:pPr marL="173897" marR="4607" algn="just">
              <a:lnSpc>
                <a:spcPts val="1043"/>
              </a:lnSpc>
              <a:spcBef>
                <a:spcPts val="549"/>
              </a:spcBef>
            </a:pPr>
            <a:r>
              <a:rPr sz="907" spc="-5" dirty="0">
                <a:solidFill>
                  <a:srgbClr val="231F20"/>
                </a:solidFill>
                <a:latin typeface="Liberation Sans Narrow"/>
                <a:cs typeface="Liberation Sans Narrow"/>
              </a:rPr>
              <a:t>Poursuivre la démarche pédagogique en direction des  professionnels, notamment via l’action de</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l’APMSL.</a:t>
            </a:r>
            <a:endParaRPr sz="907" dirty="0">
              <a:latin typeface="Liberation Sans Narrow"/>
              <a:cs typeface="Liberation Sans Narrow"/>
            </a:endParaRPr>
          </a:p>
          <a:p>
            <a:pPr marL="173897" marR="5182" algn="just">
              <a:lnSpc>
                <a:spcPct val="95400"/>
              </a:lnSpc>
              <a:spcBef>
                <a:spcPts val="236"/>
              </a:spcBef>
            </a:pPr>
            <a:r>
              <a:rPr sz="907" spc="-5" dirty="0">
                <a:solidFill>
                  <a:srgbClr val="231F20"/>
                </a:solidFill>
                <a:latin typeface="Liberation Sans Narrow"/>
                <a:cs typeface="Liberation Sans Narrow"/>
              </a:rPr>
              <a:t>Solliciter les cabinets de groupe pluri-professionnels pour  leur présenter les nouvelles </a:t>
            </a:r>
            <a:r>
              <a:rPr sz="907" dirty="0">
                <a:solidFill>
                  <a:srgbClr val="231F20"/>
                </a:solidFill>
                <a:latin typeface="Liberation Sans Narrow"/>
                <a:cs typeface="Liberation Sans Narrow"/>
              </a:rPr>
              <a:t>formes </a:t>
            </a:r>
            <a:r>
              <a:rPr sz="907" spc="-5" dirty="0">
                <a:solidFill>
                  <a:srgbClr val="231F20"/>
                </a:solidFill>
                <a:latin typeface="Liberation Sans Narrow"/>
                <a:cs typeface="Liberation Sans Narrow"/>
              </a:rPr>
              <a:t>d’exercice possibles et  échanger avec eux sur leurs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besoins</a:t>
            </a:r>
            <a:endParaRPr sz="907" dirty="0">
              <a:latin typeface="Liberation Sans Narrow"/>
              <a:cs typeface="Liberation Sans Narrow"/>
            </a:endParaRPr>
          </a:p>
          <a:p>
            <a:pPr marL="173897" marR="6334" algn="just">
              <a:lnSpc>
                <a:spcPts val="1043"/>
              </a:lnSpc>
              <a:spcBef>
                <a:spcPts val="304"/>
              </a:spcBef>
            </a:pPr>
            <a:r>
              <a:rPr sz="907" spc="-5" dirty="0">
                <a:solidFill>
                  <a:srgbClr val="231F20"/>
                </a:solidFill>
                <a:latin typeface="Liberation Sans Narrow"/>
                <a:cs typeface="Liberation Sans Narrow"/>
              </a:rPr>
              <a:t>Poursuivre la pédagogie en </a:t>
            </a:r>
            <a:r>
              <a:rPr sz="907" dirty="0">
                <a:solidFill>
                  <a:srgbClr val="231F20"/>
                </a:solidFill>
                <a:latin typeface="Liberation Sans Narrow"/>
                <a:cs typeface="Liberation Sans Narrow"/>
              </a:rPr>
              <a:t>direction </a:t>
            </a:r>
            <a:r>
              <a:rPr sz="907" spc="-5" dirty="0">
                <a:solidFill>
                  <a:srgbClr val="231F20"/>
                </a:solidFill>
                <a:latin typeface="Liberation Sans Narrow"/>
                <a:cs typeface="Liberation Sans Narrow"/>
              </a:rPr>
              <a:t>des élus (élaboration  d’un guide élus en lien </a:t>
            </a:r>
            <a:r>
              <a:rPr sz="907" dirty="0">
                <a:solidFill>
                  <a:srgbClr val="231F20"/>
                </a:solidFill>
                <a:latin typeface="Liberation Sans Narrow"/>
                <a:cs typeface="Liberation Sans Narrow"/>
              </a:rPr>
              <a:t>avec </a:t>
            </a:r>
            <a:r>
              <a:rPr sz="907" spc="-5" dirty="0">
                <a:solidFill>
                  <a:srgbClr val="231F20"/>
                </a:solidFill>
                <a:latin typeface="Liberation Sans Narrow"/>
                <a:cs typeface="Liberation Sans Narrow"/>
              </a:rPr>
              <a:t>le conseil régional)</a:t>
            </a:r>
            <a:endParaRPr sz="907" dirty="0">
              <a:latin typeface="Liberation Sans Narrow"/>
              <a:cs typeface="Liberation Sans Narrow"/>
            </a:endParaRPr>
          </a:p>
        </p:txBody>
      </p:sp>
      <p:sp>
        <p:nvSpPr>
          <p:cNvPr id="11" name="object 11"/>
          <p:cNvSpPr txBox="1"/>
          <p:nvPr/>
        </p:nvSpPr>
        <p:spPr>
          <a:xfrm>
            <a:off x="70334" y="4550170"/>
            <a:ext cx="3107994" cy="2201204"/>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Poursuivre le déploiement des maisons de santé et leur  structuration</a:t>
            </a:r>
            <a:endParaRPr sz="907" dirty="0">
              <a:latin typeface="Liberation Sans Narrow"/>
              <a:cs typeface="Liberation Sans Narrow"/>
            </a:endParaRPr>
          </a:p>
          <a:p>
            <a:pPr marL="173897" marR="7486" algn="just">
              <a:lnSpc>
                <a:spcPts val="1034"/>
              </a:lnSpc>
              <a:spcBef>
                <a:spcPts val="553"/>
              </a:spcBef>
            </a:pPr>
            <a:r>
              <a:rPr sz="907" spc="-5" dirty="0">
                <a:solidFill>
                  <a:srgbClr val="231F20"/>
                </a:solidFill>
                <a:latin typeface="Liberation Sans Narrow"/>
                <a:cs typeface="Liberation Sans Narrow"/>
              </a:rPr>
              <a:t>Accompagner les nouveaux projets de MSP (a minima  trois médecins et un</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paramédical)</a:t>
            </a:r>
            <a:endParaRPr sz="907" dirty="0">
              <a:latin typeface="Liberation Sans Narrow"/>
              <a:cs typeface="Liberation Sans Narrow"/>
            </a:endParaRPr>
          </a:p>
          <a:p>
            <a:pPr marL="173897" marR="6910" algn="just">
              <a:lnSpc>
                <a:spcPct val="95400"/>
              </a:lnSpc>
              <a:spcBef>
                <a:spcPts val="249"/>
              </a:spcBef>
            </a:pPr>
            <a:r>
              <a:rPr sz="907" spc="-5" dirty="0">
                <a:solidFill>
                  <a:srgbClr val="231F20"/>
                </a:solidFill>
                <a:latin typeface="Liberation Sans Narrow"/>
                <a:cs typeface="Liberation Sans Narrow"/>
              </a:rPr>
              <a:t>Accompagner les MSP en fonctionnement pour leur  permettre de progresser en termes de coordination :  structurer une grille de maturité facile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d’utilisation</a:t>
            </a:r>
            <a:endParaRPr sz="907" dirty="0">
              <a:latin typeface="Liberation Sans Narrow"/>
              <a:cs typeface="Liberation Sans Narrow"/>
            </a:endParaRPr>
          </a:p>
          <a:p>
            <a:pPr marL="173897" marR="8061" algn="just">
              <a:lnSpc>
                <a:spcPct val="95400"/>
              </a:lnSpc>
              <a:spcBef>
                <a:spcPts val="281"/>
              </a:spcBef>
            </a:pPr>
            <a:r>
              <a:rPr sz="907" spc="-5" dirty="0">
                <a:solidFill>
                  <a:srgbClr val="231F20"/>
                </a:solidFill>
                <a:latin typeface="Liberation Sans Narrow"/>
                <a:cs typeface="Liberation Sans Narrow"/>
              </a:rPr>
              <a:t>Poursuivre l’accompagnement à </a:t>
            </a:r>
            <a:r>
              <a:rPr sz="907" dirty="0">
                <a:solidFill>
                  <a:srgbClr val="231F20"/>
                </a:solidFill>
                <a:latin typeface="Liberation Sans Narrow"/>
                <a:cs typeface="Liberation Sans Narrow"/>
              </a:rPr>
              <a:t>la </a:t>
            </a:r>
            <a:r>
              <a:rPr sz="907" spc="-5" dirty="0">
                <a:solidFill>
                  <a:srgbClr val="231F20"/>
                </a:solidFill>
                <a:latin typeface="Liberation Sans Narrow"/>
                <a:cs typeface="Liberation Sans Narrow"/>
              </a:rPr>
              <a:t>maîtrise d’ouvrage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maisons de santé dans le choix de leur système  d’information pluripro (via le GCS e-santé et</a:t>
            </a:r>
            <a:r>
              <a:rPr sz="907" spc="2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l’APMSL)</a:t>
            </a:r>
            <a:endParaRPr sz="907" dirty="0">
              <a:latin typeface="Liberation Sans Narrow"/>
              <a:cs typeface="Liberation Sans Narrow"/>
            </a:endParaRPr>
          </a:p>
          <a:p>
            <a:pPr marL="173897" marR="6910" algn="just">
              <a:lnSpc>
                <a:spcPts val="1043"/>
              </a:lnSpc>
              <a:spcBef>
                <a:spcPts val="286"/>
              </a:spcBef>
            </a:pPr>
            <a:r>
              <a:rPr sz="907" spc="-5" dirty="0">
                <a:solidFill>
                  <a:srgbClr val="231F20"/>
                </a:solidFill>
                <a:latin typeface="Liberation Sans Narrow"/>
                <a:cs typeface="Liberation Sans Narrow"/>
              </a:rPr>
              <a:t>Favoriser le développement des fonctions de coordination  dans les</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MSP</a:t>
            </a:r>
            <a:endParaRPr sz="907" dirty="0">
              <a:latin typeface="Liberation Sans Narrow"/>
              <a:cs typeface="Liberation Sans Narrow"/>
            </a:endParaRPr>
          </a:p>
          <a:p>
            <a:pPr marL="173897" marR="9213" algn="just">
              <a:lnSpc>
                <a:spcPct val="95400"/>
              </a:lnSpc>
              <a:spcBef>
                <a:spcPts val="254"/>
              </a:spcBef>
            </a:pPr>
            <a:r>
              <a:rPr sz="907" spc="-5" dirty="0">
                <a:solidFill>
                  <a:srgbClr val="231F20"/>
                </a:solidFill>
                <a:latin typeface="Liberation Sans Narrow"/>
                <a:cs typeface="Liberation Sans Narrow"/>
              </a:rPr>
              <a:t>Structurer l’organisation de </a:t>
            </a:r>
            <a:r>
              <a:rPr sz="907" dirty="0">
                <a:solidFill>
                  <a:srgbClr val="231F20"/>
                </a:solidFill>
                <a:latin typeface="Liberation Sans Narrow"/>
                <a:cs typeface="Liberation Sans Narrow"/>
              </a:rPr>
              <a:t>la </a:t>
            </a:r>
            <a:r>
              <a:rPr sz="907" spc="-5" dirty="0">
                <a:solidFill>
                  <a:srgbClr val="231F20"/>
                </a:solidFill>
                <a:latin typeface="Liberation Sans Narrow"/>
                <a:cs typeface="Liberation Sans Narrow"/>
              </a:rPr>
              <a:t>recherche en soins  primaires au sein de la région afin de favoriser  l’émergence de MSP</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universitaires</a:t>
            </a:r>
            <a:endParaRPr sz="907" dirty="0">
              <a:latin typeface="Liberation Sans Narrow"/>
              <a:cs typeface="Liberation Sans Narrow"/>
            </a:endParaRPr>
          </a:p>
        </p:txBody>
      </p:sp>
      <p:sp>
        <p:nvSpPr>
          <p:cNvPr id="12" name="object 12"/>
          <p:cNvSpPr txBox="1"/>
          <p:nvPr/>
        </p:nvSpPr>
        <p:spPr>
          <a:xfrm>
            <a:off x="3453241" y="1820744"/>
            <a:ext cx="3824709" cy="149172"/>
          </a:xfrm>
          <a:prstGeom prst="rect">
            <a:avLst/>
          </a:prstGeom>
        </p:spPr>
        <p:txBody>
          <a:bodyPr vert="horz" wrap="square" lIns="0" tIns="20729" rIns="0" bIns="0" rtlCol="0">
            <a:spAutoFit/>
          </a:bodyPr>
          <a:lstStyle/>
          <a:p>
            <a:pPr marL="11516" marR="4607">
              <a:lnSpc>
                <a:spcPts val="1034"/>
              </a:lnSpc>
              <a:spcBef>
                <a:spcPts val="163"/>
              </a:spcBef>
            </a:pPr>
            <a:r>
              <a:rPr sz="907" spc="-5" dirty="0">
                <a:solidFill>
                  <a:srgbClr val="231F20"/>
                </a:solidFill>
                <a:latin typeface="Liberation Sans Narrow"/>
                <a:cs typeface="Liberation Sans Narrow"/>
              </a:rPr>
              <a:t>Systématiser le recueil de la satisfaction des usagers au  sein des</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MSP</a:t>
            </a:r>
            <a:endParaRPr sz="907" dirty="0">
              <a:latin typeface="Liberation Sans Narrow"/>
              <a:cs typeface="Liberation Sans Narrow"/>
            </a:endParaRPr>
          </a:p>
        </p:txBody>
      </p:sp>
      <p:sp>
        <p:nvSpPr>
          <p:cNvPr id="13" name="object 13"/>
          <p:cNvSpPr txBox="1"/>
          <p:nvPr/>
        </p:nvSpPr>
        <p:spPr>
          <a:xfrm>
            <a:off x="3445377" y="2166533"/>
            <a:ext cx="3724780" cy="1225809"/>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Déployer des ESP « simples » sur les territoires avec  l’appui des</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URPS</a:t>
            </a:r>
            <a:endParaRPr sz="907" dirty="0">
              <a:latin typeface="Liberation Sans Narrow"/>
              <a:cs typeface="Liberation Sans Narrow"/>
            </a:endParaRPr>
          </a:p>
          <a:p>
            <a:pPr marL="173897" marR="4607">
              <a:lnSpc>
                <a:spcPts val="1043"/>
              </a:lnSpc>
              <a:spcBef>
                <a:spcPts val="535"/>
              </a:spcBef>
            </a:pPr>
            <a:r>
              <a:rPr sz="907" spc="-5" dirty="0">
                <a:solidFill>
                  <a:srgbClr val="231F20"/>
                </a:solidFill>
                <a:latin typeface="Liberation Sans Narrow"/>
                <a:cs typeface="Liberation Sans Narrow"/>
              </a:rPr>
              <a:t>Elaboration d’un cahier des charges régional : a minima  1 médecin et 1</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paramédical</a:t>
            </a:r>
            <a:endParaRPr sz="907" dirty="0">
              <a:latin typeface="Liberation Sans Narrow"/>
              <a:cs typeface="Liberation Sans Narrow"/>
            </a:endParaRPr>
          </a:p>
          <a:p>
            <a:pPr marL="173897" marR="23033">
              <a:lnSpc>
                <a:spcPts val="1306"/>
              </a:lnSpc>
              <a:spcBef>
                <a:spcPts val="63"/>
              </a:spcBef>
            </a:pPr>
            <a:r>
              <a:rPr sz="907" spc="-5" dirty="0">
                <a:solidFill>
                  <a:srgbClr val="231F20"/>
                </a:solidFill>
                <a:latin typeface="Liberation Sans Narrow"/>
                <a:cs typeface="Liberation Sans Narrow"/>
              </a:rPr>
              <a:t>Elaboration d’un modèle économique de financement  Structuration d’une association régionale support des</a:t>
            </a:r>
            <a:r>
              <a:rPr sz="907" spc="5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ESP</a:t>
            </a:r>
            <a:endParaRPr sz="907" dirty="0">
              <a:latin typeface="Liberation Sans Narrow"/>
              <a:cs typeface="Liberation Sans Narrow"/>
            </a:endParaRPr>
          </a:p>
          <a:p>
            <a:pPr marL="173897" marR="4607">
              <a:lnSpc>
                <a:spcPts val="1034"/>
              </a:lnSpc>
              <a:spcBef>
                <a:spcPts val="222"/>
              </a:spcBef>
            </a:pPr>
            <a:r>
              <a:rPr sz="907" spc="-5" dirty="0">
                <a:solidFill>
                  <a:srgbClr val="231F20"/>
                </a:solidFill>
                <a:latin typeface="Liberation Sans Narrow"/>
                <a:cs typeface="Liberation Sans Narrow"/>
              </a:rPr>
              <a:t>Promouvoir ce nouveau dispositif en priorisant </a:t>
            </a:r>
            <a:r>
              <a:rPr sz="907"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territoires dépourvus de dynamique</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MSP</a:t>
            </a:r>
            <a:endParaRPr sz="907" dirty="0">
              <a:latin typeface="Liberation Sans Narrow"/>
              <a:cs typeface="Liberation Sans Narrow"/>
            </a:endParaRPr>
          </a:p>
        </p:txBody>
      </p:sp>
      <p:sp>
        <p:nvSpPr>
          <p:cNvPr id="14" name="object 14"/>
          <p:cNvSpPr txBox="1"/>
          <p:nvPr/>
        </p:nvSpPr>
        <p:spPr>
          <a:xfrm>
            <a:off x="3445378" y="3602827"/>
            <a:ext cx="3680636" cy="1352575"/>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Développer les coopérations entre les professionnels </a:t>
            </a:r>
            <a:r>
              <a:rPr sz="907" b="1" spc="-9"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santé</a:t>
            </a:r>
            <a:endParaRPr sz="907" dirty="0">
              <a:latin typeface="Liberation Sans Narrow"/>
              <a:cs typeface="Liberation Sans Narrow"/>
            </a:endParaRPr>
          </a:p>
          <a:p>
            <a:pPr marL="173897" marR="8061" algn="just">
              <a:lnSpc>
                <a:spcPts val="1043"/>
              </a:lnSpc>
              <a:spcBef>
                <a:spcPts val="535"/>
              </a:spcBef>
            </a:pPr>
            <a:r>
              <a:rPr sz="907" spc="-5" dirty="0">
                <a:solidFill>
                  <a:srgbClr val="231F20"/>
                </a:solidFill>
                <a:latin typeface="Liberation Sans Narrow"/>
                <a:cs typeface="Liberation Sans Narrow"/>
              </a:rPr>
              <a:t>Communiquer sur les compétences respectives de chaque  professionnel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latin typeface="Liberation Sans Narrow"/>
              <a:cs typeface="Liberation Sans Narrow"/>
            </a:endParaRPr>
          </a:p>
          <a:p>
            <a:pPr marL="173897">
              <a:spcBef>
                <a:spcPts val="199"/>
              </a:spcBef>
            </a:pPr>
            <a:r>
              <a:rPr sz="907" spc="-5" dirty="0">
                <a:solidFill>
                  <a:srgbClr val="231F20"/>
                </a:solidFill>
                <a:latin typeface="Liberation Sans Narrow"/>
                <a:cs typeface="Liberation Sans Narrow"/>
              </a:rPr>
              <a:t>Promouvoir le protocole de coopération</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Asalée</a:t>
            </a:r>
            <a:endParaRPr sz="907" dirty="0">
              <a:latin typeface="Liberation Sans Narrow"/>
              <a:cs typeface="Liberation Sans Narrow"/>
            </a:endParaRPr>
          </a:p>
          <a:p>
            <a:pPr marL="173897" marR="9789" algn="just">
              <a:lnSpc>
                <a:spcPts val="1043"/>
              </a:lnSpc>
              <a:spcBef>
                <a:spcPts val="290"/>
              </a:spcBef>
            </a:pPr>
            <a:r>
              <a:rPr sz="907" spc="-5" dirty="0">
                <a:solidFill>
                  <a:srgbClr val="231F20"/>
                </a:solidFill>
                <a:latin typeface="Liberation Sans Narrow"/>
                <a:cs typeface="Liberation Sans Narrow"/>
              </a:rPr>
              <a:t>Déployer de nouveaux protocoles de coopération de soins  de premier</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recours</a:t>
            </a:r>
            <a:endParaRPr sz="907" dirty="0">
              <a:latin typeface="Liberation Sans Narrow"/>
              <a:cs typeface="Liberation Sans Narrow"/>
            </a:endParaRPr>
          </a:p>
          <a:p>
            <a:pPr marL="173897" marR="5182" algn="just">
              <a:lnSpc>
                <a:spcPts val="1043"/>
              </a:lnSpc>
              <a:spcBef>
                <a:spcPts val="263"/>
              </a:spcBef>
            </a:pPr>
            <a:r>
              <a:rPr sz="907" spc="-5" dirty="0">
                <a:solidFill>
                  <a:srgbClr val="231F20"/>
                </a:solidFill>
                <a:latin typeface="Liberation Sans Narrow"/>
                <a:cs typeface="Liberation Sans Narrow"/>
              </a:rPr>
              <a:t>Associer les chirurgiens-dentistes dans le </a:t>
            </a:r>
            <a:r>
              <a:rPr sz="907" dirty="0">
                <a:solidFill>
                  <a:srgbClr val="231F20"/>
                </a:solidFill>
                <a:latin typeface="Liberation Sans Narrow"/>
                <a:cs typeface="Liberation Sans Narrow"/>
              </a:rPr>
              <a:t>suivi </a:t>
            </a:r>
            <a:r>
              <a:rPr sz="907" spc="-5" dirty="0">
                <a:solidFill>
                  <a:srgbClr val="231F20"/>
                </a:solidFill>
                <a:latin typeface="Liberation Sans Narrow"/>
                <a:cs typeface="Liberation Sans Narrow"/>
              </a:rPr>
              <a:t>des  maladies chroniques et intéger la santé bucco-dentaire  dans les protocoles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suivi.</a:t>
            </a:r>
            <a:endParaRPr sz="907" dirty="0">
              <a:latin typeface="Liberation Sans Narrow"/>
              <a:cs typeface="Liberation Sans Narrow"/>
            </a:endParaRPr>
          </a:p>
        </p:txBody>
      </p:sp>
      <p:sp>
        <p:nvSpPr>
          <p:cNvPr id="15" name="object 15"/>
          <p:cNvSpPr txBox="1"/>
          <p:nvPr/>
        </p:nvSpPr>
        <p:spPr>
          <a:xfrm>
            <a:off x="3445378" y="5127415"/>
            <a:ext cx="3680636" cy="686917"/>
          </a:xfrm>
          <a:prstGeom prst="rect">
            <a:avLst/>
          </a:prstGeom>
        </p:spPr>
        <p:txBody>
          <a:bodyPr vert="horz" wrap="square" lIns="0" tIns="16699" rIns="0" bIns="0" rtlCol="0">
            <a:spAutoFit/>
          </a:bodyPr>
          <a:lstStyle/>
          <a:p>
            <a:pPr marL="11516" marR="4607" algn="just">
              <a:lnSpc>
                <a:spcPct val="95700"/>
              </a:lnSpc>
              <a:spcBef>
                <a:spcPts val="131"/>
              </a:spcBef>
            </a:pPr>
            <a:r>
              <a:rPr sz="907" b="1" spc="-5" dirty="0">
                <a:solidFill>
                  <a:srgbClr val="231F20"/>
                </a:solidFill>
                <a:latin typeface="Liberation Sans Narrow"/>
                <a:cs typeface="Liberation Sans Narrow"/>
              </a:rPr>
              <a:t>Accompagner les projets de centres de santé pluri-  professionnels, en particulier lorsqu’ils sont développés à  partir d’un centre de soins infirmiers et qu’ils s’inscrivent  dans une réelle dynamique de territoire (partenariat avec  l’offre libérale en place et projet de santé</a:t>
            </a:r>
            <a:r>
              <a:rPr sz="907" b="1" spc="4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commun)</a:t>
            </a:r>
            <a:endParaRPr sz="907" dirty="0">
              <a:latin typeface="Liberation Sans Narrow"/>
              <a:cs typeface="Liberation Sans Narrow"/>
            </a:endParaRPr>
          </a:p>
        </p:txBody>
      </p:sp>
      <p:sp>
        <p:nvSpPr>
          <p:cNvPr id="16" name="object 16"/>
          <p:cNvSpPr txBox="1"/>
          <p:nvPr/>
        </p:nvSpPr>
        <p:spPr>
          <a:xfrm>
            <a:off x="3453241" y="5858117"/>
            <a:ext cx="3671303" cy="942206"/>
          </a:xfrm>
          <a:prstGeom prst="rect">
            <a:avLst/>
          </a:prstGeom>
        </p:spPr>
        <p:txBody>
          <a:bodyPr vert="horz" wrap="square" lIns="0" tIns="20154" rIns="0" bIns="0" rtlCol="0">
            <a:spAutoFit/>
          </a:bodyPr>
          <a:lstStyle/>
          <a:p>
            <a:pPr marL="11516" marR="7486">
              <a:lnSpc>
                <a:spcPts val="1043"/>
              </a:lnSpc>
              <a:spcBef>
                <a:spcPts val="159"/>
              </a:spcBef>
            </a:pPr>
            <a:r>
              <a:rPr sz="907" b="1" spc="-5" dirty="0">
                <a:solidFill>
                  <a:srgbClr val="231F20"/>
                </a:solidFill>
                <a:latin typeface="Liberation Sans Narrow"/>
                <a:cs typeface="Liberation Sans Narrow"/>
              </a:rPr>
              <a:t>Accompagner la constitution de </a:t>
            </a:r>
            <a:r>
              <a:rPr sz="907" b="1" spc="-9" dirty="0">
                <a:solidFill>
                  <a:srgbClr val="231F20"/>
                </a:solidFill>
                <a:latin typeface="Liberation Sans Narrow"/>
                <a:cs typeface="Liberation Sans Narrow"/>
              </a:rPr>
              <a:t>CPTS </a:t>
            </a:r>
            <a:r>
              <a:rPr sz="907" b="1" spc="-5" dirty="0">
                <a:solidFill>
                  <a:srgbClr val="231F20"/>
                </a:solidFill>
                <a:latin typeface="Liberation Sans Narrow"/>
                <a:cs typeface="Liberation Sans Narrow"/>
              </a:rPr>
              <a:t>en prenant en  compte les organisations similaires</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existantes</a:t>
            </a:r>
            <a:endParaRPr sz="907" dirty="0">
              <a:latin typeface="Liberation Sans Narrow"/>
              <a:cs typeface="Liberation Sans Narrow"/>
            </a:endParaRPr>
          </a:p>
          <a:p>
            <a:pPr marL="173897">
              <a:spcBef>
                <a:spcPts val="476"/>
              </a:spcBef>
            </a:pPr>
            <a:r>
              <a:rPr sz="907" spc="-5" dirty="0">
                <a:solidFill>
                  <a:srgbClr val="231F20"/>
                </a:solidFill>
                <a:latin typeface="Liberation Sans Narrow"/>
                <a:cs typeface="Liberation Sans Narrow"/>
              </a:rPr>
              <a:t>Elaborer un cahier des charges régional des</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CPTS</a:t>
            </a:r>
            <a:endParaRPr sz="907" dirty="0">
              <a:latin typeface="Liberation Sans Narrow"/>
              <a:cs typeface="Liberation Sans Narrow"/>
            </a:endParaRPr>
          </a:p>
          <a:p>
            <a:pPr marL="173897" marR="8061" algn="just">
              <a:lnSpc>
                <a:spcPts val="1043"/>
              </a:lnSpc>
              <a:spcBef>
                <a:spcPts val="286"/>
              </a:spcBef>
            </a:pPr>
            <a:r>
              <a:rPr sz="907" spc="-5" dirty="0">
                <a:solidFill>
                  <a:srgbClr val="231F20"/>
                </a:solidFill>
                <a:latin typeface="Liberation Sans Narrow"/>
                <a:cs typeface="Liberation Sans Narrow"/>
              </a:rPr>
              <a:t>Structurer une méthodologie d’accompagnement des  projets.</a:t>
            </a:r>
            <a:endParaRPr sz="907" dirty="0">
              <a:latin typeface="Liberation Sans Narrow"/>
              <a:cs typeface="Liberation Sans Narrow"/>
            </a:endParaRPr>
          </a:p>
          <a:p>
            <a:pPr marL="173897" marR="4607" algn="just">
              <a:lnSpc>
                <a:spcPts val="1043"/>
              </a:lnSpc>
              <a:spcBef>
                <a:spcPts val="263"/>
              </a:spcBef>
            </a:pPr>
            <a:r>
              <a:rPr sz="907" spc="-5" dirty="0">
                <a:solidFill>
                  <a:srgbClr val="231F20"/>
                </a:solidFill>
                <a:latin typeface="Liberation Sans Narrow"/>
                <a:cs typeface="Liberation Sans Narrow"/>
              </a:rPr>
              <a:t>Favoriser l’émergence de projets de prévention et de  réponse aux situations sanitaires exceptionnelles dans le  cadre des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CPTS</a:t>
            </a:r>
            <a:endParaRPr sz="907" dirty="0">
              <a:latin typeface="Liberation Sans Narrow"/>
              <a:cs typeface="Liberation Sans Narrow"/>
            </a:endParaRPr>
          </a:p>
        </p:txBody>
      </p:sp>
      <p:sp>
        <p:nvSpPr>
          <p:cNvPr id="17" name="object 4"/>
          <p:cNvSpPr/>
          <p:nvPr/>
        </p:nvSpPr>
        <p:spPr>
          <a:xfrm>
            <a:off x="70334" y="91224"/>
            <a:ext cx="2027284" cy="691880"/>
          </a:xfrm>
          <a:prstGeom prst="rect">
            <a:avLst/>
          </a:prstGeom>
          <a:blipFill>
            <a:blip r:embed="rId3" cstate="print"/>
            <a:stretch>
              <a:fillRect/>
            </a:stretch>
          </a:blipFill>
        </p:spPr>
        <p:txBody>
          <a:bodyPr wrap="square" lIns="0" tIns="0" rIns="0" bIns="0" rtlCol="0"/>
          <a:lstStyle/>
          <a:p>
            <a:endParaRPr sz="1632"/>
          </a:p>
        </p:txBody>
      </p:sp>
      <p:sp>
        <p:nvSpPr>
          <p:cNvPr id="18" name="object 5"/>
          <p:cNvSpPr/>
          <p:nvPr/>
        </p:nvSpPr>
        <p:spPr>
          <a:xfrm>
            <a:off x="2450254" y="765591"/>
            <a:ext cx="4818105" cy="770906"/>
          </a:xfrm>
          <a:prstGeom prst="rect">
            <a:avLst/>
          </a:prstGeom>
          <a:blipFill>
            <a:blip r:embed="rId4" cstate="print"/>
            <a:stretch>
              <a:fillRect/>
            </a:stretch>
          </a:blipFill>
        </p:spPr>
        <p:txBody>
          <a:bodyPr wrap="square" lIns="0" tIns="0" rIns="0" bIns="0" rtlCol="0"/>
          <a:lstStyle/>
          <a:p>
            <a:endParaRPr sz="1632"/>
          </a:p>
        </p:txBody>
      </p:sp>
      <p:sp>
        <p:nvSpPr>
          <p:cNvPr id="19" name="object 6"/>
          <p:cNvSpPr txBox="1">
            <a:spLocks/>
          </p:cNvSpPr>
          <p:nvPr/>
        </p:nvSpPr>
        <p:spPr>
          <a:xfrm>
            <a:off x="162094" y="51595"/>
            <a:ext cx="11737718" cy="620257"/>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2165651" marR="4607">
              <a:lnSpc>
                <a:spcPct val="109400"/>
              </a:lnSpc>
              <a:spcBef>
                <a:spcPts val="91"/>
              </a:spcBef>
            </a:pPr>
            <a:r>
              <a:rPr lang="fr-FR" kern="0" spc="-5" dirty="0" smtClean="0"/>
              <a:t>Accompagner </a:t>
            </a:r>
            <a:r>
              <a:rPr lang="fr-FR" kern="0" spc="-9" dirty="0" smtClean="0"/>
              <a:t>le </a:t>
            </a:r>
            <a:r>
              <a:rPr lang="fr-FR" kern="0" spc="-5" dirty="0" smtClean="0"/>
              <a:t>développement de l’exercice pluri-professionnel  coordonné sur les</a:t>
            </a:r>
            <a:r>
              <a:rPr lang="fr-FR" kern="0" spc="-23" dirty="0" smtClean="0"/>
              <a:t> </a:t>
            </a:r>
            <a:r>
              <a:rPr lang="fr-FR" kern="0" spc="-5" dirty="0" smtClean="0"/>
              <a:t>territoires</a:t>
            </a:r>
            <a:endParaRPr lang="fr-FR" kern="0" spc="-5" dirty="0"/>
          </a:p>
        </p:txBody>
      </p:sp>
      <p:sp>
        <p:nvSpPr>
          <p:cNvPr id="20" name="Parchemin vertical 19"/>
          <p:cNvSpPr/>
          <p:nvPr/>
        </p:nvSpPr>
        <p:spPr>
          <a:xfrm>
            <a:off x="7161219" y="1767995"/>
            <a:ext cx="4928590" cy="5039572"/>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21" name="Image 20"/>
          <p:cNvPicPr>
            <a:picLocks noChangeAspect="1"/>
          </p:cNvPicPr>
          <p:nvPr/>
        </p:nvPicPr>
        <p:blipFill>
          <a:blip r:embed="rId5"/>
          <a:stretch>
            <a:fillRect/>
          </a:stretch>
        </p:blipFill>
        <p:spPr>
          <a:xfrm>
            <a:off x="8396182" y="1799023"/>
            <a:ext cx="439401" cy="568751"/>
          </a:xfrm>
          <a:prstGeom prst="rect">
            <a:avLst/>
          </a:prstGeom>
        </p:spPr>
      </p:pic>
      <p:sp>
        <p:nvSpPr>
          <p:cNvPr id="22" name="ZoneTexte 21"/>
          <p:cNvSpPr txBox="1"/>
          <p:nvPr/>
        </p:nvSpPr>
        <p:spPr>
          <a:xfrm>
            <a:off x="8777485" y="1832813"/>
            <a:ext cx="4217027" cy="523220"/>
          </a:xfrm>
          <a:prstGeom prst="rect">
            <a:avLst/>
          </a:prstGeom>
          <a:noFill/>
        </p:spPr>
        <p:txBody>
          <a:bodyPr wrap="square" rtlCol="0">
            <a:spAutoFit/>
          </a:bodyPr>
          <a:lstStyle/>
          <a:p>
            <a:r>
              <a:rPr lang="fr-FR" sz="1400" b="1" i="1" dirty="0">
                <a:solidFill>
                  <a:srgbClr val="0070C0"/>
                </a:solidFill>
              </a:rPr>
              <a:t>Points de vigilance/ </a:t>
            </a:r>
          </a:p>
          <a:p>
            <a:r>
              <a:rPr lang="fr-FR" sz="1400"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9029252" y="6474375"/>
            <a:ext cx="2804160" cy="161583"/>
          </a:xfrm>
        </p:spPr>
        <p:txBody>
          <a:bodyPr/>
          <a:lstStyle/>
          <a:p>
            <a:fld id="{B6F15528-21DE-4FAA-801E-634DDDAF4B2B}" type="slidenum">
              <a:rPr lang="fr-FR" sz="1050">
                <a:solidFill>
                  <a:prstClr val="black">
                    <a:tint val="75000"/>
                  </a:prstClr>
                </a:solidFill>
              </a:rPr>
              <a:pPr/>
              <a:t>41</a:t>
            </a:fld>
            <a:endParaRPr lang="fr-FR" sz="1050" dirty="0">
              <a:solidFill>
                <a:prstClr val="black">
                  <a:tint val="75000"/>
                </a:prstClr>
              </a:solidFill>
            </a:endParaRPr>
          </a:p>
        </p:txBody>
      </p:sp>
    </p:spTree>
    <p:extLst>
      <p:ext uri="{BB962C8B-B14F-4D97-AF65-F5344CB8AC3E}">
        <p14:creationId xmlns:p14="http://schemas.microsoft.com/office/powerpoint/2010/main" val="2456499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991680" y="239683"/>
            <a:ext cx="2618731" cy="1636992"/>
          </a:xfrm>
          <a:prstGeom prst="rect">
            <a:avLst/>
          </a:prstGeom>
          <a:blipFill>
            <a:blip r:embed="rId2" cstate="print"/>
            <a:stretch>
              <a:fillRect/>
            </a:stretch>
          </a:blipFill>
        </p:spPr>
        <p:txBody>
          <a:bodyPr wrap="square" lIns="0" tIns="0" rIns="0" bIns="0" rtlCol="0"/>
          <a:lstStyle/>
          <a:p>
            <a:endParaRPr sz="1632"/>
          </a:p>
        </p:txBody>
      </p:sp>
      <p:sp>
        <p:nvSpPr>
          <p:cNvPr id="4" name="object 4"/>
          <p:cNvSpPr txBox="1">
            <a:spLocks noGrp="1"/>
          </p:cNvSpPr>
          <p:nvPr>
            <p:ph type="title"/>
          </p:nvPr>
        </p:nvSpPr>
        <p:spPr>
          <a:xfrm>
            <a:off x="228619" y="1586252"/>
            <a:ext cx="4733715" cy="290423"/>
          </a:xfrm>
          <a:prstGeom prst="rect">
            <a:avLst/>
          </a:prstGeom>
        </p:spPr>
        <p:txBody>
          <a:bodyPr vert="horz" wrap="square" lIns="0" tIns="11516" rIns="0" bIns="0" rtlCol="0">
            <a:spAutoFit/>
          </a:bodyPr>
          <a:lstStyle/>
          <a:p>
            <a:pPr marL="11516" marR="4607" indent="394435">
              <a:lnSpc>
                <a:spcPct val="110500"/>
              </a:lnSpc>
              <a:spcBef>
                <a:spcPts val="91"/>
              </a:spcBef>
            </a:pPr>
            <a:r>
              <a:rPr sz="1632" i="0" spc="-5" dirty="0">
                <a:solidFill>
                  <a:srgbClr val="8ABD70"/>
                </a:solidFill>
              </a:rPr>
              <a:t>DECLINAISONS  OPERATIONNE</a:t>
            </a:r>
            <a:r>
              <a:rPr sz="1632" i="0" spc="-18" dirty="0">
                <a:solidFill>
                  <a:srgbClr val="8ABD70"/>
                </a:solidFill>
              </a:rPr>
              <a:t>L</a:t>
            </a:r>
            <a:r>
              <a:rPr sz="1632" i="0" spc="-9" dirty="0">
                <a:solidFill>
                  <a:srgbClr val="8ABD70"/>
                </a:solidFill>
              </a:rPr>
              <a:t>L</a:t>
            </a:r>
            <a:r>
              <a:rPr sz="1632" i="0" spc="-5" dirty="0">
                <a:solidFill>
                  <a:srgbClr val="8ABD70"/>
                </a:solidFill>
              </a:rPr>
              <a:t>ES</a:t>
            </a:r>
            <a:endParaRPr sz="1632" dirty="0"/>
          </a:p>
        </p:txBody>
      </p:sp>
      <p:sp>
        <p:nvSpPr>
          <p:cNvPr id="5" name="object 5"/>
          <p:cNvSpPr txBox="1"/>
          <p:nvPr/>
        </p:nvSpPr>
        <p:spPr>
          <a:xfrm>
            <a:off x="156206" y="1876675"/>
            <a:ext cx="3812620" cy="2800282"/>
          </a:xfrm>
          <a:prstGeom prst="rect">
            <a:avLst/>
          </a:prstGeom>
        </p:spPr>
        <p:txBody>
          <a:bodyPr vert="horz" wrap="square" lIns="0" tIns="20729" rIns="0" bIns="0" rtlCol="0">
            <a:spAutoFit/>
          </a:bodyPr>
          <a:lstStyle/>
          <a:p>
            <a:pPr marL="11516" marR="8637">
              <a:lnSpc>
                <a:spcPts val="1034"/>
              </a:lnSpc>
              <a:spcBef>
                <a:spcPts val="163"/>
              </a:spcBef>
              <a:tabLst>
                <a:tab pos="665646" algn="l"/>
                <a:tab pos="923612" algn="l"/>
                <a:tab pos="1491944" algn="l"/>
                <a:tab pos="1729181" algn="l"/>
                <a:tab pos="2396555" algn="l"/>
              </a:tabLst>
            </a:pPr>
            <a:r>
              <a:rPr sz="907" b="1" spc="-9" dirty="0">
                <a:solidFill>
                  <a:srgbClr val="231F20"/>
                </a:solidFill>
                <a:latin typeface="Liberation Sans Narrow"/>
                <a:cs typeface="Liberation Sans Narrow"/>
              </a:rPr>
              <a:t>P</a:t>
            </a:r>
            <a:r>
              <a:rPr sz="907" b="1" spc="-14" dirty="0">
                <a:solidFill>
                  <a:srgbClr val="231F20"/>
                </a:solidFill>
                <a:latin typeface="Liberation Sans Narrow"/>
                <a:cs typeface="Liberation Sans Narrow"/>
              </a:rPr>
              <a:t>r</a:t>
            </a:r>
            <a:r>
              <a:rPr sz="907" b="1" spc="-5" dirty="0">
                <a:solidFill>
                  <a:srgbClr val="231F20"/>
                </a:solidFill>
                <a:latin typeface="Liberation Sans Narrow"/>
                <a:cs typeface="Liberation Sans Narrow"/>
              </a:rPr>
              <a:t>omouvoir</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les</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modalités</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de</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coopération</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ent</a:t>
            </a:r>
            <a:r>
              <a:rPr sz="907" b="1" spc="-14" dirty="0">
                <a:solidFill>
                  <a:srgbClr val="231F20"/>
                </a:solidFill>
                <a:latin typeface="Liberation Sans Narrow"/>
                <a:cs typeface="Liberation Sans Narrow"/>
              </a:rPr>
              <a:t>r</a:t>
            </a:r>
            <a:r>
              <a:rPr sz="907" b="1" spc="-5" dirty="0">
                <a:solidFill>
                  <a:srgbClr val="231F20"/>
                </a:solidFill>
                <a:latin typeface="Liberation Sans Narrow"/>
                <a:cs typeface="Liberation Sans Narrow"/>
              </a:rPr>
              <a:t>e  professionnels de santé et</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sociaux</a:t>
            </a:r>
            <a:endParaRPr sz="907" dirty="0">
              <a:latin typeface="Liberation Sans Narrow"/>
              <a:cs typeface="Liberation Sans Narrow"/>
            </a:endParaRPr>
          </a:p>
          <a:p>
            <a:pPr marL="173897" marR="6910" algn="just">
              <a:lnSpc>
                <a:spcPts val="1034"/>
              </a:lnSpc>
              <a:spcBef>
                <a:spcPts val="558"/>
              </a:spcBef>
            </a:pPr>
            <a:r>
              <a:rPr sz="907" spc="-5" dirty="0">
                <a:solidFill>
                  <a:srgbClr val="231F20"/>
                </a:solidFill>
                <a:latin typeface="Liberation Sans Narrow"/>
                <a:cs typeface="Liberation Sans Narrow"/>
              </a:rPr>
              <a:t>Promouvoir toutes les </a:t>
            </a:r>
            <a:r>
              <a:rPr sz="907" dirty="0">
                <a:solidFill>
                  <a:srgbClr val="231F20"/>
                </a:solidFill>
                <a:latin typeface="Liberation Sans Narrow"/>
                <a:cs typeface="Liberation Sans Narrow"/>
              </a:rPr>
              <a:t>formations </a:t>
            </a:r>
            <a:r>
              <a:rPr sz="907" spc="-5" dirty="0">
                <a:solidFill>
                  <a:srgbClr val="231F20"/>
                </a:solidFill>
                <a:latin typeface="Liberation Sans Narrow"/>
                <a:cs typeface="Liberation Sans Narrow"/>
              </a:rPr>
              <a:t>croisées médico-  soignantes, sanitaires et</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médico-sociales.</a:t>
            </a:r>
            <a:endParaRPr sz="907" dirty="0">
              <a:latin typeface="Liberation Sans Narrow"/>
              <a:cs typeface="Liberation Sans Narrow"/>
            </a:endParaRPr>
          </a:p>
          <a:p>
            <a:pPr marL="173897" marR="6334" algn="just">
              <a:lnSpc>
                <a:spcPts val="1043"/>
              </a:lnSpc>
              <a:spcBef>
                <a:spcPts val="272"/>
              </a:spcBef>
            </a:pPr>
            <a:r>
              <a:rPr sz="907" spc="-5" dirty="0">
                <a:solidFill>
                  <a:srgbClr val="231F20"/>
                </a:solidFill>
                <a:latin typeface="Liberation Sans Narrow"/>
                <a:cs typeface="Liberation Sans Narrow"/>
              </a:rPr>
              <a:t>Promouvoir tous les modes de collaborations et  d’intégration de tous les déterminants de</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latin typeface="Liberation Sans Narrow"/>
              <a:cs typeface="Liberation Sans Narrow"/>
            </a:endParaRPr>
          </a:p>
          <a:p>
            <a:pPr marL="173897" marR="6334" algn="just">
              <a:lnSpc>
                <a:spcPct val="95600"/>
              </a:lnSpc>
              <a:spcBef>
                <a:spcPts val="236"/>
              </a:spcBef>
            </a:pPr>
            <a:r>
              <a:rPr sz="907" spc="-5" dirty="0">
                <a:solidFill>
                  <a:srgbClr val="231F20"/>
                </a:solidFill>
                <a:latin typeface="Liberation Sans Narrow"/>
                <a:cs typeface="Liberation Sans Narrow"/>
              </a:rPr>
              <a:t>Déploiement des protocoles dans le cadre de  l’organisation de parcours de santé et de filières de prises  en charge : exemple de la </a:t>
            </a:r>
            <a:r>
              <a:rPr sz="907" dirty="0">
                <a:solidFill>
                  <a:srgbClr val="231F20"/>
                </a:solidFill>
                <a:latin typeface="Liberation Sans Narrow"/>
                <a:cs typeface="Liberation Sans Narrow"/>
              </a:rPr>
              <a:t>filière </a:t>
            </a:r>
            <a:r>
              <a:rPr sz="907" spc="-5" dirty="0">
                <a:solidFill>
                  <a:srgbClr val="231F20"/>
                </a:solidFill>
                <a:latin typeface="Liberation Sans Narrow"/>
                <a:cs typeface="Liberation Sans Narrow"/>
              </a:rPr>
              <a:t>visuelle, de l’imagerie  médicale</a:t>
            </a:r>
            <a:endParaRPr sz="907" dirty="0">
              <a:latin typeface="Liberation Sans Narrow"/>
              <a:cs typeface="Liberation Sans Narrow"/>
            </a:endParaRPr>
          </a:p>
          <a:p>
            <a:pPr marL="173897" marR="6334" algn="just">
              <a:lnSpc>
                <a:spcPct val="95700"/>
              </a:lnSpc>
              <a:spcBef>
                <a:spcPts val="277"/>
              </a:spcBef>
            </a:pPr>
            <a:r>
              <a:rPr sz="907" spc="-5" dirty="0">
                <a:solidFill>
                  <a:srgbClr val="231F20"/>
                </a:solidFill>
                <a:latin typeface="Liberation Sans Narrow"/>
                <a:cs typeface="Liberation Sans Narrow"/>
              </a:rPr>
              <a:t>Promouvoir tous les axes et tous les leviers permettant de  libérer du temps d’expertise médicale pour structurer un  accès aux soins et à la prévention diversifié, gradué et  sécurisé</a:t>
            </a:r>
            <a:endParaRPr sz="907" dirty="0">
              <a:latin typeface="Liberation Sans Narrow"/>
              <a:cs typeface="Liberation Sans Narrow"/>
            </a:endParaRPr>
          </a:p>
          <a:p>
            <a:pPr marL="173897" marR="4607" algn="just">
              <a:lnSpc>
                <a:spcPct val="95400"/>
              </a:lnSpc>
              <a:spcBef>
                <a:spcPts val="268"/>
              </a:spcBef>
            </a:pPr>
            <a:r>
              <a:rPr sz="907" spc="-5" dirty="0">
                <a:solidFill>
                  <a:srgbClr val="231F20"/>
                </a:solidFill>
                <a:latin typeface="Liberation Sans Narrow"/>
                <a:cs typeface="Liberation Sans Narrow"/>
              </a:rPr>
              <a:t>Accompagnement au déploiement des protocoles </a:t>
            </a:r>
            <a:r>
              <a:rPr sz="907" spc="5" dirty="0">
                <a:solidFill>
                  <a:srgbClr val="231F20"/>
                </a:solidFill>
                <a:latin typeface="Liberation Sans Narrow"/>
                <a:cs typeface="Liberation Sans Narrow"/>
              </a:rPr>
              <a:t>de  </a:t>
            </a:r>
            <a:r>
              <a:rPr sz="907" spc="-5" dirty="0">
                <a:solidFill>
                  <a:srgbClr val="231F20"/>
                </a:solidFill>
                <a:latin typeface="Liberation Sans Narrow"/>
                <a:cs typeface="Liberation Sans Narrow"/>
              </a:rPr>
              <a:t>coopération en imagerie médicale : notamment ceux  relatifs à</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l’échographie</a:t>
            </a:r>
            <a:endParaRPr sz="907" dirty="0">
              <a:latin typeface="Liberation Sans Narrow"/>
              <a:cs typeface="Liberation Sans Narrow"/>
            </a:endParaRPr>
          </a:p>
          <a:p>
            <a:pPr marL="173897" marR="9213" algn="just">
              <a:lnSpc>
                <a:spcPts val="1043"/>
              </a:lnSpc>
              <a:spcBef>
                <a:spcPts val="299"/>
              </a:spcBef>
            </a:pPr>
            <a:r>
              <a:rPr sz="907" spc="-5" dirty="0">
                <a:solidFill>
                  <a:srgbClr val="231F20"/>
                </a:solidFill>
                <a:latin typeface="Liberation Sans Narrow"/>
                <a:cs typeface="Liberation Sans Narrow"/>
              </a:rPr>
              <a:t>Accompagnement d’autres évolutions du champ de  pratique du manipulateur en électroradiologie</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médicale</a:t>
            </a:r>
            <a:endParaRPr sz="907" dirty="0">
              <a:latin typeface="Liberation Sans Narrow"/>
              <a:cs typeface="Liberation Sans Narrow"/>
            </a:endParaRPr>
          </a:p>
          <a:p>
            <a:pPr marL="173897" marR="8061" algn="just">
              <a:lnSpc>
                <a:spcPct val="95600"/>
              </a:lnSpc>
              <a:spcBef>
                <a:spcPts val="236"/>
              </a:spcBef>
            </a:pPr>
            <a:r>
              <a:rPr sz="907" spc="-5" dirty="0">
                <a:solidFill>
                  <a:srgbClr val="231F20"/>
                </a:solidFill>
                <a:latin typeface="Liberation Sans Narrow"/>
                <a:cs typeface="Liberation Sans Narrow"/>
              </a:rPr>
              <a:t>Accompagnement du dispositif Asalée et apparenté, avec  promotion d’expérimentations territoriales en lien avec les  l’ensemble des acteurs et notamment les professionnels  de santé</a:t>
            </a:r>
            <a:endParaRPr sz="907" dirty="0">
              <a:latin typeface="Liberation Sans Narrow"/>
              <a:cs typeface="Liberation Sans Narrow"/>
            </a:endParaRPr>
          </a:p>
        </p:txBody>
      </p:sp>
      <p:sp>
        <p:nvSpPr>
          <p:cNvPr id="6" name="object 6"/>
          <p:cNvSpPr txBox="1"/>
          <p:nvPr/>
        </p:nvSpPr>
        <p:spPr>
          <a:xfrm>
            <a:off x="156206" y="5110036"/>
            <a:ext cx="3812620" cy="1484828"/>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Promouvoir la dynamique des pratiques avancées  prévues dans la loi de modernisation du système de  santé : il s’agit pour nous de s’inscrire dans les  orientations de la stratégie nationale de santé et </a:t>
            </a:r>
            <a:r>
              <a:rPr sz="907" b="1" spc="-9"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contribuer à son évolution par une mise en œuvre  adaptée aux besoins de la population et des territoires. A  ce titre, il est envisagé de privilégier</a:t>
            </a:r>
            <a:r>
              <a:rPr sz="907" b="1" spc="32"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a:t>
            </a:r>
            <a:endParaRPr sz="907" dirty="0">
              <a:latin typeface="Liberation Sans Narrow"/>
              <a:cs typeface="Liberation Sans Narrow"/>
            </a:endParaRPr>
          </a:p>
          <a:p>
            <a:pPr marL="173897">
              <a:spcBef>
                <a:spcPts val="490"/>
              </a:spcBef>
            </a:pPr>
            <a:r>
              <a:rPr sz="907" spc="-5" dirty="0">
                <a:solidFill>
                  <a:srgbClr val="231F20"/>
                </a:solidFill>
                <a:latin typeface="Liberation Sans Narrow"/>
                <a:cs typeface="Liberation Sans Narrow"/>
              </a:rPr>
              <a:t>Les pratiques avancées en santé mentale et</a:t>
            </a:r>
            <a:r>
              <a:rPr sz="907" spc="2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psychiatrie</a:t>
            </a:r>
            <a:endParaRPr sz="907" dirty="0">
              <a:latin typeface="Liberation Sans Narrow"/>
              <a:cs typeface="Liberation Sans Narrow"/>
            </a:endParaRPr>
          </a:p>
          <a:p>
            <a:pPr marL="173897" marR="7486">
              <a:lnSpc>
                <a:spcPts val="1034"/>
              </a:lnSpc>
              <a:spcBef>
                <a:spcPts val="308"/>
              </a:spcBef>
            </a:pPr>
            <a:r>
              <a:rPr sz="907" spc="-5" dirty="0">
                <a:solidFill>
                  <a:srgbClr val="231F20"/>
                </a:solidFill>
                <a:latin typeface="Liberation Sans Narrow"/>
                <a:cs typeface="Liberation Sans Narrow"/>
              </a:rPr>
              <a:t>L’accompagnement de la dépendance, des maladies  chroniques, en cancérologie</a:t>
            </a:r>
            <a:r>
              <a:rPr sz="907" spc="5"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latin typeface="Liberation Sans Narrow"/>
              <a:cs typeface="Liberation Sans Narrow"/>
            </a:endParaRPr>
          </a:p>
          <a:p>
            <a:pPr marL="173897">
              <a:spcBef>
                <a:spcPts val="204"/>
              </a:spcBef>
            </a:pPr>
            <a:r>
              <a:rPr sz="907" spc="-5" dirty="0">
                <a:solidFill>
                  <a:srgbClr val="231F20"/>
                </a:solidFill>
                <a:latin typeface="Liberation Sans Narrow"/>
                <a:cs typeface="Liberation Sans Narrow"/>
              </a:rPr>
              <a:t>L’accompagnement de la personne</a:t>
            </a:r>
            <a:r>
              <a:rPr sz="907" spc="14"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âgée.</a:t>
            </a:r>
            <a:endParaRPr sz="907" dirty="0">
              <a:latin typeface="Liberation Sans Narrow"/>
              <a:cs typeface="Liberation Sans Narrow"/>
            </a:endParaRPr>
          </a:p>
        </p:txBody>
      </p:sp>
      <p:sp>
        <p:nvSpPr>
          <p:cNvPr id="9" name="object 3"/>
          <p:cNvSpPr/>
          <p:nvPr/>
        </p:nvSpPr>
        <p:spPr>
          <a:xfrm>
            <a:off x="156207" y="153428"/>
            <a:ext cx="2022171" cy="688609"/>
          </a:xfrm>
          <a:prstGeom prst="rect">
            <a:avLst/>
          </a:prstGeom>
          <a:blipFill>
            <a:blip r:embed="rId3" cstate="print"/>
            <a:stretch>
              <a:fillRect/>
            </a:stretch>
          </a:blipFill>
        </p:spPr>
        <p:txBody>
          <a:bodyPr wrap="square" lIns="0" tIns="0" rIns="0" bIns="0" rtlCol="0"/>
          <a:lstStyle/>
          <a:p>
            <a:endParaRPr sz="1632"/>
          </a:p>
        </p:txBody>
      </p:sp>
      <p:sp>
        <p:nvSpPr>
          <p:cNvPr id="10" name="object 4"/>
          <p:cNvSpPr/>
          <p:nvPr/>
        </p:nvSpPr>
        <p:spPr>
          <a:xfrm>
            <a:off x="156207" y="909822"/>
            <a:ext cx="4806128" cy="674813"/>
          </a:xfrm>
          <a:prstGeom prst="rect">
            <a:avLst/>
          </a:prstGeom>
          <a:blipFill>
            <a:blip r:embed="rId4" cstate="print"/>
            <a:stretch>
              <a:fillRect/>
            </a:stretch>
          </a:blipFill>
        </p:spPr>
        <p:txBody>
          <a:bodyPr wrap="square" lIns="0" tIns="0" rIns="0" bIns="0" rtlCol="0"/>
          <a:lstStyle/>
          <a:p>
            <a:endParaRPr sz="1632"/>
          </a:p>
        </p:txBody>
      </p:sp>
      <p:sp>
        <p:nvSpPr>
          <p:cNvPr id="11" name="object 5"/>
          <p:cNvSpPr txBox="1">
            <a:spLocks/>
          </p:cNvSpPr>
          <p:nvPr/>
        </p:nvSpPr>
        <p:spPr>
          <a:xfrm>
            <a:off x="2450434" y="19297"/>
            <a:ext cx="9543972" cy="315943"/>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marR="4607">
              <a:lnSpc>
                <a:spcPct val="109400"/>
              </a:lnSpc>
              <a:spcBef>
                <a:spcPts val="91"/>
              </a:spcBef>
            </a:pPr>
            <a:r>
              <a:rPr lang="fr-FR" kern="0" dirty="0" smtClean="0"/>
              <a:t>Adapter </a:t>
            </a:r>
            <a:r>
              <a:rPr lang="fr-FR" kern="0" spc="-5" dirty="0" smtClean="0"/>
              <a:t>les ressources humaines en santé par la </a:t>
            </a:r>
            <a:r>
              <a:rPr lang="fr-FR" kern="0" spc="-9" dirty="0" smtClean="0"/>
              <a:t>coopération  </a:t>
            </a:r>
            <a:r>
              <a:rPr lang="fr-FR" kern="0" spc="-5" dirty="0" smtClean="0"/>
              <a:t>et la</a:t>
            </a:r>
            <a:r>
              <a:rPr lang="fr-FR" kern="0" spc="-9" dirty="0" smtClean="0"/>
              <a:t> </a:t>
            </a:r>
            <a:r>
              <a:rPr lang="fr-FR" kern="0" spc="-5" dirty="0" smtClean="0"/>
              <a:t>coordination</a:t>
            </a:r>
            <a:endParaRPr lang="fr-FR" kern="0" spc="-5" dirty="0"/>
          </a:p>
        </p:txBody>
      </p:sp>
      <p:sp>
        <p:nvSpPr>
          <p:cNvPr id="12" name="Parchemin vertical 11"/>
          <p:cNvSpPr/>
          <p:nvPr/>
        </p:nvSpPr>
        <p:spPr>
          <a:xfrm>
            <a:off x="4312106" y="1944460"/>
            <a:ext cx="7778995" cy="4692729"/>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3" name="Image 12"/>
          <p:cNvPicPr>
            <a:picLocks noChangeAspect="1"/>
          </p:cNvPicPr>
          <p:nvPr/>
        </p:nvPicPr>
        <p:blipFill>
          <a:blip r:embed="rId5"/>
          <a:stretch>
            <a:fillRect/>
          </a:stretch>
        </p:blipFill>
        <p:spPr>
          <a:xfrm>
            <a:off x="5786562" y="1985767"/>
            <a:ext cx="399827" cy="506619"/>
          </a:xfrm>
          <a:prstGeom prst="rect">
            <a:avLst/>
          </a:prstGeom>
        </p:spPr>
      </p:pic>
      <p:sp>
        <p:nvSpPr>
          <p:cNvPr id="14" name="ZoneTexte 13"/>
          <p:cNvSpPr txBox="1"/>
          <p:nvPr/>
        </p:nvSpPr>
        <p:spPr>
          <a:xfrm>
            <a:off x="6350350" y="1985767"/>
            <a:ext cx="7049279"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7" name="Espace réservé du numéro de diapositive 6"/>
          <p:cNvSpPr>
            <a:spLocks noGrp="1"/>
          </p:cNvSpPr>
          <p:nvPr>
            <p:ph type="sldNum" sz="quarter" idx="7"/>
          </p:nvPr>
        </p:nvSpPr>
        <p:spPr>
          <a:xfrm>
            <a:off x="9071088" y="6360190"/>
            <a:ext cx="2804160" cy="161583"/>
          </a:xfrm>
        </p:spPr>
        <p:txBody>
          <a:bodyPr/>
          <a:lstStyle/>
          <a:p>
            <a:fld id="{B6F15528-21DE-4FAA-801E-634DDDAF4B2B}" type="slidenum">
              <a:rPr lang="fr-FR" sz="1050">
                <a:solidFill>
                  <a:prstClr val="black">
                    <a:tint val="75000"/>
                  </a:prstClr>
                </a:solidFill>
              </a:rPr>
              <a:pPr/>
              <a:t>42</a:t>
            </a:fld>
            <a:endParaRPr lang="fr-FR" sz="1050" dirty="0">
              <a:solidFill>
                <a:prstClr val="black">
                  <a:tint val="75000"/>
                </a:prstClr>
              </a:solidFill>
            </a:endParaRPr>
          </a:p>
        </p:txBody>
      </p:sp>
    </p:spTree>
    <p:extLst>
      <p:ext uri="{BB962C8B-B14F-4D97-AF65-F5344CB8AC3E}">
        <p14:creationId xmlns:p14="http://schemas.microsoft.com/office/powerpoint/2010/main" val="3923052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355725" y="1"/>
            <a:ext cx="2554014" cy="2052858"/>
          </a:xfrm>
          <a:prstGeom prst="rect">
            <a:avLst/>
          </a:prstGeom>
          <a:blipFill>
            <a:blip r:embed="rId2" cstate="print"/>
            <a:stretch>
              <a:fillRect/>
            </a:stretch>
          </a:blipFill>
        </p:spPr>
        <p:txBody>
          <a:bodyPr wrap="square" lIns="0" tIns="0" rIns="0" bIns="0" rtlCol="0"/>
          <a:lstStyle/>
          <a:p>
            <a:endParaRPr sz="1632"/>
          </a:p>
        </p:txBody>
      </p:sp>
      <p:sp>
        <p:nvSpPr>
          <p:cNvPr id="5" name="object 5"/>
          <p:cNvSpPr txBox="1">
            <a:spLocks noGrp="1"/>
          </p:cNvSpPr>
          <p:nvPr>
            <p:ph type="title"/>
          </p:nvPr>
        </p:nvSpPr>
        <p:spPr>
          <a:xfrm>
            <a:off x="45740" y="1556139"/>
            <a:ext cx="4538872" cy="290423"/>
          </a:xfrm>
          <a:prstGeom prst="rect">
            <a:avLst/>
          </a:prstGeom>
        </p:spPr>
        <p:txBody>
          <a:bodyPr vert="horz" wrap="square" lIns="0" tIns="11516" rIns="0" bIns="0" rtlCol="0">
            <a:spAutoFit/>
          </a:bodyPr>
          <a:lstStyle/>
          <a:p>
            <a:pPr marL="11516" marR="4607" indent="394435">
              <a:lnSpc>
                <a:spcPct val="110500"/>
              </a:lnSpc>
              <a:spcBef>
                <a:spcPts val="91"/>
              </a:spcBef>
            </a:pPr>
            <a:r>
              <a:rPr sz="1632" i="0" spc="-5" dirty="0">
                <a:solidFill>
                  <a:srgbClr val="8ABD70"/>
                </a:solidFill>
              </a:rPr>
              <a:t>DECLINAISONS  OPERATIONNE</a:t>
            </a:r>
            <a:r>
              <a:rPr sz="1632" i="0" spc="-18" dirty="0">
                <a:solidFill>
                  <a:srgbClr val="8ABD70"/>
                </a:solidFill>
              </a:rPr>
              <a:t>L</a:t>
            </a:r>
            <a:r>
              <a:rPr sz="1632" i="0" spc="-9" dirty="0">
                <a:solidFill>
                  <a:srgbClr val="8ABD70"/>
                </a:solidFill>
              </a:rPr>
              <a:t>L</a:t>
            </a:r>
            <a:r>
              <a:rPr sz="1632" i="0" spc="-5" dirty="0">
                <a:solidFill>
                  <a:srgbClr val="8ABD70"/>
                </a:solidFill>
              </a:rPr>
              <a:t>ES</a:t>
            </a:r>
            <a:endParaRPr sz="1632" dirty="0"/>
          </a:p>
        </p:txBody>
      </p:sp>
      <p:sp>
        <p:nvSpPr>
          <p:cNvPr id="6" name="object 6"/>
          <p:cNvSpPr txBox="1"/>
          <p:nvPr/>
        </p:nvSpPr>
        <p:spPr>
          <a:xfrm>
            <a:off x="261189" y="1846562"/>
            <a:ext cx="4695490" cy="415245"/>
          </a:xfrm>
          <a:prstGeom prst="rect">
            <a:avLst/>
          </a:prstGeom>
        </p:spPr>
        <p:txBody>
          <a:bodyPr vert="horz" wrap="square" lIns="0" tIns="17275" rIns="0" bIns="0" rtlCol="0">
            <a:spAutoFit/>
          </a:bodyPr>
          <a:lstStyle/>
          <a:p>
            <a:pPr marL="11516" marR="4607" algn="just">
              <a:lnSpc>
                <a:spcPct val="95300"/>
              </a:lnSpc>
              <a:spcBef>
                <a:spcPts val="136"/>
              </a:spcBef>
            </a:pPr>
            <a:r>
              <a:rPr sz="907" b="1" spc="-5" dirty="0">
                <a:solidFill>
                  <a:srgbClr val="231F20"/>
                </a:solidFill>
                <a:latin typeface="Liberation Sans Narrow"/>
                <a:cs typeface="Liberation Sans Narrow"/>
              </a:rPr>
              <a:t>Organiser sur les territoires la coordination </a:t>
            </a:r>
            <a:r>
              <a:rPr sz="907" b="1" spc="-9" dirty="0">
                <a:solidFill>
                  <a:srgbClr val="231F20"/>
                </a:solidFill>
                <a:latin typeface="Liberation Sans Narrow"/>
                <a:cs typeface="Liberation Sans Narrow"/>
              </a:rPr>
              <a:t>des  </a:t>
            </a:r>
            <a:r>
              <a:rPr sz="907" b="1" spc="-5" dirty="0">
                <a:solidFill>
                  <a:srgbClr val="231F20"/>
                </a:solidFill>
                <a:latin typeface="Liberation Sans Narrow"/>
                <a:cs typeface="Liberation Sans Narrow"/>
              </a:rPr>
              <a:t>processus de </a:t>
            </a:r>
            <a:r>
              <a:rPr sz="907" b="1" spc="-9" dirty="0">
                <a:solidFill>
                  <a:srgbClr val="231F20"/>
                </a:solidFill>
                <a:latin typeface="Liberation Sans Narrow"/>
                <a:cs typeface="Liberation Sans Narrow"/>
              </a:rPr>
              <a:t>repérage </a:t>
            </a:r>
            <a:r>
              <a:rPr sz="907" b="1" spc="-5" dirty="0">
                <a:solidFill>
                  <a:srgbClr val="231F20"/>
                </a:solidFill>
                <a:latin typeface="Liberation Sans Narrow"/>
                <a:cs typeface="Liberation Sans Narrow"/>
              </a:rPr>
              <a:t>des personnes âgées ou en  situation de fragilité entre les différents opérateurs  médico-sociaux </a:t>
            </a:r>
            <a:r>
              <a:rPr sz="907" b="1" spc="-9" dirty="0">
                <a:solidFill>
                  <a:srgbClr val="231F20"/>
                </a:solidFill>
                <a:latin typeface="Liberation Sans Narrow"/>
                <a:cs typeface="Liberation Sans Narrow"/>
              </a:rPr>
              <a:t>et</a:t>
            </a:r>
            <a:r>
              <a:rPr sz="907" b="1" spc="-5" dirty="0">
                <a:solidFill>
                  <a:srgbClr val="231F20"/>
                </a:solidFill>
                <a:latin typeface="Liberation Sans Narrow"/>
                <a:cs typeface="Liberation Sans Narrow"/>
              </a:rPr>
              <a:t> sociaux</a:t>
            </a:r>
            <a:endParaRPr sz="907">
              <a:latin typeface="Liberation Sans Narrow"/>
              <a:cs typeface="Liberation Sans Narrow"/>
            </a:endParaRPr>
          </a:p>
        </p:txBody>
      </p:sp>
      <p:sp>
        <p:nvSpPr>
          <p:cNvPr id="7" name="object 7"/>
          <p:cNvSpPr txBox="1"/>
          <p:nvPr/>
        </p:nvSpPr>
        <p:spPr>
          <a:xfrm>
            <a:off x="261188" y="2581331"/>
            <a:ext cx="4693443" cy="1230528"/>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Dans le cadre des nouvelles organisations en santé  inscrire le repérage des facteurs de risques de </a:t>
            </a:r>
            <a:r>
              <a:rPr sz="907" b="1" spc="-9" dirty="0">
                <a:solidFill>
                  <a:srgbClr val="231F20"/>
                </a:solidFill>
                <a:latin typeface="Liberation Sans Narrow"/>
                <a:cs typeface="Liberation Sans Narrow"/>
              </a:rPr>
              <a:t>la  </a:t>
            </a:r>
            <a:r>
              <a:rPr sz="907" b="1" spc="-5" dirty="0">
                <a:solidFill>
                  <a:srgbClr val="231F20"/>
                </a:solidFill>
                <a:latin typeface="Liberation Sans Narrow"/>
                <a:cs typeface="Liberation Sans Narrow"/>
              </a:rPr>
              <a:t>personne âgée fragile dans le cadre d’action des CIAP et  des </a:t>
            </a:r>
            <a:r>
              <a:rPr sz="907" b="1" spc="-9" dirty="0">
                <a:solidFill>
                  <a:srgbClr val="231F20"/>
                </a:solidFill>
                <a:latin typeface="Liberation Sans Narrow"/>
                <a:cs typeface="Liberation Sans Narrow"/>
              </a:rPr>
              <a:t>CPTS</a:t>
            </a:r>
            <a:endParaRPr sz="907" dirty="0">
              <a:latin typeface="Liberation Sans Narrow"/>
              <a:cs typeface="Liberation Sans Narrow"/>
            </a:endParaRPr>
          </a:p>
          <a:p>
            <a:pPr>
              <a:spcBef>
                <a:spcPts val="32"/>
              </a:spcBef>
            </a:pPr>
            <a:endParaRPr sz="1406" dirty="0">
              <a:latin typeface="Times New Roman"/>
              <a:cs typeface="Times New Roman"/>
            </a:endParaRPr>
          </a:p>
          <a:p>
            <a:pPr marL="11516" marR="5182" algn="just">
              <a:lnSpc>
                <a:spcPts val="1043"/>
              </a:lnSpc>
            </a:pPr>
            <a:r>
              <a:rPr sz="907" b="1" spc="-5" dirty="0">
                <a:solidFill>
                  <a:srgbClr val="231F20"/>
                </a:solidFill>
                <a:latin typeface="Liberation Sans Narrow"/>
                <a:cs typeface="Liberation Sans Narrow"/>
              </a:rPr>
              <a:t>Renforcer la place dans le </a:t>
            </a:r>
            <a:r>
              <a:rPr sz="907" b="1" spc="-9" dirty="0">
                <a:solidFill>
                  <a:srgbClr val="231F20"/>
                </a:solidFill>
                <a:latin typeface="Liberation Sans Narrow"/>
                <a:cs typeface="Liberation Sans Narrow"/>
              </a:rPr>
              <a:t>repérage </a:t>
            </a:r>
            <a:r>
              <a:rPr sz="907" b="1" spc="-5" dirty="0">
                <a:solidFill>
                  <a:srgbClr val="231F20"/>
                </a:solidFill>
                <a:latin typeface="Liberation Sans Narrow"/>
                <a:cs typeface="Liberation Sans Narrow"/>
              </a:rPr>
              <a:t>du médecin traitant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des professionnels de soins du premier</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recours</a:t>
            </a:r>
            <a:endParaRPr sz="907" dirty="0">
              <a:latin typeface="Liberation Sans Narrow"/>
              <a:cs typeface="Liberation Sans Narrow"/>
            </a:endParaRPr>
          </a:p>
          <a:p>
            <a:pPr>
              <a:spcBef>
                <a:spcPts val="27"/>
              </a:spcBef>
            </a:pPr>
            <a:endParaRPr sz="1406" dirty="0">
              <a:latin typeface="Times New Roman"/>
              <a:cs typeface="Times New Roman"/>
            </a:endParaRPr>
          </a:p>
          <a:p>
            <a:pPr marL="11516" marR="4607" algn="just">
              <a:lnSpc>
                <a:spcPts val="1034"/>
              </a:lnSpc>
            </a:pPr>
            <a:r>
              <a:rPr sz="907" b="1" spc="-5" dirty="0">
                <a:solidFill>
                  <a:srgbClr val="231F20"/>
                </a:solidFill>
                <a:latin typeface="Liberation Sans Narrow"/>
                <a:cs typeface="Liberation Sans Narrow"/>
              </a:rPr>
              <a:t>Développer la formation des professionnels de l’aide à  domicile à la prévention de la perte</a:t>
            </a:r>
            <a:r>
              <a:rPr sz="907" b="1" spc="27"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d’autonomie</a:t>
            </a:r>
            <a:endParaRPr sz="907" dirty="0">
              <a:latin typeface="Liberation Sans Narrow"/>
              <a:cs typeface="Liberation Sans Narrow"/>
            </a:endParaRPr>
          </a:p>
        </p:txBody>
      </p:sp>
      <p:sp>
        <p:nvSpPr>
          <p:cNvPr id="8" name="object 8"/>
          <p:cNvSpPr txBox="1"/>
          <p:nvPr/>
        </p:nvSpPr>
        <p:spPr>
          <a:xfrm>
            <a:off x="271737" y="3926833"/>
            <a:ext cx="4691397" cy="284884"/>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Promouvoir dans les hôpitaux une évaluation de la  fragilité et de l’autonomie pour toute personne âgée  hospitalisée pour adapter son trajet de soin et préparer sa  sortie</a:t>
            </a:r>
            <a:endParaRPr sz="907" dirty="0">
              <a:latin typeface="Liberation Sans Narrow"/>
              <a:cs typeface="Liberation Sans Narrow"/>
            </a:endParaRPr>
          </a:p>
        </p:txBody>
      </p:sp>
      <p:sp>
        <p:nvSpPr>
          <p:cNvPr id="9" name="object 9"/>
          <p:cNvSpPr txBox="1"/>
          <p:nvPr/>
        </p:nvSpPr>
        <p:spPr>
          <a:xfrm>
            <a:off x="260675" y="4326691"/>
            <a:ext cx="4694467" cy="1222475"/>
          </a:xfrm>
          <a:prstGeom prst="rect">
            <a:avLst/>
          </a:prstGeom>
        </p:spPr>
        <p:txBody>
          <a:bodyPr vert="horz" wrap="square" lIns="0" tIns="20154" rIns="0" bIns="0" rtlCol="0">
            <a:spAutoFit/>
          </a:bodyPr>
          <a:lstStyle/>
          <a:p>
            <a:pPr marL="11516" marR="4607" algn="just">
              <a:lnSpc>
                <a:spcPts val="1043"/>
              </a:lnSpc>
              <a:spcBef>
                <a:spcPts val="159"/>
              </a:spcBef>
            </a:pPr>
            <a:r>
              <a:rPr sz="907" b="1" spc="-5" dirty="0">
                <a:solidFill>
                  <a:srgbClr val="231F20"/>
                </a:solidFill>
                <a:latin typeface="Liberation Sans Narrow"/>
                <a:cs typeface="Liberation Sans Narrow"/>
              </a:rPr>
              <a:t>Construire le projet d’accompagnement et de vie </a:t>
            </a:r>
            <a:r>
              <a:rPr sz="907" b="1" spc="-9" dirty="0">
                <a:solidFill>
                  <a:srgbClr val="231F20"/>
                </a:solidFill>
                <a:latin typeface="Liberation Sans Narrow"/>
                <a:cs typeface="Liberation Sans Narrow"/>
              </a:rPr>
              <a:t>des  </a:t>
            </a:r>
            <a:r>
              <a:rPr sz="907" b="1" spc="-5" dirty="0">
                <a:solidFill>
                  <a:srgbClr val="231F20"/>
                </a:solidFill>
                <a:latin typeface="Liberation Sans Narrow"/>
                <a:cs typeface="Liberation Sans Narrow"/>
              </a:rPr>
              <a:t>personnes âgées dans </a:t>
            </a:r>
            <a:r>
              <a:rPr sz="907" b="1" dirty="0">
                <a:solidFill>
                  <a:srgbClr val="231F20"/>
                </a:solidFill>
                <a:latin typeface="Liberation Sans Narrow"/>
                <a:cs typeface="Liberation Sans Narrow"/>
              </a:rPr>
              <a:t>une </a:t>
            </a:r>
            <a:r>
              <a:rPr sz="907" b="1" spc="-5" dirty="0">
                <a:solidFill>
                  <a:srgbClr val="231F20"/>
                </a:solidFill>
                <a:latin typeface="Liberation Sans Narrow"/>
                <a:cs typeface="Liberation Sans Narrow"/>
              </a:rPr>
              <a:t>approche partagée des  besoins identifiés et de leurs préférences.</a:t>
            </a:r>
            <a:endParaRPr sz="907" dirty="0">
              <a:latin typeface="Liberation Sans Narrow"/>
              <a:cs typeface="Liberation Sans Narrow"/>
            </a:endParaRPr>
          </a:p>
          <a:p>
            <a:pPr>
              <a:spcBef>
                <a:spcPts val="5"/>
              </a:spcBef>
            </a:pPr>
            <a:endParaRPr sz="1406" dirty="0">
              <a:latin typeface="Times New Roman"/>
              <a:cs typeface="Times New Roman"/>
            </a:endParaRPr>
          </a:p>
          <a:p>
            <a:pPr marL="11516" marR="5758" algn="just">
              <a:lnSpc>
                <a:spcPts val="1043"/>
              </a:lnSpc>
            </a:pPr>
            <a:r>
              <a:rPr sz="907" b="1" spc="-5" dirty="0">
                <a:solidFill>
                  <a:srgbClr val="231F20"/>
                </a:solidFill>
                <a:latin typeface="Liberation Sans Narrow"/>
                <a:cs typeface="Liberation Sans Narrow"/>
              </a:rPr>
              <a:t>Orienter les personnes âgées vers des actions de  prévention en lien avec les informations des</a:t>
            </a:r>
            <a:r>
              <a:rPr sz="907" b="1" spc="32"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repérages.</a:t>
            </a:r>
            <a:endParaRPr sz="907" dirty="0">
              <a:latin typeface="Liberation Sans Narrow"/>
              <a:cs typeface="Liberation Sans Narrow"/>
            </a:endParaRPr>
          </a:p>
          <a:p>
            <a:pPr>
              <a:spcBef>
                <a:spcPts val="23"/>
              </a:spcBef>
            </a:pPr>
            <a:endParaRPr sz="1406" dirty="0">
              <a:latin typeface="Times New Roman"/>
              <a:cs typeface="Times New Roman"/>
            </a:endParaRPr>
          </a:p>
          <a:p>
            <a:pPr marL="11516" marR="6910" algn="just">
              <a:lnSpc>
                <a:spcPts val="1034"/>
              </a:lnSpc>
            </a:pPr>
            <a:r>
              <a:rPr sz="907" b="1" spc="-5" dirty="0">
                <a:solidFill>
                  <a:srgbClr val="231F20"/>
                </a:solidFill>
                <a:latin typeface="Liberation Sans Narrow"/>
                <a:cs typeface="Liberation Sans Narrow"/>
              </a:rPr>
              <a:t>Promouvoir un système d’information plurisectoriel assis  sur l’espace numérique</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régional</a:t>
            </a:r>
            <a:endParaRPr sz="907" dirty="0">
              <a:latin typeface="Liberation Sans Narrow"/>
              <a:cs typeface="Liberation Sans Narrow"/>
            </a:endParaRPr>
          </a:p>
        </p:txBody>
      </p:sp>
      <p:sp>
        <p:nvSpPr>
          <p:cNvPr id="11" name="object 3"/>
          <p:cNvSpPr/>
          <p:nvPr/>
        </p:nvSpPr>
        <p:spPr>
          <a:xfrm>
            <a:off x="156310" y="69971"/>
            <a:ext cx="2022160" cy="688633"/>
          </a:xfrm>
          <a:prstGeom prst="rect">
            <a:avLst/>
          </a:prstGeom>
          <a:blipFill>
            <a:blip r:embed="rId3" cstate="print"/>
            <a:stretch>
              <a:fillRect/>
            </a:stretch>
          </a:blipFill>
        </p:spPr>
        <p:txBody>
          <a:bodyPr wrap="square" lIns="0" tIns="0" rIns="0" bIns="0" rtlCol="0"/>
          <a:lstStyle/>
          <a:p>
            <a:endParaRPr sz="1632"/>
          </a:p>
        </p:txBody>
      </p:sp>
      <p:sp>
        <p:nvSpPr>
          <p:cNvPr id="12" name="object 4"/>
          <p:cNvSpPr/>
          <p:nvPr/>
        </p:nvSpPr>
        <p:spPr>
          <a:xfrm>
            <a:off x="156310" y="877871"/>
            <a:ext cx="5139481" cy="678268"/>
          </a:xfrm>
          <a:prstGeom prst="rect">
            <a:avLst/>
          </a:prstGeom>
          <a:blipFill>
            <a:blip r:embed="rId4" cstate="print"/>
            <a:stretch>
              <a:fillRect/>
            </a:stretch>
          </a:blipFill>
        </p:spPr>
        <p:txBody>
          <a:bodyPr wrap="square" lIns="0" tIns="0" rIns="0" bIns="0" rtlCol="0"/>
          <a:lstStyle/>
          <a:p>
            <a:endParaRPr sz="1632"/>
          </a:p>
        </p:txBody>
      </p:sp>
      <p:sp>
        <p:nvSpPr>
          <p:cNvPr id="13" name="object 5"/>
          <p:cNvSpPr txBox="1">
            <a:spLocks/>
          </p:cNvSpPr>
          <p:nvPr/>
        </p:nvSpPr>
        <p:spPr>
          <a:xfrm>
            <a:off x="2250263" y="219310"/>
            <a:ext cx="8905417" cy="582810"/>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a:spcBef>
                <a:spcPts val="91"/>
              </a:spcBef>
            </a:pPr>
            <a:r>
              <a:rPr lang="fr-FR" kern="0" dirty="0" smtClean="0"/>
              <a:t>Repérer </a:t>
            </a:r>
            <a:r>
              <a:rPr lang="fr-FR" kern="0" spc="-5" dirty="0" smtClean="0"/>
              <a:t>les fragilités et les facteurs </a:t>
            </a:r>
            <a:r>
              <a:rPr lang="fr-FR" kern="0" dirty="0" smtClean="0"/>
              <a:t>de </a:t>
            </a:r>
            <a:r>
              <a:rPr lang="fr-FR" kern="0" spc="-5" dirty="0" smtClean="0"/>
              <a:t>risques </a:t>
            </a:r>
            <a:r>
              <a:rPr lang="fr-FR" kern="0" dirty="0" smtClean="0"/>
              <a:t>des </a:t>
            </a:r>
          </a:p>
          <a:p>
            <a:pPr marL="11516">
              <a:spcBef>
                <a:spcPts val="91"/>
              </a:spcBef>
            </a:pPr>
            <a:r>
              <a:rPr lang="fr-FR" kern="0" spc="-5" dirty="0" smtClean="0"/>
              <a:t>personnes</a:t>
            </a:r>
            <a:r>
              <a:rPr lang="fr-FR" kern="0" spc="9" dirty="0" smtClean="0"/>
              <a:t> </a:t>
            </a:r>
            <a:r>
              <a:rPr lang="fr-FR" kern="0" spc="-5" dirty="0" smtClean="0"/>
              <a:t>âgées</a:t>
            </a:r>
            <a:endParaRPr lang="fr-FR" kern="0" spc="-5" dirty="0"/>
          </a:p>
        </p:txBody>
      </p:sp>
      <p:sp>
        <p:nvSpPr>
          <p:cNvPr id="14" name="Parchemin vertical 13"/>
          <p:cNvSpPr/>
          <p:nvPr/>
        </p:nvSpPr>
        <p:spPr>
          <a:xfrm>
            <a:off x="4477407" y="2103978"/>
            <a:ext cx="7613694" cy="4692729"/>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5" name="Image 14"/>
          <p:cNvPicPr>
            <a:picLocks noChangeAspect="1"/>
          </p:cNvPicPr>
          <p:nvPr/>
        </p:nvPicPr>
        <p:blipFill>
          <a:blip r:embed="rId5"/>
          <a:stretch>
            <a:fillRect/>
          </a:stretch>
        </p:blipFill>
        <p:spPr>
          <a:xfrm>
            <a:off x="5795058" y="2145285"/>
            <a:ext cx="391331" cy="506619"/>
          </a:xfrm>
          <a:prstGeom prst="rect">
            <a:avLst/>
          </a:prstGeom>
        </p:spPr>
      </p:pic>
      <p:sp>
        <p:nvSpPr>
          <p:cNvPr id="16" name="ZoneTexte 15"/>
          <p:cNvSpPr txBox="1"/>
          <p:nvPr/>
        </p:nvSpPr>
        <p:spPr>
          <a:xfrm>
            <a:off x="6500145" y="2145285"/>
            <a:ext cx="6899484"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8957534" y="6437704"/>
            <a:ext cx="2804160" cy="161583"/>
          </a:xfrm>
        </p:spPr>
        <p:txBody>
          <a:bodyPr wrap="square" lIns="0" tIns="0" rIns="0" bIns="0">
            <a:spAutoFit/>
          </a:bodyPr>
          <a:lstStyle/>
          <a:p>
            <a:fld id="{B6F15528-21DE-4FAA-801E-634DDDAF4B2B}" type="slidenum">
              <a:rPr lang="fr-FR" sz="1050">
                <a:solidFill>
                  <a:prstClr val="black">
                    <a:tint val="75000"/>
                  </a:prstClr>
                </a:solidFill>
              </a:rPr>
              <a:pPr/>
              <a:t>43</a:t>
            </a:fld>
            <a:endParaRPr lang="fr-FR" sz="1050" dirty="0">
              <a:solidFill>
                <a:prstClr val="black">
                  <a:tint val="75000"/>
                </a:prstClr>
              </a:solidFill>
            </a:endParaRPr>
          </a:p>
        </p:txBody>
      </p:sp>
    </p:spTree>
    <p:extLst>
      <p:ext uri="{BB962C8B-B14F-4D97-AF65-F5344CB8AC3E}">
        <p14:creationId xmlns:p14="http://schemas.microsoft.com/office/powerpoint/2010/main" val="2889116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711670" y="2376308"/>
            <a:ext cx="7654148" cy="1669198"/>
          </a:xfrm>
          <a:prstGeom prst="rect">
            <a:avLst/>
          </a:prstGeom>
        </p:spPr>
        <p:txBody>
          <a:bodyPr vert="horz" wrap="square" lIns="0" tIns="11516" rIns="0" bIns="0" rtlCol="0">
            <a:spAutoFit/>
          </a:bodyPr>
          <a:lstStyle/>
          <a:p>
            <a:pPr marL="11516" marR="4607" indent="2529568">
              <a:lnSpc>
                <a:spcPct val="109900"/>
              </a:lnSpc>
              <a:spcBef>
                <a:spcPts val="91"/>
              </a:spcBef>
            </a:pPr>
            <a:r>
              <a:rPr sz="3264" spc="-9" dirty="0">
                <a:solidFill>
                  <a:srgbClr val="4B83BB"/>
                </a:solidFill>
              </a:rPr>
              <a:t>Orientation </a:t>
            </a:r>
            <a:r>
              <a:rPr sz="3264" spc="-5" dirty="0">
                <a:solidFill>
                  <a:srgbClr val="4B83BB"/>
                </a:solidFill>
              </a:rPr>
              <a:t>stratégique 6  </a:t>
            </a:r>
            <a:r>
              <a:rPr lang="fr-FR" sz="3264" spc="-5" dirty="0" smtClean="0">
                <a:solidFill>
                  <a:srgbClr val="4B83BB"/>
                </a:solidFill>
              </a:rPr>
              <a:t/>
            </a:r>
            <a:br>
              <a:rPr lang="fr-FR" sz="3264" spc="-5" dirty="0" smtClean="0">
                <a:solidFill>
                  <a:srgbClr val="4B83BB"/>
                </a:solidFill>
              </a:rPr>
            </a:br>
            <a:r>
              <a:rPr sz="3264" spc="-5" dirty="0" err="1" smtClean="0">
                <a:solidFill>
                  <a:srgbClr val="4B83BB"/>
                </a:solidFill>
              </a:rPr>
              <a:t>Développer</a:t>
            </a:r>
            <a:r>
              <a:rPr sz="3264" spc="-5" dirty="0" smtClean="0">
                <a:solidFill>
                  <a:srgbClr val="4B83BB"/>
                </a:solidFill>
              </a:rPr>
              <a:t> </a:t>
            </a:r>
            <a:r>
              <a:rPr sz="3264" spc="-5" dirty="0">
                <a:solidFill>
                  <a:srgbClr val="4B83BB"/>
                </a:solidFill>
              </a:rPr>
              <a:t>une stratégie de</a:t>
            </a:r>
            <a:r>
              <a:rPr sz="3264" spc="27" dirty="0">
                <a:solidFill>
                  <a:srgbClr val="4B83BB"/>
                </a:solidFill>
              </a:rPr>
              <a:t> </a:t>
            </a:r>
            <a:r>
              <a:rPr sz="3264" spc="-5" dirty="0">
                <a:solidFill>
                  <a:srgbClr val="4B83BB"/>
                </a:solidFill>
              </a:rPr>
              <a:t>l’innovation</a:t>
            </a:r>
            <a:endParaRPr sz="3264" dirty="0"/>
          </a:p>
        </p:txBody>
      </p:sp>
      <p:sp>
        <p:nvSpPr>
          <p:cNvPr id="4" name="Espace réservé du numéro de diapositive 3"/>
          <p:cNvSpPr>
            <a:spLocks noGrp="1"/>
          </p:cNvSpPr>
          <p:nvPr>
            <p:ph type="sldNum" sz="quarter" idx="7"/>
          </p:nvPr>
        </p:nvSpPr>
        <p:spPr>
          <a:xfrm>
            <a:off x="8778240" y="6377939"/>
            <a:ext cx="2804160" cy="161583"/>
          </a:xfrm>
        </p:spPr>
        <p:txBody>
          <a:bodyPr wrap="square" lIns="0" tIns="0" rIns="0" bIns="0">
            <a:spAutoFit/>
          </a:bodyPr>
          <a:lstStyle/>
          <a:p>
            <a:fld id="{B6F15528-21DE-4FAA-801E-634DDDAF4B2B}" type="slidenum">
              <a:rPr lang="fr-FR" sz="1050">
                <a:solidFill>
                  <a:prstClr val="black">
                    <a:tint val="75000"/>
                  </a:prstClr>
                </a:solidFill>
              </a:rPr>
              <a:pPr/>
              <a:t>44</a:t>
            </a:fld>
            <a:endParaRPr lang="fr-FR" sz="1050">
              <a:solidFill>
                <a:prstClr val="black">
                  <a:tint val="75000"/>
                </a:prstClr>
              </a:solidFill>
            </a:endParaRPr>
          </a:p>
        </p:txBody>
      </p:sp>
    </p:spTree>
    <p:extLst>
      <p:ext uri="{BB962C8B-B14F-4D97-AF65-F5344CB8AC3E}">
        <p14:creationId xmlns:p14="http://schemas.microsoft.com/office/powerpoint/2010/main" val="18748510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243186" y="384833"/>
            <a:ext cx="2618293" cy="931235"/>
          </a:xfrm>
          <a:prstGeom prst="rect">
            <a:avLst/>
          </a:prstGeom>
          <a:blipFill>
            <a:blip r:embed="rId2" cstate="print"/>
            <a:stretch>
              <a:fillRect/>
            </a:stretch>
          </a:blipFill>
        </p:spPr>
        <p:txBody>
          <a:bodyPr wrap="square" lIns="0" tIns="0" rIns="0" bIns="0" rtlCol="0"/>
          <a:lstStyle/>
          <a:p>
            <a:endParaRPr sz="1632"/>
          </a:p>
        </p:txBody>
      </p:sp>
      <p:sp>
        <p:nvSpPr>
          <p:cNvPr id="9" name="object 9"/>
          <p:cNvSpPr txBox="1">
            <a:spLocks noGrp="1"/>
          </p:cNvSpPr>
          <p:nvPr>
            <p:ph type="title"/>
          </p:nvPr>
        </p:nvSpPr>
        <p:spPr>
          <a:xfrm>
            <a:off x="-148407" y="1386738"/>
            <a:ext cx="4392484" cy="290423"/>
          </a:xfrm>
          <a:prstGeom prst="rect">
            <a:avLst/>
          </a:prstGeom>
        </p:spPr>
        <p:txBody>
          <a:bodyPr vert="horz" wrap="square" lIns="0" tIns="11516" rIns="0" bIns="0" rtlCol="0">
            <a:spAutoFit/>
          </a:bodyPr>
          <a:lstStyle/>
          <a:p>
            <a:pPr marL="11516" marR="4607" indent="394435">
              <a:lnSpc>
                <a:spcPct val="110500"/>
              </a:lnSpc>
              <a:spcBef>
                <a:spcPts val="91"/>
              </a:spcBef>
            </a:pPr>
            <a:r>
              <a:rPr sz="1632" i="0" spc="-5" dirty="0">
                <a:solidFill>
                  <a:srgbClr val="8ABD70"/>
                </a:solidFill>
              </a:rPr>
              <a:t>DECLINAISONS  OPERATIONNE</a:t>
            </a:r>
            <a:r>
              <a:rPr sz="1632" i="0" spc="-18" dirty="0">
                <a:solidFill>
                  <a:srgbClr val="8ABD70"/>
                </a:solidFill>
              </a:rPr>
              <a:t>L</a:t>
            </a:r>
            <a:r>
              <a:rPr sz="1632" i="0" spc="-9" dirty="0">
                <a:solidFill>
                  <a:srgbClr val="8ABD70"/>
                </a:solidFill>
              </a:rPr>
              <a:t>L</a:t>
            </a:r>
            <a:r>
              <a:rPr sz="1632" i="0" spc="-5" dirty="0">
                <a:solidFill>
                  <a:srgbClr val="8ABD70"/>
                </a:solidFill>
              </a:rPr>
              <a:t>ES</a:t>
            </a:r>
            <a:endParaRPr sz="1632" dirty="0"/>
          </a:p>
        </p:txBody>
      </p:sp>
      <p:sp>
        <p:nvSpPr>
          <p:cNvPr id="10" name="object 10"/>
          <p:cNvSpPr txBox="1"/>
          <p:nvPr/>
        </p:nvSpPr>
        <p:spPr>
          <a:xfrm>
            <a:off x="236272" y="1812645"/>
            <a:ext cx="2476020" cy="290227"/>
          </a:xfrm>
          <a:prstGeom prst="rect">
            <a:avLst/>
          </a:prstGeom>
        </p:spPr>
        <p:txBody>
          <a:bodyPr vert="horz" wrap="square" lIns="0" tIns="10941" rIns="0" bIns="0" rtlCol="0">
            <a:spAutoFit/>
          </a:bodyPr>
          <a:lstStyle/>
          <a:p>
            <a:pPr marL="11516">
              <a:spcBef>
                <a:spcPts val="86"/>
              </a:spcBef>
            </a:pPr>
            <a:r>
              <a:rPr sz="907" b="1" spc="-5" dirty="0">
                <a:solidFill>
                  <a:srgbClr val="231F20"/>
                </a:solidFill>
                <a:latin typeface="Liberation Sans Narrow"/>
                <a:cs typeface="Liberation Sans Narrow"/>
              </a:rPr>
              <a:t>Lancer un appel à candidature centrée sur</a:t>
            </a:r>
            <a:r>
              <a:rPr sz="907" b="1" spc="23"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l’innovation</a:t>
            </a:r>
            <a:endParaRPr sz="907" dirty="0">
              <a:latin typeface="Liberation Sans Narrow"/>
              <a:cs typeface="Liberation Sans Narrow"/>
            </a:endParaRPr>
          </a:p>
        </p:txBody>
      </p:sp>
      <p:sp>
        <p:nvSpPr>
          <p:cNvPr id="11" name="object 11"/>
          <p:cNvSpPr txBox="1"/>
          <p:nvPr/>
        </p:nvSpPr>
        <p:spPr>
          <a:xfrm>
            <a:off x="236272" y="2151144"/>
            <a:ext cx="2641856" cy="276831"/>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Inscrire un axe innovation dans les </a:t>
            </a:r>
            <a:r>
              <a:rPr sz="907" b="1" dirty="0">
                <a:solidFill>
                  <a:srgbClr val="231F20"/>
                </a:solidFill>
                <a:latin typeface="Liberation Sans Narrow"/>
                <a:cs typeface="Liberation Sans Narrow"/>
              </a:rPr>
              <a:t>AAC/AAP </a:t>
            </a:r>
            <a:r>
              <a:rPr sz="907" b="1" spc="-5" dirty="0">
                <a:solidFill>
                  <a:srgbClr val="231F20"/>
                </a:solidFill>
                <a:latin typeface="Liberation Sans Narrow"/>
                <a:cs typeface="Liberation Sans Narrow"/>
              </a:rPr>
              <a:t>lancés par  l’Agence</a:t>
            </a:r>
            <a:endParaRPr sz="907">
              <a:latin typeface="Liberation Sans Narrow"/>
              <a:cs typeface="Liberation Sans Narrow"/>
            </a:endParaRPr>
          </a:p>
        </p:txBody>
      </p:sp>
      <p:sp>
        <p:nvSpPr>
          <p:cNvPr id="12" name="object 12"/>
          <p:cNvSpPr txBox="1"/>
          <p:nvPr/>
        </p:nvSpPr>
        <p:spPr>
          <a:xfrm>
            <a:off x="236272" y="2623335"/>
            <a:ext cx="2641280" cy="277412"/>
          </a:xfrm>
          <a:prstGeom prst="rect">
            <a:avLst/>
          </a:prstGeom>
        </p:spPr>
        <p:txBody>
          <a:bodyPr vert="horz" wrap="square" lIns="0" tIns="20729" rIns="0" bIns="0" rtlCol="0">
            <a:spAutoFit/>
          </a:bodyPr>
          <a:lstStyle/>
          <a:p>
            <a:pPr marL="11516" marR="4607">
              <a:lnSpc>
                <a:spcPts val="1034"/>
              </a:lnSpc>
              <a:spcBef>
                <a:spcPts val="163"/>
              </a:spcBef>
            </a:pPr>
            <a:r>
              <a:rPr sz="907" b="1" spc="-5" dirty="0">
                <a:solidFill>
                  <a:srgbClr val="231F20"/>
                </a:solidFill>
                <a:latin typeface="Liberation Sans Narrow"/>
                <a:cs typeface="Liberation Sans Narrow"/>
              </a:rPr>
              <a:t>S’inscrire dans les expérimentations nationales porteuses  d’innovations</a:t>
            </a:r>
            <a:endParaRPr sz="907">
              <a:latin typeface="Liberation Sans Narrow"/>
              <a:cs typeface="Liberation Sans Narrow"/>
            </a:endParaRPr>
          </a:p>
        </p:txBody>
      </p:sp>
      <p:sp>
        <p:nvSpPr>
          <p:cNvPr id="13" name="object 13"/>
          <p:cNvSpPr txBox="1"/>
          <p:nvPr/>
        </p:nvSpPr>
        <p:spPr>
          <a:xfrm>
            <a:off x="236272" y="3094140"/>
            <a:ext cx="2640128" cy="415245"/>
          </a:xfrm>
          <a:prstGeom prst="rect">
            <a:avLst/>
          </a:prstGeom>
        </p:spPr>
        <p:txBody>
          <a:bodyPr vert="horz" wrap="square" lIns="0" tIns="17275" rIns="0" bIns="0" rtlCol="0">
            <a:spAutoFit/>
          </a:bodyPr>
          <a:lstStyle/>
          <a:p>
            <a:pPr marL="11516" marR="4607" algn="just">
              <a:lnSpc>
                <a:spcPct val="95400"/>
              </a:lnSpc>
              <a:spcBef>
                <a:spcPts val="136"/>
              </a:spcBef>
            </a:pPr>
            <a:r>
              <a:rPr sz="907" b="1" spc="-5" dirty="0">
                <a:solidFill>
                  <a:srgbClr val="231F20"/>
                </a:solidFill>
                <a:latin typeface="Liberation Sans Narrow"/>
                <a:cs typeface="Liberation Sans Narrow"/>
              </a:rPr>
              <a:t>Accompagner les professionnels vers des nouvelles  pratiques, vers de nouveaux outils, vers de nouvelles  organisations</a:t>
            </a:r>
            <a:endParaRPr sz="907">
              <a:latin typeface="Liberation Sans Narrow"/>
              <a:cs typeface="Liberation Sans Narrow"/>
            </a:endParaRPr>
          </a:p>
        </p:txBody>
      </p:sp>
      <p:sp>
        <p:nvSpPr>
          <p:cNvPr id="14" name="object 14"/>
          <p:cNvSpPr txBox="1"/>
          <p:nvPr/>
        </p:nvSpPr>
        <p:spPr>
          <a:xfrm>
            <a:off x="236272" y="3697867"/>
            <a:ext cx="2641280" cy="415245"/>
          </a:xfrm>
          <a:prstGeom prst="rect">
            <a:avLst/>
          </a:prstGeom>
        </p:spPr>
        <p:txBody>
          <a:bodyPr vert="horz" wrap="square" lIns="0" tIns="17275" rIns="0" bIns="0" rtlCol="0">
            <a:spAutoFit/>
          </a:bodyPr>
          <a:lstStyle/>
          <a:p>
            <a:pPr marL="11516" marR="4607" algn="just">
              <a:lnSpc>
                <a:spcPct val="95400"/>
              </a:lnSpc>
              <a:spcBef>
                <a:spcPts val="136"/>
              </a:spcBef>
            </a:pPr>
            <a:r>
              <a:rPr sz="907" b="1" spc="-5" dirty="0">
                <a:solidFill>
                  <a:srgbClr val="231F20"/>
                </a:solidFill>
                <a:latin typeface="Liberation Sans Narrow"/>
                <a:cs typeface="Liberation Sans Narrow"/>
              </a:rPr>
              <a:t>Favoriser l’émergence </a:t>
            </a:r>
            <a:r>
              <a:rPr sz="907" b="1" spc="5"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nouveaux métiers  (coordonnateurs de parcours, informaticiens, </a:t>
            </a:r>
            <a:r>
              <a:rPr sz="907" b="1" spc="-9" dirty="0">
                <a:solidFill>
                  <a:srgbClr val="231F20"/>
                </a:solidFill>
                <a:latin typeface="Liberation Sans Narrow"/>
                <a:cs typeface="Liberation Sans Narrow"/>
              </a:rPr>
              <a:t>chefs de  </a:t>
            </a:r>
            <a:r>
              <a:rPr sz="907" b="1" spc="-5" dirty="0">
                <a:solidFill>
                  <a:srgbClr val="231F20"/>
                </a:solidFill>
                <a:latin typeface="Liberation Sans Narrow"/>
                <a:cs typeface="Liberation Sans Narrow"/>
              </a:rPr>
              <a:t>projets…)</a:t>
            </a:r>
            <a:endParaRPr sz="907" dirty="0">
              <a:latin typeface="Liberation Sans Narrow"/>
              <a:cs typeface="Liberation Sans Narrow"/>
            </a:endParaRPr>
          </a:p>
        </p:txBody>
      </p:sp>
      <p:sp>
        <p:nvSpPr>
          <p:cNvPr id="15" name="object 15"/>
          <p:cNvSpPr txBox="1"/>
          <p:nvPr/>
        </p:nvSpPr>
        <p:spPr>
          <a:xfrm>
            <a:off x="236272" y="4301215"/>
            <a:ext cx="2640704" cy="405652"/>
          </a:xfrm>
          <a:prstGeom prst="rect">
            <a:avLst/>
          </a:prstGeom>
        </p:spPr>
        <p:txBody>
          <a:bodyPr vert="horz" wrap="square" lIns="0" tIns="20729" rIns="0" bIns="0" rtlCol="0">
            <a:spAutoFit/>
          </a:bodyPr>
          <a:lstStyle/>
          <a:p>
            <a:pPr marL="11516" marR="4607">
              <a:lnSpc>
                <a:spcPts val="1034"/>
              </a:lnSpc>
              <a:spcBef>
                <a:spcPts val="163"/>
              </a:spcBef>
            </a:pPr>
            <a:r>
              <a:rPr sz="907" b="1" spc="-5" dirty="0">
                <a:solidFill>
                  <a:srgbClr val="231F20"/>
                </a:solidFill>
                <a:latin typeface="Liberation Sans Narrow"/>
                <a:cs typeface="Liberation Sans Narrow"/>
              </a:rPr>
              <a:t>Mesurer les résultats des deux parcours de santé mis en  œuvre (santé mentale et insuffisance</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cardiaque)</a:t>
            </a:r>
            <a:endParaRPr sz="907">
              <a:latin typeface="Liberation Sans Narrow"/>
              <a:cs typeface="Liberation Sans Narrow"/>
            </a:endParaRPr>
          </a:p>
        </p:txBody>
      </p:sp>
      <p:sp>
        <p:nvSpPr>
          <p:cNvPr id="17" name="object 3"/>
          <p:cNvSpPr/>
          <p:nvPr/>
        </p:nvSpPr>
        <p:spPr>
          <a:xfrm>
            <a:off x="110148" y="103323"/>
            <a:ext cx="2022160" cy="688633"/>
          </a:xfrm>
          <a:prstGeom prst="rect">
            <a:avLst/>
          </a:prstGeom>
          <a:blipFill>
            <a:blip r:embed="rId3" cstate="print"/>
            <a:stretch>
              <a:fillRect/>
            </a:stretch>
          </a:blipFill>
        </p:spPr>
        <p:txBody>
          <a:bodyPr wrap="square" lIns="0" tIns="0" rIns="0" bIns="0" rtlCol="0"/>
          <a:lstStyle/>
          <a:p>
            <a:endParaRPr sz="1632"/>
          </a:p>
        </p:txBody>
      </p:sp>
      <p:sp>
        <p:nvSpPr>
          <p:cNvPr id="18" name="object 4"/>
          <p:cNvSpPr/>
          <p:nvPr/>
        </p:nvSpPr>
        <p:spPr>
          <a:xfrm>
            <a:off x="6820023" y="447639"/>
            <a:ext cx="5146712" cy="823823"/>
          </a:xfrm>
          <a:prstGeom prst="rect">
            <a:avLst/>
          </a:prstGeom>
          <a:blipFill>
            <a:blip r:embed="rId4" cstate="print"/>
            <a:stretch>
              <a:fillRect/>
            </a:stretch>
          </a:blipFill>
        </p:spPr>
        <p:txBody>
          <a:bodyPr wrap="square" lIns="0" tIns="0" rIns="0" bIns="0" rtlCol="0"/>
          <a:lstStyle/>
          <a:p>
            <a:endParaRPr sz="1632"/>
          </a:p>
        </p:txBody>
      </p:sp>
      <p:sp>
        <p:nvSpPr>
          <p:cNvPr id="19" name="object 5"/>
          <p:cNvSpPr txBox="1">
            <a:spLocks/>
          </p:cNvSpPr>
          <p:nvPr/>
        </p:nvSpPr>
        <p:spPr>
          <a:xfrm>
            <a:off x="2239779" y="109152"/>
            <a:ext cx="9414091" cy="318700"/>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marR="4607">
              <a:lnSpc>
                <a:spcPct val="110000"/>
              </a:lnSpc>
              <a:spcBef>
                <a:spcPts val="91"/>
              </a:spcBef>
            </a:pPr>
            <a:r>
              <a:rPr lang="fr-FR" kern="0" spc="-5" dirty="0" smtClean="0"/>
              <a:t>Favoriser l’innovation au </a:t>
            </a:r>
            <a:r>
              <a:rPr lang="fr-FR" kern="0" spc="-9" dirty="0" smtClean="0"/>
              <a:t>service </a:t>
            </a:r>
            <a:r>
              <a:rPr lang="fr-FR" kern="0" spc="-5" dirty="0" smtClean="0"/>
              <a:t>des enjeux de la stratégie </a:t>
            </a:r>
            <a:r>
              <a:rPr lang="fr-FR" kern="0" spc="-9" dirty="0" smtClean="0"/>
              <a:t>régionale  </a:t>
            </a:r>
            <a:r>
              <a:rPr lang="fr-FR" kern="0" dirty="0" smtClean="0"/>
              <a:t>de</a:t>
            </a:r>
            <a:r>
              <a:rPr lang="fr-FR" kern="0" spc="-5" dirty="0" smtClean="0"/>
              <a:t> </a:t>
            </a:r>
            <a:r>
              <a:rPr lang="fr-FR" kern="0" dirty="0" smtClean="0"/>
              <a:t>santé</a:t>
            </a:r>
            <a:endParaRPr lang="fr-FR" kern="0" dirty="0"/>
          </a:p>
        </p:txBody>
      </p:sp>
      <p:sp>
        <p:nvSpPr>
          <p:cNvPr id="20" name="Parchemin vertical 19"/>
          <p:cNvSpPr/>
          <p:nvPr/>
        </p:nvSpPr>
        <p:spPr>
          <a:xfrm>
            <a:off x="2541401" y="1731328"/>
            <a:ext cx="9606455" cy="5048876"/>
          </a:xfrm>
          <a:prstGeom prst="verticalScroll">
            <a:avLst>
              <a:gd name="adj" fmla="val 13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21" name="Image 20"/>
          <p:cNvPicPr>
            <a:picLocks noChangeAspect="1"/>
          </p:cNvPicPr>
          <p:nvPr/>
        </p:nvPicPr>
        <p:blipFill>
          <a:blip r:embed="rId5"/>
          <a:stretch>
            <a:fillRect/>
          </a:stretch>
        </p:blipFill>
        <p:spPr>
          <a:xfrm>
            <a:off x="3997199" y="1767724"/>
            <a:ext cx="493756" cy="613193"/>
          </a:xfrm>
          <a:prstGeom prst="rect">
            <a:avLst/>
          </a:prstGeom>
        </p:spPr>
      </p:pic>
      <p:sp>
        <p:nvSpPr>
          <p:cNvPr id="22" name="ZoneTexte 21"/>
          <p:cNvSpPr txBox="1"/>
          <p:nvPr/>
        </p:nvSpPr>
        <p:spPr>
          <a:xfrm>
            <a:off x="4744766" y="1703225"/>
            <a:ext cx="8705312"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8927652" y="6557233"/>
            <a:ext cx="2804160" cy="161583"/>
          </a:xfrm>
        </p:spPr>
        <p:txBody>
          <a:bodyPr wrap="square" lIns="0" tIns="0" rIns="0" bIns="0">
            <a:spAutoFit/>
          </a:bodyPr>
          <a:lstStyle/>
          <a:p>
            <a:fld id="{B6F15528-21DE-4FAA-801E-634DDDAF4B2B}" type="slidenum">
              <a:rPr lang="fr-FR" sz="1050">
                <a:solidFill>
                  <a:prstClr val="black">
                    <a:tint val="75000"/>
                  </a:prstClr>
                </a:solidFill>
              </a:rPr>
              <a:pPr/>
              <a:t>45</a:t>
            </a:fld>
            <a:endParaRPr lang="fr-FR" sz="1050">
              <a:solidFill>
                <a:prstClr val="black">
                  <a:tint val="75000"/>
                </a:prstClr>
              </a:solidFill>
            </a:endParaRPr>
          </a:p>
        </p:txBody>
      </p:sp>
    </p:spTree>
    <p:extLst>
      <p:ext uri="{BB962C8B-B14F-4D97-AF65-F5344CB8AC3E}">
        <p14:creationId xmlns:p14="http://schemas.microsoft.com/office/powerpoint/2010/main" val="11489117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014890"/>
            <a:ext cx="2618731" cy="1310978"/>
          </a:xfrm>
          <a:prstGeom prst="rect">
            <a:avLst/>
          </a:prstGeom>
          <a:blipFill>
            <a:blip r:embed="rId2" cstate="print"/>
            <a:stretch>
              <a:fillRect/>
            </a:stretch>
          </a:blipFill>
        </p:spPr>
        <p:txBody>
          <a:bodyPr wrap="square" lIns="0" tIns="0" rIns="0" bIns="0" rtlCol="0"/>
          <a:lstStyle/>
          <a:p>
            <a:endParaRPr sz="1632"/>
          </a:p>
        </p:txBody>
      </p:sp>
      <p:sp>
        <p:nvSpPr>
          <p:cNvPr id="4" name="object 4"/>
          <p:cNvSpPr txBox="1">
            <a:spLocks noGrp="1"/>
          </p:cNvSpPr>
          <p:nvPr>
            <p:ph type="title"/>
          </p:nvPr>
        </p:nvSpPr>
        <p:spPr>
          <a:xfrm>
            <a:off x="83251" y="2429883"/>
            <a:ext cx="4154520" cy="516385"/>
          </a:xfrm>
          <a:prstGeom prst="rect">
            <a:avLst/>
          </a:prstGeom>
        </p:spPr>
        <p:txBody>
          <a:bodyPr vert="horz" wrap="square" lIns="0" tIns="28791" rIns="0" bIns="0" rtlCol="0">
            <a:spAutoFit/>
          </a:bodyPr>
          <a:lstStyle/>
          <a:p>
            <a:pPr marL="11516" marR="4607" indent="394435">
              <a:lnSpc>
                <a:spcPts val="1868"/>
              </a:lnSpc>
              <a:spcBef>
                <a:spcPts val="227"/>
              </a:spcBef>
            </a:pPr>
            <a:r>
              <a:rPr sz="1632" i="0" spc="-5" dirty="0">
                <a:solidFill>
                  <a:srgbClr val="8ABD70"/>
                </a:solidFill>
              </a:rPr>
              <a:t>DECLINAISONS  </a:t>
            </a:r>
            <a:r>
              <a:rPr lang="fr-FR" sz="1632" i="0" spc="-5" dirty="0" smtClean="0">
                <a:solidFill>
                  <a:srgbClr val="8ABD70"/>
                </a:solidFill>
              </a:rPr>
              <a:t/>
            </a:r>
            <a:br>
              <a:rPr lang="fr-FR" sz="1632" i="0" spc="-5" dirty="0" smtClean="0">
                <a:solidFill>
                  <a:srgbClr val="8ABD70"/>
                </a:solidFill>
              </a:rPr>
            </a:br>
            <a:r>
              <a:rPr sz="1632" i="0" spc="-5" dirty="0" smtClean="0">
                <a:solidFill>
                  <a:srgbClr val="8ABD70"/>
                </a:solidFill>
              </a:rPr>
              <a:t>OPERATIONNE</a:t>
            </a:r>
            <a:r>
              <a:rPr sz="1632" i="0" spc="-18" dirty="0" smtClean="0">
                <a:solidFill>
                  <a:srgbClr val="8ABD70"/>
                </a:solidFill>
              </a:rPr>
              <a:t>L</a:t>
            </a:r>
            <a:r>
              <a:rPr sz="1632" i="0" spc="-9" dirty="0" smtClean="0">
                <a:solidFill>
                  <a:srgbClr val="8ABD70"/>
                </a:solidFill>
              </a:rPr>
              <a:t>L</a:t>
            </a:r>
            <a:r>
              <a:rPr sz="1632" i="0" spc="-5" dirty="0" smtClean="0">
                <a:solidFill>
                  <a:srgbClr val="8ABD70"/>
                </a:solidFill>
              </a:rPr>
              <a:t>ES</a:t>
            </a:r>
            <a:endParaRPr sz="1632" dirty="0"/>
          </a:p>
        </p:txBody>
      </p:sp>
      <p:sp>
        <p:nvSpPr>
          <p:cNvPr id="5" name="object 5"/>
          <p:cNvSpPr txBox="1"/>
          <p:nvPr/>
        </p:nvSpPr>
        <p:spPr>
          <a:xfrm>
            <a:off x="83251" y="3105800"/>
            <a:ext cx="2640704" cy="547845"/>
          </a:xfrm>
          <a:prstGeom prst="rect">
            <a:avLst/>
          </a:prstGeom>
        </p:spPr>
        <p:txBody>
          <a:bodyPr vert="horz" wrap="square" lIns="0" tIns="17275" rIns="0" bIns="0" rtlCol="0">
            <a:spAutoFit/>
          </a:bodyPr>
          <a:lstStyle/>
          <a:p>
            <a:pPr marL="11516" marR="4607" algn="just">
              <a:lnSpc>
                <a:spcPct val="95400"/>
              </a:lnSpc>
              <a:spcBef>
                <a:spcPts val="136"/>
              </a:spcBef>
            </a:pPr>
            <a:r>
              <a:rPr sz="907" b="1" spc="-5" dirty="0">
                <a:solidFill>
                  <a:srgbClr val="231F20"/>
                </a:solidFill>
                <a:latin typeface="Liberation Sans Narrow"/>
                <a:cs typeface="Liberation Sans Narrow"/>
              </a:rPr>
              <a:t>Participer aux commissions de sélection, groupes </a:t>
            </a:r>
            <a:r>
              <a:rPr sz="907" b="1" spc="-9" dirty="0">
                <a:solidFill>
                  <a:srgbClr val="231F20"/>
                </a:solidFill>
                <a:latin typeface="Liberation Sans Narrow"/>
                <a:cs typeface="Liberation Sans Narrow"/>
              </a:rPr>
              <a:t>de  </a:t>
            </a:r>
            <a:r>
              <a:rPr sz="907" b="1" spc="-5" dirty="0">
                <a:solidFill>
                  <a:srgbClr val="231F20"/>
                </a:solidFill>
                <a:latin typeface="Liberation Sans Narrow"/>
                <a:cs typeface="Liberation Sans Narrow"/>
              </a:rPr>
              <a:t>travail, manifestations …des institutions publiques ou  privées soutenant les</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innovations</a:t>
            </a:r>
            <a:endParaRPr sz="907" dirty="0">
              <a:latin typeface="Liberation Sans Narrow"/>
              <a:cs typeface="Liberation Sans Narrow"/>
            </a:endParaRPr>
          </a:p>
        </p:txBody>
      </p:sp>
      <p:sp>
        <p:nvSpPr>
          <p:cNvPr id="6" name="object 6"/>
          <p:cNvSpPr txBox="1"/>
          <p:nvPr/>
        </p:nvSpPr>
        <p:spPr>
          <a:xfrm>
            <a:off x="83251" y="3709160"/>
            <a:ext cx="2983892" cy="1965374"/>
          </a:xfrm>
          <a:prstGeom prst="rect">
            <a:avLst/>
          </a:prstGeom>
        </p:spPr>
        <p:txBody>
          <a:bodyPr vert="horz" wrap="square" lIns="0" tIns="20729" rIns="0" bIns="0" rtlCol="0">
            <a:spAutoFit/>
          </a:bodyPr>
          <a:lstStyle/>
          <a:p>
            <a:pPr marL="11516" marR="345491">
              <a:lnSpc>
                <a:spcPts val="1034"/>
              </a:lnSpc>
              <a:spcBef>
                <a:spcPts val="163"/>
              </a:spcBef>
            </a:pPr>
            <a:r>
              <a:rPr sz="907" b="1" spc="-5" dirty="0">
                <a:solidFill>
                  <a:srgbClr val="231F20"/>
                </a:solidFill>
                <a:latin typeface="Liberation Sans Narrow"/>
                <a:cs typeface="Liberation Sans Narrow"/>
              </a:rPr>
              <a:t>Passer des conventions de travail avec les organismes  porteurs d’innovation en</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santé</a:t>
            </a:r>
            <a:endParaRPr sz="907" dirty="0">
              <a:latin typeface="Liberation Sans Narrow"/>
              <a:cs typeface="Liberation Sans Narrow"/>
            </a:endParaRPr>
          </a:p>
          <a:p>
            <a:pPr>
              <a:spcBef>
                <a:spcPts val="18"/>
              </a:spcBef>
            </a:pPr>
            <a:endParaRPr sz="1406" dirty="0">
              <a:latin typeface="Times New Roman"/>
              <a:cs typeface="Times New Roman"/>
            </a:endParaRPr>
          </a:p>
          <a:p>
            <a:pPr marL="11516" marR="349522">
              <a:lnSpc>
                <a:spcPts val="1043"/>
              </a:lnSpc>
            </a:pPr>
            <a:r>
              <a:rPr sz="907" b="1" spc="-5" dirty="0">
                <a:solidFill>
                  <a:srgbClr val="231F20"/>
                </a:solidFill>
                <a:latin typeface="Liberation Sans Narrow"/>
                <a:cs typeface="Liberation Sans Narrow"/>
              </a:rPr>
              <a:t>Organiser une fois par an une rencontre avec les acteurs  de santé autour de l’innovation en</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santé</a:t>
            </a:r>
            <a:endParaRPr sz="907" dirty="0">
              <a:latin typeface="Liberation Sans Narrow"/>
              <a:cs typeface="Liberation Sans Narrow"/>
            </a:endParaRPr>
          </a:p>
          <a:p>
            <a:pPr>
              <a:spcBef>
                <a:spcPts val="5"/>
              </a:spcBef>
            </a:pPr>
            <a:endParaRPr sz="1406" dirty="0">
              <a:latin typeface="Times New Roman"/>
              <a:cs typeface="Times New Roman"/>
            </a:endParaRPr>
          </a:p>
          <a:p>
            <a:pPr marL="11516" marR="343763">
              <a:lnSpc>
                <a:spcPts val="1043"/>
              </a:lnSpc>
              <a:spcBef>
                <a:spcPts val="5"/>
              </a:spcBef>
            </a:pPr>
            <a:r>
              <a:rPr sz="907" b="1" spc="-5" dirty="0">
                <a:solidFill>
                  <a:srgbClr val="231F20"/>
                </a:solidFill>
                <a:latin typeface="Liberation Sans Narrow"/>
                <a:cs typeface="Liberation Sans Narrow"/>
              </a:rPr>
              <a:t>Rencontrer et accompagner </a:t>
            </a:r>
            <a:r>
              <a:rPr sz="907" b="1" spc="-9" dirty="0">
                <a:solidFill>
                  <a:srgbClr val="231F20"/>
                </a:solidFill>
                <a:latin typeface="Liberation Sans Narrow"/>
                <a:cs typeface="Liberation Sans Narrow"/>
              </a:rPr>
              <a:t>les </a:t>
            </a:r>
            <a:r>
              <a:rPr sz="907" b="1" spc="-5" dirty="0">
                <a:solidFill>
                  <a:srgbClr val="231F20"/>
                </a:solidFill>
                <a:latin typeface="Liberation Sans Narrow"/>
                <a:cs typeface="Liberation Sans Narrow"/>
              </a:rPr>
              <a:t>porteurs de projet </a:t>
            </a:r>
            <a:r>
              <a:rPr sz="907" b="1" spc="-9" dirty="0">
                <a:solidFill>
                  <a:srgbClr val="231F20"/>
                </a:solidFill>
                <a:latin typeface="Liberation Sans Narrow"/>
                <a:cs typeface="Liberation Sans Narrow"/>
              </a:rPr>
              <a:t>qui  </a:t>
            </a:r>
            <a:r>
              <a:rPr sz="907" b="1" spc="-5" dirty="0">
                <a:solidFill>
                  <a:srgbClr val="231F20"/>
                </a:solidFill>
                <a:latin typeface="Liberation Sans Narrow"/>
                <a:cs typeface="Liberation Sans Narrow"/>
              </a:rPr>
              <a:t>nous sollicitent</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pour</a:t>
            </a:r>
            <a:endParaRPr sz="907" dirty="0">
              <a:latin typeface="Liberation Sans Narrow"/>
              <a:cs typeface="Liberation Sans Narrow"/>
            </a:endParaRPr>
          </a:p>
          <a:p>
            <a:pPr marL="173897">
              <a:spcBef>
                <a:spcPts val="462"/>
              </a:spcBef>
            </a:pPr>
            <a:r>
              <a:rPr sz="907" spc="-5" dirty="0">
                <a:solidFill>
                  <a:srgbClr val="231F20"/>
                </a:solidFill>
                <a:latin typeface="Liberation Sans Narrow"/>
                <a:cs typeface="Liberation Sans Narrow"/>
              </a:rPr>
              <a:t>Orienter leur</a:t>
            </a:r>
            <a:r>
              <a:rPr sz="907" spc="-41"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projet</a:t>
            </a:r>
            <a:endParaRPr sz="907" dirty="0">
              <a:latin typeface="Liberation Sans Narrow"/>
              <a:cs typeface="Liberation Sans Narrow"/>
            </a:endParaRPr>
          </a:p>
          <a:p>
            <a:pPr marL="173897" marR="348370">
              <a:lnSpc>
                <a:spcPts val="1043"/>
              </a:lnSpc>
              <a:spcBef>
                <a:spcPts val="299"/>
              </a:spcBef>
            </a:pPr>
            <a:r>
              <a:rPr sz="907" spc="-5" dirty="0">
                <a:solidFill>
                  <a:srgbClr val="231F20"/>
                </a:solidFill>
                <a:latin typeface="Liberation Sans Narrow"/>
                <a:cs typeface="Liberation Sans Narrow"/>
              </a:rPr>
              <a:t>Enrichir progressivement notre cadre de référence pour le  déploiement de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l’innovation</a:t>
            </a:r>
            <a:endParaRPr sz="907" dirty="0">
              <a:latin typeface="Liberation Sans Narrow"/>
              <a:cs typeface="Liberation Sans Narrow"/>
            </a:endParaRPr>
          </a:p>
          <a:p>
            <a:pPr marR="4607" algn="r">
              <a:lnSpc>
                <a:spcPts val="889"/>
              </a:lnSpc>
            </a:pPr>
            <a:endParaRPr sz="816" dirty="0">
              <a:latin typeface="Liberation Sans Narrow"/>
              <a:cs typeface="Liberation Sans Narrow"/>
            </a:endParaRPr>
          </a:p>
        </p:txBody>
      </p:sp>
      <p:sp>
        <p:nvSpPr>
          <p:cNvPr id="8" name="object 3"/>
          <p:cNvSpPr/>
          <p:nvPr/>
        </p:nvSpPr>
        <p:spPr>
          <a:xfrm>
            <a:off x="83251" y="51198"/>
            <a:ext cx="2022171" cy="688621"/>
          </a:xfrm>
          <a:prstGeom prst="rect">
            <a:avLst/>
          </a:prstGeom>
          <a:blipFill>
            <a:blip r:embed="rId3" cstate="print"/>
            <a:stretch>
              <a:fillRect/>
            </a:stretch>
          </a:blipFill>
        </p:spPr>
        <p:txBody>
          <a:bodyPr wrap="square" lIns="0" tIns="0" rIns="0" bIns="0" rtlCol="0"/>
          <a:lstStyle/>
          <a:p>
            <a:endParaRPr sz="1632"/>
          </a:p>
        </p:txBody>
      </p:sp>
      <p:sp>
        <p:nvSpPr>
          <p:cNvPr id="9" name="object 4"/>
          <p:cNvSpPr/>
          <p:nvPr/>
        </p:nvSpPr>
        <p:spPr>
          <a:xfrm>
            <a:off x="5600615" y="371418"/>
            <a:ext cx="4606952" cy="715931"/>
          </a:xfrm>
          <a:prstGeom prst="rect">
            <a:avLst/>
          </a:prstGeom>
          <a:blipFill>
            <a:blip r:embed="rId4" cstate="print"/>
            <a:stretch>
              <a:fillRect/>
            </a:stretch>
          </a:blipFill>
        </p:spPr>
        <p:txBody>
          <a:bodyPr wrap="square" lIns="0" tIns="0" rIns="0" bIns="0" rtlCol="0"/>
          <a:lstStyle/>
          <a:p>
            <a:endParaRPr sz="1632"/>
          </a:p>
        </p:txBody>
      </p:sp>
      <p:sp>
        <p:nvSpPr>
          <p:cNvPr id="10" name="object 5"/>
          <p:cNvSpPr txBox="1">
            <a:spLocks/>
          </p:cNvSpPr>
          <p:nvPr/>
        </p:nvSpPr>
        <p:spPr>
          <a:xfrm>
            <a:off x="2430033" y="58533"/>
            <a:ext cx="9040957" cy="625771"/>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marR="4607">
              <a:lnSpc>
                <a:spcPct val="110000"/>
              </a:lnSpc>
              <a:spcBef>
                <a:spcPts val="91"/>
              </a:spcBef>
            </a:pPr>
            <a:r>
              <a:rPr lang="fr-FR" kern="0" spc="-5" dirty="0" smtClean="0"/>
              <a:t>Construire </a:t>
            </a:r>
            <a:r>
              <a:rPr lang="fr-FR" kern="0" spc="-9" dirty="0" smtClean="0"/>
              <a:t>et </a:t>
            </a:r>
            <a:r>
              <a:rPr lang="fr-FR" kern="0" spc="-5" dirty="0" smtClean="0"/>
              <a:t>développer les </a:t>
            </a:r>
            <a:r>
              <a:rPr lang="fr-FR" kern="0" spc="-9" dirty="0" smtClean="0"/>
              <a:t>liens </a:t>
            </a:r>
            <a:r>
              <a:rPr lang="fr-FR" kern="0" spc="-5" dirty="0" smtClean="0"/>
              <a:t>pour </a:t>
            </a:r>
            <a:r>
              <a:rPr lang="fr-FR" kern="0" spc="-9" dirty="0" smtClean="0"/>
              <a:t>orienter </a:t>
            </a:r>
            <a:r>
              <a:rPr lang="fr-FR" kern="0" spc="-5" dirty="0" smtClean="0"/>
              <a:t>et accompagner  les acteurs de l’éco système</a:t>
            </a:r>
            <a:endParaRPr lang="fr-FR" kern="0" spc="-5" dirty="0"/>
          </a:p>
        </p:txBody>
      </p:sp>
      <p:sp>
        <p:nvSpPr>
          <p:cNvPr id="11" name="Parchemin vertical 10"/>
          <p:cNvSpPr/>
          <p:nvPr/>
        </p:nvSpPr>
        <p:spPr>
          <a:xfrm>
            <a:off x="2541401" y="1731328"/>
            <a:ext cx="9606455" cy="5048876"/>
          </a:xfrm>
          <a:prstGeom prst="verticalScroll">
            <a:avLst>
              <a:gd name="adj" fmla="val 13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2" name="Image 11"/>
          <p:cNvPicPr>
            <a:picLocks noChangeAspect="1"/>
          </p:cNvPicPr>
          <p:nvPr/>
        </p:nvPicPr>
        <p:blipFill>
          <a:blip r:embed="rId5"/>
          <a:stretch>
            <a:fillRect/>
          </a:stretch>
        </p:blipFill>
        <p:spPr>
          <a:xfrm>
            <a:off x="3997199" y="1767724"/>
            <a:ext cx="493756" cy="613193"/>
          </a:xfrm>
          <a:prstGeom prst="rect">
            <a:avLst/>
          </a:prstGeom>
        </p:spPr>
      </p:pic>
      <p:sp>
        <p:nvSpPr>
          <p:cNvPr id="13" name="ZoneTexte 12"/>
          <p:cNvSpPr txBox="1"/>
          <p:nvPr/>
        </p:nvSpPr>
        <p:spPr>
          <a:xfrm>
            <a:off x="4744766" y="1703225"/>
            <a:ext cx="8705312"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7" name="Espace réservé du numéro de diapositive 6"/>
          <p:cNvSpPr>
            <a:spLocks noGrp="1"/>
          </p:cNvSpPr>
          <p:nvPr>
            <p:ph type="sldNum" sz="quarter" idx="7"/>
          </p:nvPr>
        </p:nvSpPr>
        <p:spPr>
          <a:xfrm>
            <a:off x="8921676" y="6497468"/>
            <a:ext cx="2804160" cy="161583"/>
          </a:xfrm>
        </p:spPr>
        <p:txBody>
          <a:bodyPr wrap="square" lIns="0" tIns="0" rIns="0" bIns="0">
            <a:spAutoFit/>
          </a:bodyPr>
          <a:lstStyle/>
          <a:p>
            <a:fld id="{B6F15528-21DE-4FAA-801E-634DDDAF4B2B}" type="slidenum">
              <a:rPr lang="fr-FR" sz="1050">
                <a:solidFill>
                  <a:prstClr val="black">
                    <a:tint val="75000"/>
                  </a:prstClr>
                </a:solidFill>
              </a:rPr>
              <a:pPr/>
              <a:t>46</a:t>
            </a:fld>
            <a:endParaRPr lang="fr-FR" sz="1050">
              <a:solidFill>
                <a:prstClr val="black">
                  <a:tint val="75000"/>
                </a:prstClr>
              </a:solidFill>
            </a:endParaRPr>
          </a:p>
        </p:txBody>
      </p:sp>
    </p:spTree>
    <p:extLst>
      <p:ext uri="{BB962C8B-B14F-4D97-AF65-F5344CB8AC3E}">
        <p14:creationId xmlns:p14="http://schemas.microsoft.com/office/powerpoint/2010/main" val="26330910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1819" y="811788"/>
            <a:ext cx="2625905" cy="1457801"/>
          </a:xfrm>
          <a:prstGeom prst="rect">
            <a:avLst/>
          </a:prstGeom>
          <a:blipFill>
            <a:blip r:embed="rId2" cstate="print"/>
            <a:stretch>
              <a:fillRect/>
            </a:stretch>
          </a:blipFill>
        </p:spPr>
        <p:txBody>
          <a:bodyPr wrap="square" lIns="0" tIns="0" rIns="0" bIns="0" rtlCol="0"/>
          <a:lstStyle/>
          <a:p>
            <a:endParaRPr sz="1632"/>
          </a:p>
        </p:txBody>
      </p:sp>
      <p:sp>
        <p:nvSpPr>
          <p:cNvPr id="4" name="object 4"/>
          <p:cNvSpPr txBox="1">
            <a:spLocks noGrp="1"/>
          </p:cNvSpPr>
          <p:nvPr>
            <p:ph type="title"/>
          </p:nvPr>
        </p:nvSpPr>
        <p:spPr>
          <a:xfrm>
            <a:off x="352049" y="2518937"/>
            <a:ext cx="3147895" cy="569217"/>
          </a:xfrm>
          <a:prstGeom prst="rect">
            <a:avLst/>
          </a:prstGeom>
        </p:spPr>
        <p:txBody>
          <a:bodyPr vert="horz" wrap="square" lIns="0" tIns="11516" rIns="0" bIns="0" rtlCol="0">
            <a:spAutoFit/>
          </a:bodyPr>
          <a:lstStyle/>
          <a:p>
            <a:pPr marL="11516" marR="4607" indent="394435">
              <a:lnSpc>
                <a:spcPct val="110500"/>
              </a:lnSpc>
              <a:spcBef>
                <a:spcPts val="91"/>
              </a:spcBef>
            </a:pPr>
            <a:r>
              <a:rPr sz="1632" i="0" spc="-5" dirty="0">
                <a:solidFill>
                  <a:srgbClr val="8ABD70"/>
                </a:solidFill>
              </a:rPr>
              <a:t>DECLINAISONS  OPERATIONNE</a:t>
            </a:r>
            <a:r>
              <a:rPr sz="1632" i="0" spc="-18" dirty="0">
                <a:solidFill>
                  <a:srgbClr val="8ABD70"/>
                </a:solidFill>
              </a:rPr>
              <a:t>L</a:t>
            </a:r>
            <a:r>
              <a:rPr sz="1632" i="0" spc="-9" dirty="0">
                <a:solidFill>
                  <a:srgbClr val="8ABD70"/>
                </a:solidFill>
              </a:rPr>
              <a:t>L</a:t>
            </a:r>
            <a:r>
              <a:rPr sz="1632" i="0" spc="-5" dirty="0">
                <a:solidFill>
                  <a:srgbClr val="8ABD70"/>
                </a:solidFill>
              </a:rPr>
              <a:t>ES</a:t>
            </a:r>
            <a:endParaRPr sz="1632" dirty="0"/>
          </a:p>
        </p:txBody>
      </p:sp>
      <p:sp>
        <p:nvSpPr>
          <p:cNvPr id="5" name="object 5"/>
          <p:cNvSpPr txBox="1"/>
          <p:nvPr/>
        </p:nvSpPr>
        <p:spPr>
          <a:xfrm>
            <a:off x="192602" y="3151434"/>
            <a:ext cx="3476082" cy="277412"/>
          </a:xfrm>
          <a:prstGeom prst="rect">
            <a:avLst/>
          </a:prstGeom>
        </p:spPr>
        <p:txBody>
          <a:bodyPr vert="horz" wrap="square" lIns="0" tIns="20729" rIns="0" bIns="0" rtlCol="0">
            <a:spAutoFit/>
          </a:bodyPr>
          <a:lstStyle/>
          <a:p>
            <a:pPr marL="11516" marR="4607">
              <a:lnSpc>
                <a:spcPts val="1034"/>
              </a:lnSpc>
              <a:spcBef>
                <a:spcPts val="163"/>
              </a:spcBef>
            </a:pPr>
            <a:r>
              <a:rPr sz="907" b="1" spc="-5" dirty="0">
                <a:solidFill>
                  <a:srgbClr val="231F20"/>
                </a:solidFill>
                <a:latin typeface="Liberation Sans Narrow"/>
                <a:cs typeface="Liberation Sans Narrow"/>
              </a:rPr>
              <a:t>Adapter un cadre de référence pour les évaluations  d’innovations</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organisationnelles</a:t>
            </a:r>
            <a:endParaRPr sz="907" dirty="0">
              <a:latin typeface="Liberation Sans Narrow"/>
              <a:cs typeface="Liberation Sans Narrow"/>
            </a:endParaRPr>
          </a:p>
        </p:txBody>
      </p:sp>
      <p:sp>
        <p:nvSpPr>
          <p:cNvPr id="6" name="object 6"/>
          <p:cNvSpPr txBox="1"/>
          <p:nvPr/>
        </p:nvSpPr>
        <p:spPr>
          <a:xfrm>
            <a:off x="192601" y="3622489"/>
            <a:ext cx="3923559" cy="2935294"/>
          </a:xfrm>
          <a:prstGeom prst="rect">
            <a:avLst/>
          </a:prstGeom>
        </p:spPr>
        <p:txBody>
          <a:bodyPr vert="horz" wrap="square" lIns="0" tIns="17275" rIns="0" bIns="0" rtlCol="0">
            <a:spAutoFit/>
          </a:bodyPr>
          <a:lstStyle/>
          <a:p>
            <a:pPr marL="11516" marR="346067" algn="just">
              <a:lnSpc>
                <a:spcPct val="95400"/>
              </a:lnSpc>
              <a:spcBef>
                <a:spcPts val="136"/>
              </a:spcBef>
            </a:pPr>
            <a:r>
              <a:rPr sz="907" b="1" spc="-5" dirty="0">
                <a:solidFill>
                  <a:srgbClr val="231F20"/>
                </a:solidFill>
                <a:latin typeface="Liberation Sans Narrow"/>
                <a:cs typeface="Liberation Sans Narrow"/>
              </a:rPr>
              <a:t>Associer systématiquement l’équipe experte </a:t>
            </a:r>
            <a:r>
              <a:rPr sz="907" b="1" spc="-9" dirty="0">
                <a:solidFill>
                  <a:srgbClr val="231F20"/>
                </a:solidFill>
                <a:latin typeface="Liberation Sans Narrow"/>
                <a:cs typeface="Liberation Sans Narrow"/>
              </a:rPr>
              <a:t>en  </a:t>
            </a:r>
            <a:r>
              <a:rPr sz="907" b="1" spc="-5" dirty="0">
                <a:solidFill>
                  <a:srgbClr val="231F20"/>
                </a:solidFill>
                <a:latin typeface="Liberation Sans Narrow"/>
                <a:cs typeface="Liberation Sans Narrow"/>
              </a:rPr>
              <a:t>évaluation de l’ARS aux appels à projets relatifs aux  innovations</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organisationnelles</a:t>
            </a:r>
            <a:endParaRPr sz="907" dirty="0">
              <a:latin typeface="Liberation Sans Narrow"/>
              <a:cs typeface="Liberation Sans Narrow"/>
            </a:endParaRPr>
          </a:p>
          <a:p>
            <a:pPr>
              <a:spcBef>
                <a:spcPts val="50"/>
              </a:spcBef>
            </a:pPr>
            <a:endParaRPr sz="1406" dirty="0">
              <a:latin typeface="Times New Roman"/>
              <a:cs typeface="Times New Roman"/>
            </a:endParaRPr>
          </a:p>
          <a:p>
            <a:pPr marL="11516" marR="349522" algn="just">
              <a:lnSpc>
                <a:spcPts val="1034"/>
              </a:lnSpc>
            </a:pPr>
            <a:r>
              <a:rPr sz="907" b="1" spc="-5" dirty="0">
                <a:solidFill>
                  <a:srgbClr val="231F20"/>
                </a:solidFill>
                <a:latin typeface="Liberation Sans Narrow"/>
                <a:cs typeface="Liberation Sans Narrow"/>
              </a:rPr>
              <a:t>Etablir des conventions avec les partenaires experts en  évaluation d’innovation</a:t>
            </a:r>
            <a:r>
              <a:rPr sz="907" b="1" spc="9"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(médico-économique,…)</a:t>
            </a:r>
            <a:endParaRPr sz="907" dirty="0">
              <a:latin typeface="Liberation Sans Narrow"/>
              <a:cs typeface="Liberation Sans Narrow"/>
            </a:endParaRPr>
          </a:p>
          <a:p>
            <a:pPr>
              <a:spcBef>
                <a:spcPts val="23"/>
              </a:spcBef>
            </a:pPr>
            <a:endParaRPr sz="1406" dirty="0">
              <a:latin typeface="Times New Roman"/>
              <a:cs typeface="Times New Roman"/>
            </a:endParaRPr>
          </a:p>
          <a:p>
            <a:pPr marL="11516" marR="347218" algn="just">
              <a:lnSpc>
                <a:spcPts val="1034"/>
              </a:lnSpc>
            </a:pPr>
            <a:r>
              <a:rPr sz="907" b="1" spc="-5" dirty="0">
                <a:solidFill>
                  <a:srgbClr val="231F20"/>
                </a:solidFill>
                <a:latin typeface="Liberation Sans Narrow"/>
                <a:cs typeface="Liberation Sans Narrow"/>
              </a:rPr>
              <a:t>Evaluer les différents dispositifs innovants suscités par  l’ARS et mis en œuvre </a:t>
            </a:r>
            <a:r>
              <a:rPr sz="907" b="1" dirty="0">
                <a:solidFill>
                  <a:srgbClr val="231F20"/>
                </a:solidFill>
                <a:latin typeface="Liberation Sans Narrow"/>
                <a:cs typeface="Liberation Sans Narrow"/>
              </a:rPr>
              <a:t>par </a:t>
            </a:r>
            <a:r>
              <a:rPr sz="907" b="1" spc="-5" dirty="0">
                <a:solidFill>
                  <a:srgbClr val="231F20"/>
                </a:solidFill>
                <a:latin typeface="Liberation Sans Narrow"/>
                <a:cs typeface="Liberation Sans Narrow"/>
              </a:rPr>
              <a:t>appels à</a:t>
            </a:r>
            <a:r>
              <a:rPr sz="907" b="1" spc="23"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projets</a:t>
            </a:r>
            <a:endParaRPr sz="907" dirty="0">
              <a:latin typeface="Liberation Sans Narrow"/>
              <a:cs typeface="Liberation Sans Narrow"/>
            </a:endParaRPr>
          </a:p>
          <a:p>
            <a:pPr>
              <a:spcBef>
                <a:spcPts val="45"/>
              </a:spcBef>
            </a:pPr>
            <a:endParaRPr sz="1360" dirty="0">
              <a:latin typeface="Times New Roman"/>
              <a:cs typeface="Times New Roman"/>
            </a:endParaRPr>
          </a:p>
          <a:p>
            <a:pPr marL="11516" marR="347794" algn="just">
              <a:lnSpc>
                <a:spcPct val="95400"/>
              </a:lnSpc>
              <a:spcBef>
                <a:spcPts val="5"/>
              </a:spcBef>
            </a:pPr>
            <a:r>
              <a:rPr sz="907" b="1" spc="-5" dirty="0">
                <a:solidFill>
                  <a:srgbClr val="231F20"/>
                </a:solidFill>
                <a:latin typeface="Liberation Sans Narrow"/>
                <a:cs typeface="Liberation Sans Narrow"/>
              </a:rPr>
              <a:t>Mesurer le potentiel de transférabilité à un autre territoire  ou de généralisation et le </a:t>
            </a:r>
            <a:r>
              <a:rPr sz="907" b="1" spc="-9" dirty="0">
                <a:solidFill>
                  <a:srgbClr val="231F20"/>
                </a:solidFill>
                <a:latin typeface="Liberation Sans Narrow"/>
                <a:cs typeface="Liberation Sans Narrow"/>
              </a:rPr>
              <a:t>cas </a:t>
            </a:r>
            <a:r>
              <a:rPr sz="907" b="1" spc="-5" dirty="0">
                <a:solidFill>
                  <a:srgbClr val="231F20"/>
                </a:solidFill>
                <a:latin typeface="Liberation Sans Narrow"/>
                <a:cs typeface="Liberation Sans Narrow"/>
              </a:rPr>
              <a:t>échéant en définir les  conditions dans un </a:t>
            </a:r>
            <a:r>
              <a:rPr sz="907" b="1" spc="-9" dirty="0">
                <a:solidFill>
                  <a:srgbClr val="231F20"/>
                </a:solidFill>
                <a:latin typeface="Liberation Sans Narrow"/>
                <a:cs typeface="Liberation Sans Narrow"/>
              </a:rPr>
              <a:t>cadre </a:t>
            </a:r>
            <a:r>
              <a:rPr sz="907" b="1" spc="-5" dirty="0">
                <a:solidFill>
                  <a:srgbClr val="231F20"/>
                </a:solidFill>
                <a:latin typeface="Liberation Sans Narrow"/>
                <a:cs typeface="Liberation Sans Narrow"/>
              </a:rPr>
              <a:t>de</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contractualisation</a:t>
            </a:r>
            <a:endParaRPr sz="907" dirty="0">
              <a:latin typeface="Liberation Sans Narrow"/>
              <a:cs typeface="Liberation Sans Narrow"/>
            </a:endParaRPr>
          </a:p>
          <a:p>
            <a:pPr marL="11516" marR="347218" algn="just">
              <a:lnSpc>
                <a:spcPct val="95400"/>
              </a:lnSpc>
              <a:spcBef>
                <a:spcPts val="621"/>
              </a:spcBef>
            </a:pPr>
            <a:r>
              <a:rPr sz="907" b="1" spc="-5" dirty="0" err="1" smtClean="0">
                <a:solidFill>
                  <a:srgbClr val="231F20"/>
                </a:solidFill>
                <a:latin typeface="Liberation Sans Narrow"/>
                <a:cs typeface="Liberation Sans Narrow"/>
              </a:rPr>
              <a:t>Communiquer</a:t>
            </a:r>
            <a:r>
              <a:rPr sz="907" b="1" spc="-5" dirty="0" smtClean="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largement </a:t>
            </a:r>
            <a:r>
              <a:rPr sz="907" b="1" spc="-9" dirty="0">
                <a:solidFill>
                  <a:srgbClr val="231F20"/>
                </a:solidFill>
                <a:latin typeface="Liberation Sans Narrow"/>
                <a:cs typeface="Liberation Sans Narrow"/>
              </a:rPr>
              <a:t>auprès </a:t>
            </a:r>
            <a:r>
              <a:rPr sz="907" b="1" spc="-5" dirty="0">
                <a:solidFill>
                  <a:srgbClr val="231F20"/>
                </a:solidFill>
                <a:latin typeface="Liberation Sans Narrow"/>
                <a:cs typeface="Liberation Sans Narrow"/>
              </a:rPr>
              <a:t>des acteurs de la santé,  des partenaires et </a:t>
            </a:r>
            <a:r>
              <a:rPr sz="907" b="1" dirty="0">
                <a:solidFill>
                  <a:srgbClr val="231F20"/>
                </a:solidFill>
                <a:latin typeface="Liberation Sans Narrow"/>
                <a:cs typeface="Liberation Sans Narrow"/>
              </a:rPr>
              <a:t>des </a:t>
            </a:r>
            <a:r>
              <a:rPr sz="907" b="1" spc="-5" dirty="0">
                <a:solidFill>
                  <a:srgbClr val="231F20"/>
                </a:solidFill>
                <a:latin typeface="Liberation Sans Narrow"/>
                <a:cs typeface="Liberation Sans Narrow"/>
              </a:rPr>
              <a:t>instances régionales et nationales  sur les</a:t>
            </a:r>
            <a:r>
              <a:rPr sz="907" b="1" spc="-14"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résultats</a:t>
            </a:r>
            <a:endParaRPr sz="907" dirty="0">
              <a:latin typeface="Liberation Sans Narrow"/>
              <a:cs typeface="Liberation Sans Narrow"/>
            </a:endParaRPr>
          </a:p>
          <a:p>
            <a:pPr>
              <a:lnSpc>
                <a:spcPct val="100000"/>
              </a:lnSpc>
            </a:pPr>
            <a:endParaRPr sz="1451" dirty="0">
              <a:latin typeface="Times New Roman"/>
              <a:cs typeface="Times New Roman"/>
            </a:endParaRPr>
          </a:p>
          <a:p>
            <a:pPr marL="11516" marR="344915" algn="just">
              <a:lnSpc>
                <a:spcPts val="1034"/>
              </a:lnSpc>
            </a:pPr>
            <a:r>
              <a:rPr sz="907" b="1" spc="-5" dirty="0">
                <a:solidFill>
                  <a:srgbClr val="231F20"/>
                </a:solidFill>
                <a:latin typeface="Liberation Sans Narrow"/>
                <a:cs typeface="Liberation Sans Narrow"/>
              </a:rPr>
              <a:t>Déployer une innovation à </a:t>
            </a:r>
            <a:r>
              <a:rPr sz="907" b="1" spc="-9" dirty="0">
                <a:solidFill>
                  <a:srgbClr val="231F20"/>
                </a:solidFill>
                <a:latin typeface="Liberation Sans Narrow"/>
                <a:cs typeface="Liberation Sans Narrow"/>
              </a:rPr>
              <a:t>plus </a:t>
            </a:r>
            <a:r>
              <a:rPr sz="907" b="1" spc="-5" dirty="0">
                <a:solidFill>
                  <a:srgbClr val="231F20"/>
                </a:solidFill>
                <a:latin typeface="Liberation Sans Narrow"/>
                <a:cs typeface="Liberation Sans Narrow"/>
              </a:rPr>
              <a:t>grande échelle </a:t>
            </a:r>
            <a:r>
              <a:rPr sz="907" b="1" spc="-9" dirty="0">
                <a:solidFill>
                  <a:srgbClr val="231F20"/>
                </a:solidFill>
                <a:latin typeface="Liberation Sans Narrow"/>
                <a:cs typeface="Liberation Sans Narrow"/>
              </a:rPr>
              <a:t>sur </a:t>
            </a:r>
            <a:r>
              <a:rPr sz="907" b="1" spc="-5" dirty="0">
                <a:solidFill>
                  <a:srgbClr val="231F20"/>
                </a:solidFill>
                <a:latin typeface="Liberation Sans Narrow"/>
                <a:cs typeface="Liberation Sans Narrow"/>
              </a:rPr>
              <a:t>un  mode projet</a:t>
            </a:r>
            <a:endParaRPr sz="907" dirty="0">
              <a:latin typeface="Liberation Sans Narrow"/>
              <a:cs typeface="Liberation Sans Narrow"/>
            </a:endParaRPr>
          </a:p>
        </p:txBody>
      </p:sp>
      <p:sp>
        <p:nvSpPr>
          <p:cNvPr id="8" name="object 3"/>
          <p:cNvSpPr/>
          <p:nvPr/>
        </p:nvSpPr>
        <p:spPr>
          <a:xfrm>
            <a:off x="192601" y="105713"/>
            <a:ext cx="2022171" cy="688633"/>
          </a:xfrm>
          <a:prstGeom prst="rect">
            <a:avLst/>
          </a:prstGeom>
          <a:blipFill>
            <a:blip r:embed="rId3" cstate="print"/>
            <a:stretch>
              <a:fillRect/>
            </a:stretch>
          </a:blipFill>
        </p:spPr>
        <p:txBody>
          <a:bodyPr wrap="square" lIns="0" tIns="0" rIns="0" bIns="0" rtlCol="0"/>
          <a:lstStyle/>
          <a:p>
            <a:endParaRPr sz="1632"/>
          </a:p>
        </p:txBody>
      </p:sp>
      <p:sp>
        <p:nvSpPr>
          <p:cNvPr id="9" name="object 4"/>
          <p:cNvSpPr/>
          <p:nvPr/>
        </p:nvSpPr>
        <p:spPr>
          <a:xfrm>
            <a:off x="6887397" y="598212"/>
            <a:ext cx="5179972" cy="662744"/>
          </a:xfrm>
          <a:prstGeom prst="rect">
            <a:avLst/>
          </a:prstGeom>
          <a:blipFill>
            <a:blip r:embed="rId4" cstate="print"/>
            <a:stretch>
              <a:fillRect/>
            </a:stretch>
          </a:blipFill>
        </p:spPr>
        <p:txBody>
          <a:bodyPr wrap="square" lIns="0" tIns="0" rIns="0" bIns="0" rtlCol="0"/>
          <a:lstStyle/>
          <a:p>
            <a:endParaRPr sz="1632"/>
          </a:p>
        </p:txBody>
      </p:sp>
      <p:sp>
        <p:nvSpPr>
          <p:cNvPr id="10" name="object 5"/>
          <p:cNvSpPr txBox="1">
            <a:spLocks/>
          </p:cNvSpPr>
          <p:nvPr/>
        </p:nvSpPr>
        <p:spPr>
          <a:xfrm>
            <a:off x="2353291" y="307405"/>
            <a:ext cx="7875377" cy="290807"/>
          </a:xfrm>
          <a:prstGeom prst="rect">
            <a:avLst/>
          </a:prstGeom>
        </p:spPr>
        <p:txBody>
          <a:bodyPr vert="horz" wrap="square" lIns="0" tIns="11516" rIns="0" bIns="0" rtlCol="0">
            <a:spAutoFit/>
          </a:bodyPr>
          <a:lstStyle>
            <a:lvl1pPr>
              <a:defRPr sz="1814" b="1" i="1">
                <a:solidFill>
                  <a:srgbClr val="EF433B"/>
                </a:solidFill>
                <a:latin typeface="Liberation Sans Narrow"/>
                <a:ea typeface="+mj-ea"/>
                <a:cs typeface="Liberation Sans Narrow"/>
              </a:defRPr>
            </a:lvl1pPr>
          </a:lstStyle>
          <a:p>
            <a:pPr marL="11516">
              <a:spcBef>
                <a:spcPts val="91"/>
              </a:spcBef>
            </a:pPr>
            <a:r>
              <a:rPr lang="fr-FR" kern="0" spc="-5" dirty="0" smtClean="0"/>
              <a:t>Evaluer les innovations et </a:t>
            </a:r>
            <a:r>
              <a:rPr lang="fr-FR" kern="0" spc="-9" dirty="0" smtClean="0"/>
              <a:t>s’assurer </a:t>
            </a:r>
            <a:r>
              <a:rPr lang="fr-FR" kern="0" spc="-5" dirty="0" smtClean="0"/>
              <a:t>de leur</a:t>
            </a:r>
            <a:r>
              <a:rPr lang="fr-FR" kern="0" spc="5" dirty="0" smtClean="0"/>
              <a:t> </a:t>
            </a:r>
            <a:r>
              <a:rPr lang="fr-FR" kern="0" spc="-5" dirty="0" smtClean="0"/>
              <a:t>généralisation</a:t>
            </a:r>
            <a:endParaRPr lang="fr-FR" kern="0" spc="-5" dirty="0"/>
          </a:p>
        </p:txBody>
      </p:sp>
      <p:sp>
        <p:nvSpPr>
          <p:cNvPr id="11" name="Parchemin vertical 10"/>
          <p:cNvSpPr/>
          <p:nvPr/>
        </p:nvSpPr>
        <p:spPr>
          <a:xfrm>
            <a:off x="3838291" y="1479079"/>
            <a:ext cx="8307376" cy="5319011"/>
          </a:xfrm>
          <a:prstGeom prst="verticalScroll">
            <a:avLst>
              <a:gd name="adj" fmla="val 132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2" name="Image 11"/>
          <p:cNvPicPr>
            <a:picLocks noChangeAspect="1"/>
          </p:cNvPicPr>
          <p:nvPr/>
        </p:nvPicPr>
        <p:blipFill>
          <a:blip r:embed="rId5"/>
          <a:stretch>
            <a:fillRect/>
          </a:stretch>
        </p:blipFill>
        <p:spPr>
          <a:xfrm>
            <a:off x="5485465" y="1543578"/>
            <a:ext cx="493756" cy="613193"/>
          </a:xfrm>
          <a:prstGeom prst="rect">
            <a:avLst/>
          </a:prstGeom>
        </p:spPr>
      </p:pic>
      <p:sp>
        <p:nvSpPr>
          <p:cNvPr id="13" name="ZoneTexte 12"/>
          <p:cNvSpPr txBox="1"/>
          <p:nvPr/>
        </p:nvSpPr>
        <p:spPr>
          <a:xfrm>
            <a:off x="6233032" y="1479079"/>
            <a:ext cx="8705312"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7" name="Espace réservé du numéro de diapositive 6"/>
          <p:cNvSpPr>
            <a:spLocks noGrp="1"/>
          </p:cNvSpPr>
          <p:nvPr>
            <p:ph type="sldNum" sz="quarter" idx="7"/>
          </p:nvPr>
        </p:nvSpPr>
        <p:spPr>
          <a:xfrm>
            <a:off x="8945582" y="6557783"/>
            <a:ext cx="2804160" cy="161583"/>
          </a:xfrm>
        </p:spPr>
        <p:txBody>
          <a:bodyPr wrap="square" lIns="0" tIns="0" rIns="0" bIns="0">
            <a:spAutoFit/>
          </a:bodyPr>
          <a:lstStyle/>
          <a:p>
            <a:fld id="{B6F15528-21DE-4FAA-801E-634DDDAF4B2B}" type="slidenum">
              <a:rPr lang="fr-FR" sz="1050">
                <a:solidFill>
                  <a:prstClr val="black">
                    <a:tint val="75000"/>
                  </a:prstClr>
                </a:solidFill>
              </a:rPr>
              <a:pPr/>
              <a:t>47</a:t>
            </a:fld>
            <a:endParaRPr lang="fr-FR" sz="1050">
              <a:solidFill>
                <a:prstClr val="black">
                  <a:tint val="75000"/>
                </a:prstClr>
              </a:solidFill>
            </a:endParaRPr>
          </a:p>
        </p:txBody>
      </p:sp>
    </p:spTree>
    <p:extLst>
      <p:ext uri="{BB962C8B-B14F-4D97-AF65-F5344CB8AC3E}">
        <p14:creationId xmlns:p14="http://schemas.microsoft.com/office/powerpoint/2010/main" val="37253482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1097279" y="1292308"/>
            <a:ext cx="10303783" cy="4576786"/>
          </a:xfrm>
          <a:prstGeom prst="rect">
            <a:avLst/>
          </a:prstGeom>
        </p:spPr>
        <p:txBody>
          <a:bodyPr>
            <a:normAutofit fontScale="32500" lnSpcReduction="20000"/>
          </a:bodyPr>
          <a:lstStyle/>
          <a:p>
            <a:pPr marL="91440" indent="-91440" algn="ctr" rtl="0">
              <a:lnSpc>
                <a:spcPct val="90000"/>
              </a:lnSpc>
              <a:spcBef>
                <a:spcPts val="1200"/>
              </a:spcBef>
              <a:spcAft>
                <a:spcPts val="200"/>
              </a:spcAft>
              <a:buClr>
                <a:schemeClr val="accent1"/>
              </a:buClr>
              <a:buSzPct val="100000"/>
              <a:buFont typeface="Calibri" panose="020F0502020204030204" pitchFamily="34" charset="0"/>
              <a:buChar char=" "/>
            </a:pPr>
            <a:r>
              <a:rPr lang="fr-FR" sz="8600" b="1" kern="1200" dirty="0">
                <a:solidFill>
                  <a:srgbClr val="62A39F"/>
                </a:solidFill>
              </a:rPr>
              <a:t>Projet Régional de Santé 2</a:t>
            </a:r>
          </a:p>
          <a:p>
            <a:pPr marL="91440" indent="-91440" algn="ctr" rtl="0">
              <a:lnSpc>
                <a:spcPct val="90000"/>
              </a:lnSpc>
              <a:spcBef>
                <a:spcPts val="1200"/>
              </a:spcBef>
              <a:spcAft>
                <a:spcPts val="200"/>
              </a:spcAft>
              <a:buClr>
                <a:schemeClr val="accent1"/>
              </a:buClr>
              <a:buSzPct val="100000"/>
              <a:buFont typeface="Calibri" panose="020F0502020204030204" pitchFamily="34" charset="0"/>
              <a:buChar char=" "/>
            </a:pPr>
            <a:endParaRPr lang="fr-FR" sz="8600" b="1" kern="1200" dirty="0">
              <a:solidFill>
                <a:srgbClr val="62A39F"/>
              </a:solidFill>
            </a:endParaRPr>
          </a:p>
          <a:p>
            <a:pPr marL="91440" indent="-91440" algn="ctr" rtl="0">
              <a:lnSpc>
                <a:spcPct val="90000"/>
              </a:lnSpc>
              <a:spcBef>
                <a:spcPts val="1200"/>
              </a:spcBef>
              <a:spcAft>
                <a:spcPts val="200"/>
              </a:spcAft>
              <a:buClr>
                <a:schemeClr val="accent1"/>
              </a:buClr>
              <a:buSzPct val="100000"/>
              <a:buFont typeface="Calibri" panose="020F0502020204030204" pitchFamily="34" charset="0"/>
              <a:buChar char=" "/>
            </a:pPr>
            <a:r>
              <a:rPr lang="fr-FR" sz="8600" b="1" kern="1200" dirty="0">
                <a:solidFill>
                  <a:srgbClr val="62A39F"/>
                </a:solidFill>
              </a:rPr>
              <a:t>Contribution URIOPSS Pays de la Loire</a:t>
            </a:r>
          </a:p>
          <a:p>
            <a:pPr marL="91440" indent="-91440" algn="ctr" rtl="0">
              <a:lnSpc>
                <a:spcPct val="90000"/>
              </a:lnSpc>
              <a:spcBef>
                <a:spcPts val="1200"/>
              </a:spcBef>
              <a:spcAft>
                <a:spcPts val="200"/>
              </a:spcAft>
              <a:buClr>
                <a:schemeClr val="accent1"/>
              </a:buClr>
              <a:buSzPct val="100000"/>
              <a:buFont typeface="Calibri" panose="020F0502020204030204" pitchFamily="34" charset="0"/>
              <a:buChar char=" "/>
            </a:pPr>
            <a:endParaRPr lang="fr-FR" sz="8600" b="1" kern="1200" dirty="0">
              <a:solidFill>
                <a:srgbClr val="62A39F"/>
              </a:solidFill>
            </a:endParaRPr>
          </a:p>
          <a:p>
            <a:pPr marL="91440" indent="-91440" algn="ctr" rtl="0">
              <a:lnSpc>
                <a:spcPct val="90000"/>
              </a:lnSpc>
              <a:spcBef>
                <a:spcPts val="1200"/>
              </a:spcBef>
              <a:spcAft>
                <a:spcPts val="200"/>
              </a:spcAft>
              <a:buClr>
                <a:schemeClr val="accent1"/>
              </a:buClr>
              <a:buSzPct val="100000"/>
              <a:buFont typeface="Calibri" panose="020F0502020204030204" pitchFamily="34" charset="0"/>
              <a:buChar char=" "/>
            </a:pPr>
            <a:r>
              <a:rPr lang="fr-FR" sz="8600" b="1" kern="1200" dirty="0">
                <a:solidFill>
                  <a:srgbClr val="62A39F"/>
                </a:solidFill>
              </a:rPr>
              <a:t>Merci de votre </a:t>
            </a:r>
            <a:r>
              <a:rPr lang="fr-FR" sz="8600" b="1" kern="1200" dirty="0" smtClean="0">
                <a:solidFill>
                  <a:srgbClr val="62A39F"/>
                </a:solidFill>
              </a:rPr>
              <a:t>contribution</a:t>
            </a:r>
          </a:p>
          <a:p>
            <a:pPr marL="91440" indent="-91440" algn="ctr" rtl="0">
              <a:lnSpc>
                <a:spcPct val="90000"/>
              </a:lnSpc>
              <a:spcBef>
                <a:spcPts val="1200"/>
              </a:spcBef>
              <a:spcAft>
                <a:spcPts val="200"/>
              </a:spcAft>
              <a:buClr>
                <a:schemeClr val="accent1"/>
              </a:buClr>
              <a:buSzPct val="100000"/>
              <a:buFont typeface="Calibri" panose="020F0502020204030204" pitchFamily="34" charset="0"/>
              <a:buChar char=" "/>
            </a:pPr>
            <a:endParaRPr lang="fr-FR" sz="8600" b="1" kern="1200" dirty="0" smtClean="0">
              <a:solidFill>
                <a:srgbClr val="62A39F"/>
              </a:solidFill>
            </a:endParaRPr>
          </a:p>
          <a:p>
            <a:pPr marL="91440" indent="-91440" algn="ctr" rtl="0">
              <a:lnSpc>
                <a:spcPct val="90000"/>
              </a:lnSpc>
              <a:spcBef>
                <a:spcPts val="1200"/>
              </a:spcBef>
              <a:spcAft>
                <a:spcPts val="200"/>
              </a:spcAft>
              <a:buClr>
                <a:schemeClr val="accent1"/>
              </a:buClr>
              <a:buSzPct val="100000"/>
              <a:buFont typeface="Calibri" panose="020F0502020204030204" pitchFamily="34" charset="0"/>
              <a:buChar char=" "/>
            </a:pPr>
            <a:r>
              <a:rPr lang="fr-FR" sz="7500" b="1" kern="1200" dirty="0" smtClean="0">
                <a:solidFill>
                  <a:srgbClr val="62A39F"/>
                </a:solidFill>
              </a:rPr>
              <a:t>Vous pouvez envoyez ce document par mail à </a:t>
            </a:r>
          </a:p>
          <a:p>
            <a:pPr marL="91440" indent="-91440" algn="ctr" rtl="0">
              <a:lnSpc>
                <a:spcPct val="90000"/>
              </a:lnSpc>
              <a:spcBef>
                <a:spcPts val="1200"/>
              </a:spcBef>
              <a:spcAft>
                <a:spcPts val="200"/>
              </a:spcAft>
              <a:buClr>
                <a:schemeClr val="accent1"/>
              </a:buClr>
              <a:buSzPct val="100000"/>
              <a:buFont typeface="Calibri" panose="020F0502020204030204" pitchFamily="34" charset="0"/>
              <a:buChar char=" "/>
            </a:pPr>
            <a:r>
              <a:rPr lang="fr-FR" sz="7500" b="1" kern="1200" dirty="0" smtClean="0">
                <a:solidFill>
                  <a:srgbClr val="62A39F"/>
                </a:solidFill>
                <a:hlinkClick r:id="rId3"/>
              </a:rPr>
              <a:t>v</a:t>
            </a:r>
            <a:r>
              <a:rPr lang="fr-FR" sz="7500" b="1" kern="1200" dirty="0" smtClean="0">
                <a:solidFill>
                  <a:srgbClr val="62A39F"/>
                </a:solidFill>
                <a:hlinkClick r:id="rId3"/>
              </a:rPr>
              <a:t>.chamarre</a:t>
            </a:r>
            <a:r>
              <a:rPr lang="fr-FR" sz="7500" b="1" kern="1200" dirty="0" smtClean="0">
                <a:solidFill>
                  <a:srgbClr val="62A39F"/>
                </a:solidFill>
                <a:hlinkClick r:id="rId3"/>
              </a:rPr>
              <a:t>@uriopss-pdl.fr</a:t>
            </a:r>
            <a:r>
              <a:rPr lang="fr-FR" sz="7500" b="1" kern="1200" dirty="0" smtClean="0">
                <a:solidFill>
                  <a:srgbClr val="62A39F"/>
                </a:solidFill>
              </a:rPr>
              <a:t> </a:t>
            </a:r>
            <a:r>
              <a:rPr lang="fr-FR" sz="5900" b="1" kern="1200" dirty="0">
                <a:solidFill>
                  <a:srgbClr val="62A39F"/>
                </a:solidFill>
              </a:rPr>
              <a:t/>
            </a:r>
            <a:br>
              <a:rPr lang="fr-FR" sz="5900" b="1" kern="1200" dirty="0">
                <a:solidFill>
                  <a:srgbClr val="62A39F"/>
                </a:solidFill>
              </a:rPr>
            </a:br>
            <a:r>
              <a:rPr lang="fr-FR" sz="4800" b="1" dirty="0" smtClean="0">
                <a:solidFill>
                  <a:schemeClr val="accent6"/>
                </a:solidFill>
              </a:rPr>
              <a:t/>
            </a:r>
            <a:br>
              <a:rPr lang="fr-FR" sz="4800" b="1" dirty="0" smtClean="0">
                <a:solidFill>
                  <a:schemeClr val="accent6"/>
                </a:solidFill>
              </a:rPr>
            </a:br>
            <a:endParaRPr lang="fr-FR" sz="4800" b="1" dirty="0" smtClean="0">
              <a:solidFill>
                <a:schemeClr val="accent6"/>
              </a:solidFill>
            </a:endParaRPr>
          </a:p>
          <a:p>
            <a:pPr algn="ctr"/>
            <a:endParaRPr lang="fr-FR" sz="4800" b="1" dirty="0">
              <a:solidFill>
                <a:schemeClr val="accent6"/>
              </a:solidFill>
            </a:endParaRPr>
          </a:p>
          <a:p>
            <a:pPr algn="ctr"/>
            <a:r>
              <a:rPr lang="fr-FR" sz="4400" dirty="0" smtClean="0">
                <a:solidFill>
                  <a:srgbClr val="FF0000"/>
                </a:solidFill>
              </a:rPr>
              <a:t> </a:t>
            </a:r>
            <a:endParaRPr lang="fr-FR" sz="4400" dirty="0">
              <a:solidFill>
                <a:srgbClr val="FF0000"/>
              </a:solidFill>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4615" cy="1292308"/>
          </a:xfrm>
          <a:prstGeom prst="rect">
            <a:avLst/>
          </a:prstGeom>
        </p:spPr>
      </p:pic>
      <p:sp>
        <p:nvSpPr>
          <p:cNvPr id="2" name="Espace réservé du numéro de diapositive 1"/>
          <p:cNvSpPr>
            <a:spLocks noGrp="1"/>
          </p:cNvSpPr>
          <p:nvPr>
            <p:ph type="sldNum" sz="quarter" idx="4294967295"/>
          </p:nvPr>
        </p:nvSpPr>
        <p:spPr>
          <a:xfrm>
            <a:off x="9900458" y="6459785"/>
            <a:ext cx="1312025" cy="365125"/>
          </a:xfrm>
          <a:prstGeom prst="rect">
            <a:avLst/>
          </a:prstGeom>
        </p:spPr>
        <p:txBody>
          <a:bodyPr/>
          <a:lstStyle/>
          <a:p>
            <a:fld id="{8843E84A-66BD-4B8E-ACD3-86ED0AC330F6}" type="slidenum">
              <a:rPr lang="fr-FR" smtClean="0"/>
              <a:pPr/>
              <a:t>48</a:t>
            </a:fld>
            <a:endParaRPr lang="fr-FR" dirty="0"/>
          </a:p>
        </p:txBody>
      </p:sp>
    </p:spTree>
    <p:extLst>
      <p:ext uri="{BB962C8B-B14F-4D97-AF65-F5344CB8AC3E}">
        <p14:creationId xmlns:p14="http://schemas.microsoft.com/office/powerpoint/2010/main" val="4060119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81338" y="208262"/>
            <a:ext cx="2022171" cy="688633"/>
          </a:xfrm>
          <a:prstGeom prst="rect">
            <a:avLst/>
          </a:prstGeom>
          <a:blipFill>
            <a:blip r:embed="rId2" cstate="print"/>
            <a:stretch>
              <a:fillRect/>
            </a:stretch>
          </a:blipFill>
        </p:spPr>
        <p:txBody>
          <a:bodyPr wrap="square" lIns="0" tIns="0" rIns="0" bIns="0" rtlCol="0"/>
          <a:lstStyle/>
          <a:p>
            <a:endParaRPr sz="1632">
              <a:solidFill>
                <a:prstClr val="black"/>
              </a:solidFill>
            </a:endParaRPr>
          </a:p>
        </p:txBody>
      </p:sp>
      <p:sp>
        <p:nvSpPr>
          <p:cNvPr id="4" name="object 4"/>
          <p:cNvSpPr/>
          <p:nvPr/>
        </p:nvSpPr>
        <p:spPr>
          <a:xfrm>
            <a:off x="4196013" y="1039807"/>
            <a:ext cx="4657474" cy="745581"/>
          </a:xfrm>
          <a:prstGeom prst="rect">
            <a:avLst/>
          </a:prstGeom>
          <a:blipFill>
            <a:blip r:embed="rId3" cstate="print"/>
            <a:stretch>
              <a:fillRect/>
            </a:stretch>
          </a:blipFill>
        </p:spPr>
        <p:txBody>
          <a:bodyPr wrap="square" lIns="0" tIns="0" rIns="0" bIns="0" rtlCol="0"/>
          <a:lstStyle/>
          <a:p>
            <a:endParaRPr sz="1632">
              <a:solidFill>
                <a:prstClr val="black"/>
              </a:solidFill>
            </a:endParaRPr>
          </a:p>
        </p:txBody>
      </p:sp>
      <p:sp>
        <p:nvSpPr>
          <p:cNvPr id="5" name="object 5"/>
          <p:cNvSpPr txBox="1">
            <a:spLocks noGrp="1"/>
          </p:cNvSpPr>
          <p:nvPr>
            <p:ph type="title"/>
          </p:nvPr>
        </p:nvSpPr>
        <p:spPr>
          <a:xfrm>
            <a:off x="4124870" y="208262"/>
            <a:ext cx="8163166" cy="625771"/>
          </a:xfrm>
          <a:prstGeom prst="rect">
            <a:avLst/>
          </a:prstGeom>
        </p:spPr>
        <p:txBody>
          <a:bodyPr vert="horz" wrap="square" lIns="0" tIns="11516" rIns="0" bIns="0" rtlCol="0">
            <a:spAutoFit/>
          </a:bodyPr>
          <a:lstStyle/>
          <a:p>
            <a:pPr marL="11516" marR="4607">
              <a:lnSpc>
                <a:spcPct val="109900"/>
              </a:lnSpc>
              <a:spcBef>
                <a:spcPts val="91"/>
              </a:spcBef>
            </a:pPr>
            <a:r>
              <a:rPr spc="-5" dirty="0"/>
              <a:t>Promouvoir une approche globale et participative de </a:t>
            </a:r>
            <a:r>
              <a:rPr spc="-9" dirty="0" smtClean="0"/>
              <a:t>promotion</a:t>
            </a:r>
            <a:r>
              <a:rPr lang="fr-FR" spc="-9" dirty="0" smtClean="0"/>
              <a:t> </a:t>
            </a:r>
            <a:r>
              <a:rPr spc="-5" dirty="0" smtClean="0"/>
              <a:t>de </a:t>
            </a:r>
            <a:r>
              <a:rPr spc="-5" dirty="0"/>
              <a:t>la santé </a:t>
            </a:r>
            <a:r>
              <a:rPr spc="-9" dirty="0"/>
              <a:t>auprès </a:t>
            </a:r>
            <a:r>
              <a:rPr spc="-5" dirty="0"/>
              <a:t>des acteurs</a:t>
            </a:r>
            <a:r>
              <a:rPr spc="9" dirty="0"/>
              <a:t> </a:t>
            </a:r>
            <a:r>
              <a:rPr spc="-5" dirty="0"/>
              <a:t>locaux</a:t>
            </a:r>
          </a:p>
        </p:txBody>
      </p:sp>
      <p:sp>
        <p:nvSpPr>
          <p:cNvPr id="10" name="object 4"/>
          <p:cNvSpPr txBox="1">
            <a:spLocks/>
          </p:cNvSpPr>
          <p:nvPr/>
        </p:nvSpPr>
        <p:spPr>
          <a:xfrm>
            <a:off x="144744" y="1494250"/>
            <a:ext cx="2358765" cy="569217"/>
          </a:xfrm>
          <a:prstGeom prst="rect">
            <a:avLst/>
          </a:prstGeom>
        </p:spPr>
        <p:txBody>
          <a:bodyPr vert="horz" wrap="square" lIns="0" tIns="11516" rIns="0" bIns="0" rtlCol="0">
            <a:spAutoFit/>
          </a:bodyPr>
          <a:lstStyle>
            <a:lvl1pPr>
              <a:defRPr sz="2000" b="1" i="1">
                <a:solidFill>
                  <a:srgbClr val="EF433B"/>
                </a:solidFill>
                <a:latin typeface="Liberation Sans Narrow"/>
                <a:ea typeface="+mj-ea"/>
                <a:cs typeface="Liberation Sans Narrow"/>
              </a:defRPr>
            </a:lvl1pPr>
          </a:lstStyle>
          <a:p>
            <a:pPr marL="11516" marR="4607" indent="394435">
              <a:lnSpc>
                <a:spcPct val="110500"/>
              </a:lnSpc>
              <a:spcBef>
                <a:spcPts val="91"/>
              </a:spcBef>
            </a:pPr>
            <a:r>
              <a:rPr lang="fr-FR" sz="1632" i="0" kern="0" spc="-5" dirty="0">
                <a:solidFill>
                  <a:srgbClr val="8ABD70"/>
                </a:solidFill>
              </a:rPr>
              <a:t>DECLINAISONS  OPERATIONNE</a:t>
            </a:r>
            <a:r>
              <a:rPr lang="fr-FR" sz="1632" i="0" kern="0" spc="-18" dirty="0">
                <a:solidFill>
                  <a:srgbClr val="8ABD70"/>
                </a:solidFill>
              </a:rPr>
              <a:t>L</a:t>
            </a:r>
            <a:r>
              <a:rPr lang="fr-FR" sz="1632" i="0" kern="0" spc="-5" dirty="0">
                <a:solidFill>
                  <a:srgbClr val="8ABD70"/>
                </a:solidFill>
              </a:rPr>
              <a:t>LES</a:t>
            </a:r>
            <a:endParaRPr lang="fr-FR" sz="1632" kern="0" dirty="0"/>
          </a:p>
        </p:txBody>
      </p:sp>
      <p:sp>
        <p:nvSpPr>
          <p:cNvPr id="11" name="object 5"/>
          <p:cNvSpPr txBox="1"/>
          <p:nvPr/>
        </p:nvSpPr>
        <p:spPr>
          <a:xfrm>
            <a:off x="350073" y="2116134"/>
            <a:ext cx="2641280" cy="1306540"/>
          </a:xfrm>
          <a:prstGeom prst="rect">
            <a:avLst/>
          </a:prstGeom>
        </p:spPr>
        <p:txBody>
          <a:bodyPr vert="horz" wrap="square" lIns="0" tIns="20729" rIns="0" bIns="0" rtlCol="0">
            <a:spAutoFit/>
          </a:bodyPr>
          <a:lstStyle/>
          <a:p>
            <a:pPr marL="11516" marR="5758">
              <a:lnSpc>
                <a:spcPts val="1034"/>
              </a:lnSpc>
              <a:spcBef>
                <a:spcPts val="163"/>
              </a:spcBef>
            </a:pPr>
            <a:r>
              <a:rPr sz="907" b="1" spc="-5" dirty="0">
                <a:solidFill>
                  <a:srgbClr val="231F20"/>
                </a:solidFill>
                <a:latin typeface="Liberation Sans Narrow"/>
                <a:cs typeface="Liberation Sans Narrow"/>
              </a:rPr>
              <a:t>Concevoir une communication au service de la promotion  de la</a:t>
            </a:r>
            <a:r>
              <a:rPr sz="907" b="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santé/prévention</a:t>
            </a:r>
            <a:endParaRPr sz="907" dirty="0">
              <a:solidFill>
                <a:prstClr val="black"/>
              </a:solidFill>
              <a:latin typeface="Liberation Sans Narrow"/>
              <a:cs typeface="Liberation Sans Narrow"/>
            </a:endParaRPr>
          </a:p>
          <a:p>
            <a:pPr marL="173897" marR="4607" algn="just">
              <a:lnSpc>
                <a:spcPts val="1034"/>
              </a:lnSpc>
              <a:spcBef>
                <a:spcPts val="558"/>
              </a:spcBef>
            </a:pPr>
            <a:r>
              <a:rPr sz="907" spc="-5" dirty="0">
                <a:solidFill>
                  <a:srgbClr val="231F20"/>
                </a:solidFill>
                <a:latin typeface="Liberation Sans Narrow"/>
                <a:cs typeface="Liberation Sans Narrow"/>
              </a:rPr>
              <a:t>Communiquer sur les concepts de prévention/promotion  de la</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solidFill>
                <a:prstClr val="black"/>
              </a:solidFill>
              <a:latin typeface="Liberation Sans Narrow"/>
              <a:cs typeface="Liberation Sans Narrow"/>
            </a:endParaRPr>
          </a:p>
          <a:p>
            <a:pPr marL="173897" marR="5758" algn="just">
              <a:lnSpc>
                <a:spcPct val="95600"/>
              </a:lnSpc>
              <a:spcBef>
                <a:spcPts val="245"/>
              </a:spcBef>
            </a:pPr>
            <a:r>
              <a:rPr sz="907" spc="-5" dirty="0">
                <a:solidFill>
                  <a:srgbClr val="231F20"/>
                </a:solidFill>
                <a:latin typeface="Liberation Sans Narrow"/>
                <a:cs typeface="Liberation Sans Narrow"/>
              </a:rPr>
              <a:t>Développer le plaidoyer en </a:t>
            </a:r>
            <a:r>
              <a:rPr sz="907" dirty="0">
                <a:solidFill>
                  <a:srgbClr val="231F20"/>
                </a:solidFill>
                <a:latin typeface="Liberation Sans Narrow"/>
                <a:cs typeface="Liberation Sans Narrow"/>
              </a:rPr>
              <a:t>faveur </a:t>
            </a:r>
            <a:r>
              <a:rPr sz="907" spc="-5" dirty="0">
                <a:solidFill>
                  <a:srgbClr val="231F20"/>
                </a:solidFill>
                <a:latin typeface="Liberation Sans Narrow"/>
                <a:cs typeface="Liberation Sans Narrow"/>
              </a:rPr>
              <a:t>de la promotion de la  santé dans les réseaux (association des maires, réseau  des CLS, conseils territoriaux de santé, démocratie  sanitaire)</a:t>
            </a:r>
            <a:endParaRPr sz="907" dirty="0">
              <a:solidFill>
                <a:prstClr val="black"/>
              </a:solidFill>
              <a:latin typeface="Liberation Sans Narrow"/>
              <a:cs typeface="Liberation Sans Narrow"/>
            </a:endParaRPr>
          </a:p>
        </p:txBody>
      </p:sp>
      <p:sp>
        <p:nvSpPr>
          <p:cNvPr id="12" name="object 6"/>
          <p:cNvSpPr txBox="1"/>
          <p:nvPr/>
        </p:nvSpPr>
        <p:spPr>
          <a:xfrm>
            <a:off x="350073" y="3429000"/>
            <a:ext cx="2960859" cy="1641051"/>
          </a:xfrm>
          <a:prstGeom prst="rect">
            <a:avLst/>
          </a:prstGeom>
        </p:spPr>
        <p:txBody>
          <a:bodyPr vert="horz" wrap="square" lIns="0" tIns="20154" rIns="0" bIns="0" rtlCol="0">
            <a:spAutoFit/>
          </a:bodyPr>
          <a:lstStyle/>
          <a:p>
            <a:pPr marL="11516" marR="324761" algn="just">
              <a:lnSpc>
                <a:spcPts val="1043"/>
              </a:lnSpc>
              <a:spcBef>
                <a:spcPts val="159"/>
              </a:spcBef>
            </a:pPr>
            <a:r>
              <a:rPr sz="907" b="1" spc="-5" dirty="0">
                <a:solidFill>
                  <a:srgbClr val="231F20"/>
                </a:solidFill>
                <a:latin typeface="Liberation Sans Narrow"/>
                <a:cs typeface="Liberation Sans Narrow"/>
              </a:rPr>
              <a:t>Impulser/favoriser les temps de sensibilisation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d’échanges régionaux :</a:t>
            </a:r>
            <a:endParaRPr sz="907" dirty="0">
              <a:solidFill>
                <a:prstClr val="black"/>
              </a:solidFill>
              <a:latin typeface="Liberation Sans Narrow"/>
              <a:cs typeface="Liberation Sans Narrow"/>
            </a:endParaRPr>
          </a:p>
          <a:p>
            <a:pPr marL="173897" marR="323610" algn="just">
              <a:lnSpc>
                <a:spcPts val="1034"/>
              </a:lnSpc>
              <a:spcBef>
                <a:spcPts val="553"/>
              </a:spcBef>
            </a:pPr>
            <a:r>
              <a:rPr sz="907" spc="-5" dirty="0">
                <a:solidFill>
                  <a:srgbClr val="231F20"/>
                </a:solidFill>
                <a:latin typeface="Liberation Sans Narrow"/>
                <a:cs typeface="Liberation Sans Narrow"/>
              </a:rPr>
              <a:t>Sur les retours d’expériences et d’échanges </a:t>
            </a:r>
            <a:r>
              <a:rPr sz="907" dirty="0">
                <a:solidFill>
                  <a:srgbClr val="231F20"/>
                </a:solidFill>
                <a:latin typeface="Liberation Sans Narrow"/>
                <a:cs typeface="Liberation Sans Narrow"/>
              </a:rPr>
              <a:t>autour  </a:t>
            </a:r>
            <a:r>
              <a:rPr sz="907" spc="-5" dirty="0">
                <a:solidFill>
                  <a:srgbClr val="231F20"/>
                </a:solidFill>
                <a:latin typeface="Liberation Sans Narrow"/>
                <a:cs typeface="Liberation Sans Narrow"/>
              </a:rPr>
              <a:t>d’actions territorialisées en prévention</a:t>
            </a:r>
            <a:endParaRPr sz="907" dirty="0">
              <a:solidFill>
                <a:prstClr val="black"/>
              </a:solidFill>
              <a:latin typeface="Liberation Sans Narrow"/>
              <a:cs typeface="Liberation Sans Narrow"/>
            </a:endParaRPr>
          </a:p>
          <a:p>
            <a:pPr marL="173897" marR="324186" algn="just">
              <a:lnSpc>
                <a:spcPct val="95400"/>
              </a:lnSpc>
              <a:spcBef>
                <a:spcPts val="254"/>
              </a:spcBef>
            </a:pPr>
            <a:r>
              <a:rPr sz="907" spc="-5" dirty="0">
                <a:solidFill>
                  <a:srgbClr val="231F20"/>
                </a:solidFill>
                <a:latin typeface="Liberation Sans Narrow"/>
                <a:cs typeface="Liberation Sans Narrow"/>
              </a:rPr>
              <a:t>Sur les actions innovantes et/ou probantes en prévention  ainsi que sur l’état de la recherche interventionnelle en  éducation pour la</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solidFill>
                <a:prstClr val="black"/>
              </a:solidFill>
              <a:latin typeface="Liberation Sans Narrow"/>
              <a:cs typeface="Liberation Sans Narrow"/>
            </a:endParaRPr>
          </a:p>
          <a:p>
            <a:pPr marL="11516" marR="320155" algn="just">
              <a:lnSpc>
                <a:spcPct val="95400"/>
              </a:lnSpc>
              <a:spcBef>
                <a:spcPts val="476"/>
              </a:spcBef>
            </a:pPr>
            <a:r>
              <a:rPr sz="907" b="1" spc="-5" dirty="0">
                <a:solidFill>
                  <a:srgbClr val="231F20"/>
                </a:solidFill>
                <a:latin typeface="Liberation Sans Narrow"/>
                <a:cs typeface="Liberation Sans Narrow"/>
              </a:rPr>
              <a:t>Former l’ensemble des acteurs et porteurs </a:t>
            </a:r>
            <a:r>
              <a:rPr sz="907" b="1" dirty="0">
                <a:solidFill>
                  <a:srgbClr val="231F20"/>
                </a:solidFill>
                <a:latin typeface="Liberation Sans Narrow"/>
                <a:cs typeface="Liberation Sans Narrow"/>
              </a:rPr>
              <a:t>d’actions, </a:t>
            </a:r>
            <a:r>
              <a:rPr sz="907" b="1" spc="-5" dirty="0">
                <a:solidFill>
                  <a:srgbClr val="231F20"/>
                </a:solidFill>
                <a:latin typeface="Liberation Sans Narrow"/>
                <a:cs typeface="Liberation Sans Narrow"/>
              </a:rPr>
              <a:t>CLS  ou Contrats Territoriaux de Santé, à la méthodologie  d’intervention et évaluation </a:t>
            </a:r>
            <a:r>
              <a:rPr sz="907" b="1" spc="-9" dirty="0">
                <a:solidFill>
                  <a:srgbClr val="231F20"/>
                </a:solidFill>
                <a:latin typeface="Liberation Sans Narrow"/>
                <a:cs typeface="Liberation Sans Narrow"/>
              </a:rPr>
              <a:t>en </a:t>
            </a:r>
            <a:r>
              <a:rPr sz="907" b="1" spc="-5" dirty="0">
                <a:solidFill>
                  <a:srgbClr val="231F20"/>
                </a:solidFill>
                <a:latin typeface="Liberation Sans Narrow"/>
                <a:cs typeface="Liberation Sans Narrow"/>
              </a:rPr>
              <a:t>promotion de la</a:t>
            </a:r>
            <a:r>
              <a:rPr sz="907" b="1" spc="36" dirty="0">
                <a:solidFill>
                  <a:srgbClr val="231F20"/>
                </a:solidFill>
                <a:latin typeface="Liberation Sans Narrow"/>
                <a:cs typeface="Liberation Sans Narrow"/>
              </a:rPr>
              <a:t> </a:t>
            </a:r>
            <a:r>
              <a:rPr sz="907" b="1" spc="-9" dirty="0">
                <a:solidFill>
                  <a:srgbClr val="231F20"/>
                </a:solidFill>
                <a:latin typeface="Liberation Sans Narrow"/>
                <a:cs typeface="Liberation Sans Narrow"/>
              </a:rPr>
              <a:t>santé</a:t>
            </a:r>
            <a:endParaRPr sz="907" dirty="0">
              <a:solidFill>
                <a:prstClr val="black"/>
              </a:solidFill>
              <a:latin typeface="Liberation Sans Narrow"/>
              <a:cs typeface="Liberation Sans Narrow"/>
            </a:endParaRPr>
          </a:p>
        </p:txBody>
      </p:sp>
      <p:sp>
        <p:nvSpPr>
          <p:cNvPr id="13" name="object 2"/>
          <p:cNvSpPr/>
          <p:nvPr/>
        </p:nvSpPr>
        <p:spPr>
          <a:xfrm>
            <a:off x="293601" y="5179709"/>
            <a:ext cx="2209908" cy="1617407"/>
          </a:xfrm>
          <a:prstGeom prst="rect">
            <a:avLst/>
          </a:prstGeom>
          <a:blipFill>
            <a:blip r:embed="rId4" cstate="print"/>
            <a:stretch>
              <a:fillRect/>
            </a:stretch>
          </a:blipFill>
        </p:spPr>
        <p:txBody>
          <a:bodyPr wrap="square" lIns="0" tIns="0" rIns="0" bIns="0" rtlCol="0"/>
          <a:lstStyle/>
          <a:p>
            <a:endParaRPr sz="1632">
              <a:solidFill>
                <a:prstClr val="black"/>
              </a:solidFill>
            </a:endParaRPr>
          </a:p>
        </p:txBody>
      </p:sp>
      <p:sp>
        <p:nvSpPr>
          <p:cNvPr id="14" name="Parchemin vertical 13"/>
          <p:cNvSpPr/>
          <p:nvPr/>
        </p:nvSpPr>
        <p:spPr>
          <a:xfrm>
            <a:off x="3310932" y="2110380"/>
            <a:ext cx="8647059" cy="4635336"/>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5" name="Image 14"/>
          <p:cNvPicPr>
            <a:picLocks noChangeAspect="1"/>
          </p:cNvPicPr>
          <p:nvPr/>
        </p:nvPicPr>
        <p:blipFill>
          <a:blip r:embed="rId5"/>
          <a:stretch>
            <a:fillRect/>
          </a:stretch>
        </p:blipFill>
        <p:spPr>
          <a:xfrm>
            <a:off x="4725656" y="2144173"/>
            <a:ext cx="354835" cy="508276"/>
          </a:xfrm>
          <a:prstGeom prst="rect">
            <a:avLst/>
          </a:prstGeom>
        </p:spPr>
      </p:pic>
      <p:sp>
        <p:nvSpPr>
          <p:cNvPr id="16" name="ZoneTexte 15"/>
          <p:cNvSpPr txBox="1"/>
          <p:nvPr/>
        </p:nvSpPr>
        <p:spPr>
          <a:xfrm>
            <a:off x="5168853" y="2105264"/>
            <a:ext cx="4698680"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6" name="Espace réservé du numéro de diapositive 5"/>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5</a:t>
            </a:fld>
            <a:endParaRPr lang="fr-FR" sz="1050" dirty="0">
              <a:solidFill>
                <a:prstClr val="black">
                  <a:tint val="75000"/>
                </a:prstClr>
              </a:solidFill>
            </a:endParaRPr>
          </a:p>
        </p:txBody>
      </p:sp>
    </p:spTree>
    <p:extLst>
      <p:ext uri="{BB962C8B-B14F-4D97-AF65-F5344CB8AC3E}">
        <p14:creationId xmlns:p14="http://schemas.microsoft.com/office/powerpoint/2010/main" val="3847362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1608647" y="89872"/>
            <a:ext cx="1923671" cy="657343"/>
          </a:xfrm>
          <a:prstGeom prst="rect">
            <a:avLst/>
          </a:prstGeom>
          <a:blipFill>
            <a:blip r:embed="rId2" cstate="print"/>
            <a:stretch>
              <a:fillRect/>
            </a:stretch>
          </a:blipFill>
        </p:spPr>
        <p:txBody>
          <a:bodyPr wrap="square" lIns="0" tIns="0" rIns="0" bIns="0" rtlCol="0"/>
          <a:lstStyle/>
          <a:p>
            <a:endParaRPr sz="1632">
              <a:solidFill>
                <a:prstClr val="black"/>
              </a:solidFill>
            </a:endParaRPr>
          </a:p>
        </p:txBody>
      </p:sp>
      <p:sp>
        <p:nvSpPr>
          <p:cNvPr id="5" name="object 5"/>
          <p:cNvSpPr/>
          <p:nvPr/>
        </p:nvSpPr>
        <p:spPr>
          <a:xfrm>
            <a:off x="5474116" y="986973"/>
            <a:ext cx="5198376" cy="663895"/>
          </a:xfrm>
          <a:prstGeom prst="rect">
            <a:avLst/>
          </a:prstGeom>
          <a:blipFill>
            <a:blip r:embed="rId3" cstate="print"/>
            <a:stretch>
              <a:fillRect/>
            </a:stretch>
          </a:blipFill>
        </p:spPr>
        <p:txBody>
          <a:bodyPr wrap="square" lIns="0" tIns="0" rIns="0" bIns="0" rtlCol="0"/>
          <a:lstStyle/>
          <a:p>
            <a:endParaRPr sz="1632">
              <a:solidFill>
                <a:prstClr val="black"/>
              </a:solidFill>
            </a:endParaRPr>
          </a:p>
        </p:txBody>
      </p:sp>
      <p:sp>
        <p:nvSpPr>
          <p:cNvPr id="6" name="object 6"/>
          <p:cNvSpPr txBox="1">
            <a:spLocks noGrp="1"/>
          </p:cNvSpPr>
          <p:nvPr>
            <p:ph type="title"/>
          </p:nvPr>
        </p:nvSpPr>
        <p:spPr>
          <a:xfrm>
            <a:off x="3948760" y="62712"/>
            <a:ext cx="7920742" cy="924571"/>
          </a:xfrm>
          <a:prstGeom prst="rect">
            <a:avLst/>
          </a:prstGeom>
        </p:spPr>
        <p:txBody>
          <a:bodyPr vert="horz" wrap="square" lIns="0" tIns="11516" rIns="0" bIns="0" rtlCol="0">
            <a:spAutoFit/>
          </a:bodyPr>
          <a:lstStyle/>
          <a:p>
            <a:pPr marL="11516" marR="4607">
              <a:lnSpc>
                <a:spcPct val="109400"/>
              </a:lnSpc>
              <a:spcBef>
                <a:spcPts val="91"/>
              </a:spcBef>
            </a:pPr>
            <a:r>
              <a:rPr spc="-5" dirty="0"/>
              <a:t>Soutenir l’engagement des professionnels de santé, notamment  de santé primaire, des établissements de santé</a:t>
            </a:r>
            <a:r>
              <a:rPr spc="-23" dirty="0"/>
              <a:t> </a:t>
            </a:r>
            <a:r>
              <a:rPr spc="-5" dirty="0"/>
              <a:t>et</a:t>
            </a:r>
            <a:r>
              <a:rPr lang="fr-FR" spc="-5" dirty="0"/>
              <a:t> </a:t>
            </a:r>
            <a:r>
              <a:rPr spc="-5" dirty="0"/>
              <a:t>services médico-sociaux dans une dynamique de</a:t>
            </a:r>
            <a:r>
              <a:rPr spc="-9" dirty="0"/>
              <a:t> prévention</a:t>
            </a:r>
          </a:p>
        </p:txBody>
      </p:sp>
      <p:sp>
        <p:nvSpPr>
          <p:cNvPr id="14" name="object 10"/>
          <p:cNvSpPr txBox="1"/>
          <p:nvPr/>
        </p:nvSpPr>
        <p:spPr>
          <a:xfrm>
            <a:off x="172917" y="1494249"/>
            <a:ext cx="3518849" cy="3310653"/>
          </a:xfrm>
          <a:prstGeom prst="rect">
            <a:avLst/>
          </a:prstGeom>
        </p:spPr>
        <p:txBody>
          <a:bodyPr vert="horz" wrap="square" lIns="0" tIns="17275" rIns="0" bIns="0" rtlCol="0">
            <a:spAutoFit/>
          </a:bodyPr>
          <a:lstStyle/>
          <a:p>
            <a:pPr marL="11516" marR="5182" algn="just">
              <a:lnSpc>
                <a:spcPct val="95400"/>
              </a:lnSpc>
              <a:spcBef>
                <a:spcPts val="136"/>
              </a:spcBef>
            </a:pPr>
            <a:r>
              <a:rPr sz="907" b="1" spc="-5" dirty="0">
                <a:solidFill>
                  <a:srgbClr val="231F20"/>
                </a:solidFill>
                <a:latin typeface="Liberation Sans Narrow"/>
                <a:cs typeface="Liberation Sans Narrow"/>
              </a:rPr>
              <a:t>Favoriser l’inscription de la promotion de </a:t>
            </a:r>
            <a:r>
              <a:rPr sz="907" b="1" spc="-9" dirty="0">
                <a:solidFill>
                  <a:srgbClr val="231F20"/>
                </a:solidFill>
                <a:latin typeface="Liberation Sans Narrow"/>
                <a:cs typeface="Liberation Sans Narrow"/>
              </a:rPr>
              <a:t>la  </a:t>
            </a:r>
            <a:r>
              <a:rPr sz="907" b="1" spc="-5" dirty="0">
                <a:solidFill>
                  <a:srgbClr val="231F20"/>
                </a:solidFill>
                <a:latin typeface="Liberation Sans Narrow"/>
                <a:cs typeface="Liberation Sans Narrow"/>
              </a:rPr>
              <a:t>santé/prévention dans les projets des établissements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structures accueillant des</a:t>
            </a:r>
            <a:r>
              <a:rPr sz="907" b="1" spc="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usagers</a:t>
            </a:r>
            <a:endParaRPr sz="907" dirty="0">
              <a:solidFill>
                <a:prstClr val="black"/>
              </a:solidFill>
              <a:latin typeface="Liberation Sans Narrow"/>
              <a:cs typeface="Liberation Sans Narrow"/>
            </a:endParaRPr>
          </a:p>
          <a:p>
            <a:pPr marL="173897" marR="6334" algn="just">
              <a:lnSpc>
                <a:spcPct val="95400"/>
              </a:lnSpc>
              <a:spcBef>
                <a:spcPts val="549"/>
              </a:spcBef>
            </a:pPr>
            <a:r>
              <a:rPr sz="907" spc="-5" dirty="0">
                <a:solidFill>
                  <a:srgbClr val="231F20"/>
                </a:solidFill>
                <a:latin typeface="Liberation Sans Narrow"/>
                <a:cs typeface="Liberation Sans Narrow"/>
              </a:rPr>
              <a:t>Au sein des maisons de santé pluri-professionnelles, des  équipes de soins primaires et des centres de santé pluri  professionnelles,</a:t>
            </a:r>
            <a:endParaRPr sz="907" dirty="0">
              <a:solidFill>
                <a:prstClr val="black"/>
              </a:solidFill>
              <a:latin typeface="Liberation Sans Narrow"/>
              <a:cs typeface="Liberation Sans Narrow"/>
            </a:endParaRPr>
          </a:p>
          <a:p>
            <a:pPr marL="173897" marR="5758" algn="just">
              <a:lnSpc>
                <a:spcPct val="95500"/>
              </a:lnSpc>
              <a:spcBef>
                <a:spcPts val="277"/>
              </a:spcBef>
            </a:pPr>
            <a:r>
              <a:rPr sz="907" spc="-5" dirty="0">
                <a:solidFill>
                  <a:srgbClr val="231F20"/>
                </a:solidFill>
                <a:latin typeface="Liberation Sans Narrow"/>
                <a:cs typeface="Liberation Sans Narrow"/>
              </a:rPr>
              <a:t>Favoriser l’inscription dans le </a:t>
            </a:r>
            <a:r>
              <a:rPr sz="907" spc="-9" dirty="0">
                <a:solidFill>
                  <a:srgbClr val="231F20"/>
                </a:solidFill>
                <a:latin typeface="Liberation Sans Narrow"/>
                <a:cs typeface="Liberation Sans Narrow"/>
              </a:rPr>
              <a:t>CPOM </a:t>
            </a:r>
            <a:r>
              <a:rPr sz="907" spc="-5" dirty="0">
                <a:solidFill>
                  <a:srgbClr val="231F20"/>
                </a:solidFill>
                <a:latin typeface="Liberation Sans Narrow"/>
                <a:cs typeface="Liberation Sans Narrow"/>
              </a:rPr>
              <a:t>des établissements  de santé d’actions prioritaires </a:t>
            </a:r>
            <a:r>
              <a:rPr sz="907" dirty="0">
                <a:solidFill>
                  <a:srgbClr val="231F20"/>
                </a:solidFill>
                <a:latin typeface="Liberation Sans Narrow"/>
                <a:cs typeface="Liberation Sans Narrow"/>
              </a:rPr>
              <a:t>de </a:t>
            </a:r>
            <a:r>
              <a:rPr sz="907" spc="-5" dirty="0">
                <a:solidFill>
                  <a:srgbClr val="231F20"/>
                </a:solidFill>
                <a:latin typeface="Liberation Sans Narrow"/>
                <a:cs typeface="Liberation Sans Narrow"/>
              </a:rPr>
              <a:t>prévention auprès des  patients hospitalisés et des usagers du territoire couvert  par l’établissement (ivresse </a:t>
            </a:r>
            <a:r>
              <a:rPr sz="907" dirty="0">
                <a:solidFill>
                  <a:srgbClr val="231F20"/>
                </a:solidFill>
                <a:latin typeface="Liberation Sans Narrow"/>
                <a:cs typeface="Liberation Sans Narrow"/>
              </a:rPr>
              <a:t>aigue </a:t>
            </a:r>
            <a:r>
              <a:rPr sz="907" spc="-5" dirty="0">
                <a:solidFill>
                  <a:srgbClr val="231F20"/>
                </a:solidFill>
                <a:latin typeface="Liberation Sans Narrow"/>
                <a:cs typeface="Liberation Sans Narrow"/>
              </a:rPr>
              <a:t>des jeunes, risque  suicidaire, politique vaccinale, activité physique, santé  environnement, santé bucco-dentaire,</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solidFill>
                <a:prstClr val="black"/>
              </a:solidFill>
              <a:latin typeface="Liberation Sans Narrow"/>
              <a:cs typeface="Liberation Sans Narrow"/>
            </a:endParaRPr>
          </a:p>
          <a:p>
            <a:pPr marL="173897" marR="5758" algn="just">
              <a:lnSpc>
                <a:spcPct val="95600"/>
              </a:lnSpc>
              <a:spcBef>
                <a:spcPts val="277"/>
              </a:spcBef>
            </a:pPr>
            <a:r>
              <a:rPr sz="907" spc="-5" dirty="0">
                <a:solidFill>
                  <a:srgbClr val="231F20"/>
                </a:solidFill>
                <a:latin typeface="Liberation Sans Narrow"/>
                <a:cs typeface="Liberation Sans Narrow"/>
              </a:rPr>
              <a:t>Coordonner la politique régionale autour de la vaccination  en s’appuyant sur les CDPM et en associant étroitement  les acteurs concernés (Assurance maladie, URPS,  collectivités, Education</a:t>
            </a:r>
            <a:r>
              <a:rPr sz="907" spc="5" dirty="0">
                <a:solidFill>
                  <a:srgbClr val="231F20"/>
                </a:solidFill>
                <a:latin typeface="Liberation Sans Narrow"/>
                <a:cs typeface="Liberation Sans Narrow"/>
              </a:rPr>
              <a:t> </a:t>
            </a:r>
            <a:r>
              <a:rPr sz="907" dirty="0">
                <a:solidFill>
                  <a:srgbClr val="231F20"/>
                </a:solidFill>
                <a:latin typeface="Liberation Sans Narrow"/>
                <a:cs typeface="Liberation Sans Narrow"/>
              </a:rPr>
              <a:t>nationale…),</a:t>
            </a:r>
            <a:endParaRPr sz="907" dirty="0">
              <a:solidFill>
                <a:prstClr val="black"/>
              </a:solidFill>
              <a:latin typeface="Liberation Sans Narrow"/>
              <a:cs typeface="Liberation Sans Narrow"/>
            </a:endParaRPr>
          </a:p>
          <a:p>
            <a:pPr marL="173897" marR="4607" algn="just">
              <a:lnSpc>
                <a:spcPct val="95700"/>
              </a:lnSpc>
              <a:spcBef>
                <a:spcPts val="263"/>
              </a:spcBef>
            </a:pPr>
            <a:r>
              <a:rPr sz="907" spc="-5" dirty="0">
                <a:solidFill>
                  <a:srgbClr val="231F20"/>
                </a:solidFill>
                <a:latin typeface="Liberation Sans Narrow"/>
                <a:cs typeface="Liberation Sans Narrow"/>
              </a:rPr>
              <a:t>Coordonner la politique régionale autour de la santé  </a:t>
            </a:r>
            <a:r>
              <a:rPr sz="907" spc="-9" dirty="0">
                <a:solidFill>
                  <a:srgbClr val="231F20"/>
                </a:solidFill>
                <a:latin typeface="Liberation Sans Narrow"/>
                <a:cs typeface="Liberation Sans Narrow"/>
              </a:rPr>
              <a:t>sexuelle </a:t>
            </a:r>
            <a:r>
              <a:rPr sz="907" spc="-5" dirty="0">
                <a:solidFill>
                  <a:srgbClr val="231F20"/>
                </a:solidFill>
                <a:latin typeface="Liberation Sans Narrow"/>
                <a:cs typeface="Liberation Sans Narrow"/>
              </a:rPr>
              <a:t>en </a:t>
            </a:r>
            <a:r>
              <a:rPr sz="907" spc="-9" dirty="0">
                <a:solidFill>
                  <a:srgbClr val="231F20"/>
                </a:solidFill>
                <a:latin typeface="Liberation Sans Narrow"/>
                <a:cs typeface="Liberation Sans Narrow"/>
              </a:rPr>
              <a:t>s’appuyant sur les </a:t>
            </a:r>
            <a:r>
              <a:rPr sz="907" spc="-5" dirty="0">
                <a:solidFill>
                  <a:srgbClr val="231F20"/>
                </a:solidFill>
                <a:latin typeface="Liberation Sans Narrow"/>
                <a:cs typeface="Liberation Sans Narrow"/>
              </a:rPr>
              <a:t>CDPM et le COREVIH, </a:t>
            </a:r>
            <a:r>
              <a:rPr sz="907" spc="-9" dirty="0">
                <a:solidFill>
                  <a:srgbClr val="231F20"/>
                </a:solidFill>
                <a:latin typeface="Liberation Sans Narrow"/>
                <a:cs typeface="Liberation Sans Narrow"/>
              </a:rPr>
              <a:t>et  </a:t>
            </a:r>
            <a:r>
              <a:rPr sz="907" spc="-5" dirty="0">
                <a:solidFill>
                  <a:srgbClr val="231F20"/>
                </a:solidFill>
                <a:latin typeface="Liberation Sans Narrow"/>
                <a:cs typeface="Liberation Sans Narrow"/>
              </a:rPr>
              <a:t>en associant étroitement les acteurs concernés (CPEF,  secteur médico-sociale, URPS, associations, collectivités,  Education</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nationale…),</a:t>
            </a:r>
            <a:endParaRPr sz="907" dirty="0">
              <a:solidFill>
                <a:prstClr val="black"/>
              </a:solidFill>
              <a:latin typeface="Liberation Sans Narrow"/>
              <a:cs typeface="Liberation Sans Narrow"/>
            </a:endParaRPr>
          </a:p>
          <a:p>
            <a:pPr marL="173897" marR="6334" algn="just">
              <a:lnSpc>
                <a:spcPct val="95600"/>
              </a:lnSpc>
              <a:spcBef>
                <a:spcPts val="263"/>
              </a:spcBef>
            </a:pPr>
            <a:r>
              <a:rPr sz="907" spc="-5" dirty="0">
                <a:solidFill>
                  <a:srgbClr val="231F20"/>
                </a:solidFill>
                <a:latin typeface="Liberation Sans Narrow"/>
                <a:cs typeface="Liberation Sans Narrow"/>
              </a:rPr>
              <a:t>Coordonner la politique </a:t>
            </a:r>
            <a:r>
              <a:rPr sz="907" dirty="0">
                <a:solidFill>
                  <a:srgbClr val="231F20"/>
                </a:solidFill>
                <a:latin typeface="Liberation Sans Narrow"/>
                <a:cs typeface="Liberation Sans Narrow"/>
              </a:rPr>
              <a:t>régionale </a:t>
            </a:r>
            <a:r>
              <a:rPr sz="907" spc="-5" dirty="0">
                <a:solidFill>
                  <a:srgbClr val="231F20"/>
                </a:solidFill>
                <a:latin typeface="Liberation Sans Narrow"/>
                <a:cs typeface="Liberation Sans Narrow"/>
              </a:rPr>
              <a:t>autour de la santé  bucco-dentaire en associant étroitement les acteurs  </a:t>
            </a:r>
            <a:r>
              <a:rPr sz="907" spc="-9" dirty="0">
                <a:solidFill>
                  <a:srgbClr val="231F20"/>
                </a:solidFill>
                <a:latin typeface="Liberation Sans Narrow"/>
                <a:cs typeface="Liberation Sans Narrow"/>
              </a:rPr>
              <a:t>concernés (Assurance Maladie, URPS, </a:t>
            </a:r>
            <a:r>
              <a:rPr sz="907" spc="-5" dirty="0">
                <a:solidFill>
                  <a:srgbClr val="231F20"/>
                </a:solidFill>
                <a:latin typeface="Liberation Sans Narrow"/>
                <a:cs typeface="Liberation Sans Narrow"/>
              </a:rPr>
              <a:t>collectivités,  Education Nationale, assurances complémentaires,</a:t>
            </a:r>
            <a:r>
              <a:rPr sz="907" spc="41"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solidFill>
                <a:prstClr val="black"/>
              </a:solidFill>
              <a:latin typeface="Liberation Sans Narrow"/>
              <a:cs typeface="Liberation Sans Narrow"/>
            </a:endParaRPr>
          </a:p>
        </p:txBody>
      </p:sp>
      <p:sp>
        <p:nvSpPr>
          <p:cNvPr id="15" name="object 9"/>
          <p:cNvSpPr txBox="1">
            <a:spLocks/>
          </p:cNvSpPr>
          <p:nvPr/>
        </p:nvSpPr>
        <p:spPr>
          <a:xfrm>
            <a:off x="270464" y="875047"/>
            <a:ext cx="3421302" cy="547160"/>
          </a:xfrm>
          <a:prstGeom prst="rect">
            <a:avLst/>
          </a:prstGeom>
        </p:spPr>
        <p:txBody>
          <a:bodyPr vert="horz" wrap="square" lIns="0" tIns="11516" rIns="0" bIns="0" rtlCol="0">
            <a:spAutoFit/>
          </a:bodyPr>
          <a:lstStyle>
            <a:lvl1pPr>
              <a:defRPr sz="2000" b="1" i="1">
                <a:solidFill>
                  <a:srgbClr val="EF433B"/>
                </a:solidFill>
                <a:latin typeface="Liberation Sans Narrow"/>
                <a:ea typeface="+mj-ea"/>
                <a:cs typeface="Liberation Sans Narrow"/>
              </a:defRPr>
            </a:lvl1pPr>
          </a:lstStyle>
          <a:p>
            <a:pPr marL="11516" marR="4607" indent="394435">
              <a:lnSpc>
                <a:spcPct val="110500"/>
              </a:lnSpc>
              <a:spcBef>
                <a:spcPts val="91"/>
              </a:spcBef>
            </a:pPr>
            <a:r>
              <a:rPr lang="fr-FR" sz="1632" i="0" kern="0" spc="-5" dirty="0">
                <a:solidFill>
                  <a:srgbClr val="8ABD70"/>
                </a:solidFill>
              </a:rPr>
              <a:t>DECLINAISONS  </a:t>
            </a:r>
            <a:r>
              <a:rPr lang="fr-FR" sz="1632" i="0" kern="0" spc="-5" dirty="0" smtClean="0">
                <a:solidFill>
                  <a:srgbClr val="8ABD70"/>
                </a:solidFill>
              </a:rPr>
              <a:t>OPERATIONNE</a:t>
            </a:r>
            <a:r>
              <a:rPr lang="fr-FR" sz="1632" i="0" kern="0" spc="-18" dirty="0" smtClean="0">
                <a:solidFill>
                  <a:srgbClr val="8ABD70"/>
                </a:solidFill>
              </a:rPr>
              <a:t>L</a:t>
            </a:r>
            <a:r>
              <a:rPr lang="fr-FR" sz="1632" i="0" kern="0" spc="-9" dirty="0" smtClean="0">
                <a:solidFill>
                  <a:srgbClr val="8ABD70"/>
                </a:solidFill>
              </a:rPr>
              <a:t>L</a:t>
            </a:r>
            <a:r>
              <a:rPr lang="fr-FR" sz="1632" i="0" kern="0" spc="-5" dirty="0" smtClean="0">
                <a:solidFill>
                  <a:srgbClr val="8ABD70"/>
                </a:solidFill>
              </a:rPr>
              <a:t>ES</a:t>
            </a:r>
            <a:endParaRPr lang="fr-FR" sz="1632" kern="0" dirty="0"/>
          </a:p>
        </p:txBody>
      </p:sp>
      <p:sp>
        <p:nvSpPr>
          <p:cNvPr id="16" name="object 11"/>
          <p:cNvSpPr txBox="1"/>
          <p:nvPr/>
        </p:nvSpPr>
        <p:spPr>
          <a:xfrm>
            <a:off x="316445" y="4956871"/>
            <a:ext cx="3375321" cy="1283303"/>
          </a:xfrm>
          <a:prstGeom prst="rect">
            <a:avLst/>
          </a:prstGeom>
        </p:spPr>
        <p:txBody>
          <a:bodyPr vert="horz" wrap="square" lIns="0" tIns="17275" rIns="0" bIns="0" rtlCol="0">
            <a:spAutoFit/>
          </a:bodyPr>
          <a:lstStyle/>
          <a:p>
            <a:pPr marL="11516" marR="6334" algn="just">
              <a:lnSpc>
                <a:spcPct val="95500"/>
              </a:lnSpc>
              <a:spcBef>
                <a:spcPts val="136"/>
              </a:spcBef>
            </a:pPr>
            <a:r>
              <a:rPr sz="907" spc="-5" dirty="0">
                <a:solidFill>
                  <a:srgbClr val="231F20"/>
                </a:solidFill>
                <a:latin typeface="Liberation Sans Narrow"/>
                <a:cs typeface="Liberation Sans Narrow"/>
              </a:rPr>
              <a:t>Au sein des CHU de Nantes et Angers, soutenir les  Conseillers médicaux en environnement intérieur dans les  5 territoires de santé sur prescription</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médicale</a:t>
            </a:r>
            <a:endParaRPr sz="907" dirty="0">
              <a:solidFill>
                <a:prstClr val="black"/>
              </a:solidFill>
              <a:latin typeface="Liberation Sans Narrow"/>
              <a:cs typeface="Liberation Sans Narrow"/>
            </a:endParaRPr>
          </a:p>
          <a:p>
            <a:pPr marL="173897" marR="6334" algn="just">
              <a:lnSpc>
                <a:spcPts val="1034"/>
              </a:lnSpc>
              <a:spcBef>
                <a:spcPts val="304"/>
              </a:spcBef>
            </a:pPr>
            <a:r>
              <a:rPr sz="907" spc="-5" dirty="0">
                <a:solidFill>
                  <a:srgbClr val="231F20"/>
                </a:solidFill>
                <a:latin typeface="Liberation Sans Narrow"/>
                <a:cs typeface="Liberation Sans Narrow"/>
              </a:rPr>
              <a:t>Au sein des hôpitaux dans le cadre de la démarche  des « hôpitaux promoteurs de santé</a:t>
            </a:r>
            <a:r>
              <a:rPr sz="907" spc="2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t>
            </a:r>
            <a:endParaRPr sz="907" dirty="0">
              <a:solidFill>
                <a:prstClr val="black"/>
              </a:solidFill>
              <a:latin typeface="Liberation Sans Narrow"/>
              <a:cs typeface="Liberation Sans Narrow"/>
            </a:endParaRPr>
          </a:p>
          <a:p>
            <a:pPr marL="173897" marR="4607" algn="just">
              <a:lnSpc>
                <a:spcPct val="95400"/>
              </a:lnSpc>
              <a:spcBef>
                <a:spcPts val="254"/>
              </a:spcBef>
            </a:pPr>
            <a:r>
              <a:rPr sz="907" spc="-5" dirty="0">
                <a:solidFill>
                  <a:srgbClr val="231F20"/>
                </a:solidFill>
                <a:latin typeface="Liberation Sans Narrow"/>
                <a:cs typeface="Liberation Sans Narrow"/>
              </a:rPr>
              <a:t>Au sein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ESMS pour personnes âgées et  personnes en situation de handicap en intégrant </a:t>
            </a:r>
            <a:r>
              <a:rPr sz="907" dirty="0">
                <a:solidFill>
                  <a:srgbClr val="231F20"/>
                </a:solidFill>
                <a:latin typeface="Liberation Sans Narrow"/>
                <a:cs typeface="Liberation Sans Narrow"/>
              </a:rPr>
              <a:t>des  </a:t>
            </a:r>
            <a:r>
              <a:rPr sz="907" spc="-5" dirty="0">
                <a:solidFill>
                  <a:srgbClr val="231F20"/>
                </a:solidFill>
                <a:latin typeface="Liberation Sans Narrow"/>
                <a:cs typeface="Liberation Sans Narrow"/>
              </a:rPr>
              <a:t>objectifs prioritaires de prévention dans les </a:t>
            </a:r>
            <a:r>
              <a:rPr sz="907" spc="-9" dirty="0">
                <a:solidFill>
                  <a:srgbClr val="231F20"/>
                </a:solidFill>
                <a:latin typeface="Liberation Sans Narrow"/>
                <a:cs typeface="Liberation Sans Narrow"/>
              </a:rPr>
              <a:t>CPOM  </a:t>
            </a:r>
            <a:r>
              <a:rPr sz="907" spc="-5" dirty="0">
                <a:solidFill>
                  <a:srgbClr val="231F20"/>
                </a:solidFill>
                <a:latin typeface="Liberation Sans Narrow"/>
                <a:cs typeface="Liberation Sans Narrow"/>
              </a:rPr>
              <a:t>signés entre l’ARS et les établissements </a:t>
            </a:r>
            <a:r>
              <a:rPr sz="907" dirty="0">
                <a:solidFill>
                  <a:srgbClr val="231F20"/>
                </a:solidFill>
                <a:latin typeface="Liberation Sans Narrow"/>
                <a:cs typeface="Liberation Sans Narrow"/>
              </a:rPr>
              <a:t>médico-  </a:t>
            </a:r>
            <a:r>
              <a:rPr sz="907" spc="-5" dirty="0">
                <a:solidFill>
                  <a:srgbClr val="231F20"/>
                </a:solidFill>
                <a:latin typeface="Liberation Sans Narrow"/>
                <a:cs typeface="Liberation Sans Narrow"/>
              </a:rPr>
              <a:t>sociaux.</a:t>
            </a:r>
            <a:endParaRPr sz="907" dirty="0">
              <a:solidFill>
                <a:prstClr val="black"/>
              </a:solidFill>
              <a:latin typeface="Liberation Sans Narrow"/>
              <a:cs typeface="Liberation Sans Narrow"/>
            </a:endParaRPr>
          </a:p>
        </p:txBody>
      </p:sp>
      <p:sp>
        <p:nvSpPr>
          <p:cNvPr id="17" name="object 12"/>
          <p:cNvSpPr txBox="1"/>
          <p:nvPr/>
        </p:nvSpPr>
        <p:spPr>
          <a:xfrm>
            <a:off x="4205520" y="2153104"/>
            <a:ext cx="5923672" cy="1117831"/>
          </a:xfrm>
          <a:prstGeom prst="rect">
            <a:avLst/>
          </a:prstGeom>
        </p:spPr>
        <p:txBody>
          <a:bodyPr vert="horz" wrap="square" lIns="0" tIns="20154" rIns="0" bIns="0" rtlCol="0">
            <a:spAutoFit/>
          </a:bodyPr>
          <a:lstStyle/>
          <a:p>
            <a:pPr marL="11516" marR="5182">
              <a:lnSpc>
                <a:spcPts val="1043"/>
              </a:lnSpc>
              <a:spcBef>
                <a:spcPts val="159"/>
              </a:spcBef>
            </a:pPr>
            <a:r>
              <a:rPr sz="907" b="1" spc="-5" dirty="0">
                <a:solidFill>
                  <a:srgbClr val="231F20"/>
                </a:solidFill>
                <a:latin typeface="Liberation Sans Narrow"/>
                <a:cs typeface="Liberation Sans Narrow"/>
              </a:rPr>
              <a:t>Renforcer l’intégration de la prévention dans la pratique  des professionnels de</a:t>
            </a:r>
            <a:r>
              <a:rPr sz="907" b="1" spc="5" dirty="0">
                <a:solidFill>
                  <a:srgbClr val="231F20"/>
                </a:solidFill>
                <a:latin typeface="Liberation Sans Narrow"/>
                <a:cs typeface="Liberation Sans Narrow"/>
              </a:rPr>
              <a:t> </a:t>
            </a:r>
            <a:r>
              <a:rPr sz="907" b="1" spc="-9" dirty="0">
                <a:solidFill>
                  <a:srgbClr val="231F20"/>
                </a:solidFill>
                <a:latin typeface="Liberation Sans Narrow"/>
                <a:cs typeface="Liberation Sans Narrow"/>
              </a:rPr>
              <a:t>santé</a:t>
            </a:r>
            <a:endParaRPr sz="907" dirty="0">
              <a:solidFill>
                <a:prstClr val="black"/>
              </a:solidFill>
              <a:latin typeface="Liberation Sans Narrow"/>
              <a:cs typeface="Liberation Sans Narrow"/>
            </a:endParaRPr>
          </a:p>
          <a:p>
            <a:pPr marL="173897" marR="5182" algn="just">
              <a:lnSpc>
                <a:spcPts val="1043"/>
              </a:lnSpc>
              <a:spcBef>
                <a:spcPts val="535"/>
              </a:spcBef>
            </a:pPr>
            <a:r>
              <a:rPr sz="907" spc="-9" dirty="0">
                <a:solidFill>
                  <a:srgbClr val="231F20"/>
                </a:solidFill>
                <a:latin typeface="Liberation Sans Narrow"/>
                <a:cs typeface="Liberation Sans Narrow"/>
              </a:rPr>
              <a:t>Renforcer </a:t>
            </a:r>
            <a:r>
              <a:rPr sz="907" spc="-5" dirty="0">
                <a:solidFill>
                  <a:srgbClr val="231F20"/>
                </a:solidFill>
                <a:latin typeface="Liberation Sans Narrow"/>
                <a:cs typeface="Liberation Sans Narrow"/>
              </a:rPr>
              <a:t>la </a:t>
            </a:r>
            <a:r>
              <a:rPr sz="907" spc="-9" dirty="0">
                <a:solidFill>
                  <a:srgbClr val="231F20"/>
                </a:solidFill>
                <a:latin typeface="Liberation Sans Narrow"/>
                <a:cs typeface="Liberation Sans Narrow"/>
              </a:rPr>
              <a:t>coopération entre l’ARS </a:t>
            </a:r>
            <a:r>
              <a:rPr sz="907" spc="-5" dirty="0">
                <a:solidFill>
                  <a:srgbClr val="231F20"/>
                </a:solidFill>
                <a:latin typeface="Liberation Sans Narrow"/>
                <a:cs typeface="Liberation Sans Narrow"/>
              </a:rPr>
              <a:t>/ </a:t>
            </a:r>
            <a:r>
              <a:rPr sz="907" spc="-9"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URPS / APMSL  pour améliorer la diffusion de messages de </a:t>
            </a:r>
            <a:r>
              <a:rPr sz="907" dirty="0">
                <a:solidFill>
                  <a:srgbClr val="231F20"/>
                </a:solidFill>
                <a:latin typeface="Liberation Sans Narrow"/>
                <a:cs typeface="Liberation Sans Narrow"/>
              </a:rPr>
              <a:t>prévention,</a:t>
            </a:r>
            <a:endParaRPr sz="907" dirty="0">
              <a:solidFill>
                <a:prstClr val="black"/>
              </a:solidFill>
              <a:latin typeface="Liberation Sans Narrow"/>
              <a:cs typeface="Liberation Sans Narrow"/>
            </a:endParaRPr>
          </a:p>
          <a:p>
            <a:pPr marL="173897" marR="4607" algn="just">
              <a:lnSpc>
                <a:spcPct val="95400"/>
              </a:lnSpc>
              <a:spcBef>
                <a:spcPts val="254"/>
              </a:spcBef>
            </a:pPr>
            <a:r>
              <a:rPr sz="907" spc="-5" dirty="0">
                <a:solidFill>
                  <a:srgbClr val="231F20"/>
                </a:solidFill>
                <a:latin typeface="Liberation Sans Narrow"/>
                <a:cs typeface="Liberation Sans Narrow"/>
              </a:rPr>
              <a:t>Contribuer à l’inscription de sujets prévention dans les  programmes réalisés par les </a:t>
            </a:r>
            <a:r>
              <a:rPr sz="907" dirty="0">
                <a:solidFill>
                  <a:srgbClr val="231F20"/>
                </a:solidFill>
                <a:latin typeface="Liberation Sans Narrow"/>
                <a:cs typeface="Liberation Sans Narrow"/>
              </a:rPr>
              <a:t>organismes </a:t>
            </a:r>
            <a:r>
              <a:rPr sz="907" spc="-5" dirty="0">
                <a:solidFill>
                  <a:srgbClr val="231F20"/>
                </a:solidFill>
                <a:latin typeface="Liberation Sans Narrow"/>
                <a:cs typeface="Liberation Sans Narrow"/>
              </a:rPr>
              <a:t>de formation  continue,</a:t>
            </a:r>
            <a:endParaRPr sz="907" dirty="0">
              <a:solidFill>
                <a:prstClr val="black"/>
              </a:solidFill>
              <a:latin typeface="Liberation Sans Narrow"/>
              <a:cs typeface="Liberation Sans Narrow"/>
            </a:endParaRPr>
          </a:p>
          <a:p>
            <a:pPr marL="173897" marR="4607" algn="just">
              <a:lnSpc>
                <a:spcPct val="95600"/>
              </a:lnSpc>
              <a:spcBef>
                <a:spcPts val="263"/>
              </a:spcBef>
            </a:pPr>
            <a:r>
              <a:rPr sz="907" spc="-5" dirty="0">
                <a:solidFill>
                  <a:srgbClr val="231F20"/>
                </a:solidFill>
                <a:latin typeface="Liberation Sans Narrow"/>
                <a:cs typeface="Liberation Sans Narrow"/>
              </a:rPr>
              <a:t>Sensibiliser et/ou impliquer les étudiants en santé autour  de la prévention (addictions, santé mentale, relations  affectives et sexuelles, santé-environnement, nutrition,  santé bucco-dentaire),</a:t>
            </a:r>
            <a:endParaRPr sz="907" dirty="0">
              <a:solidFill>
                <a:prstClr val="black"/>
              </a:solidFill>
              <a:latin typeface="Liberation Sans Narrow"/>
              <a:cs typeface="Liberation Sans Narrow"/>
            </a:endParaRPr>
          </a:p>
          <a:p>
            <a:pPr marL="173897" marR="6910" algn="just">
              <a:lnSpc>
                <a:spcPts val="1043"/>
              </a:lnSpc>
              <a:spcBef>
                <a:spcPts val="299"/>
              </a:spcBef>
            </a:pPr>
            <a:r>
              <a:rPr sz="907" spc="-5" dirty="0">
                <a:solidFill>
                  <a:srgbClr val="231F20"/>
                </a:solidFill>
                <a:latin typeface="Liberation Sans Narrow"/>
                <a:cs typeface="Liberation Sans Narrow"/>
              </a:rPr>
              <a:t>Former les professionnels de santé et de l’éducation  physique et sportive à la promotion du sport</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santé.</a:t>
            </a:r>
            <a:endParaRPr sz="907" dirty="0">
              <a:solidFill>
                <a:prstClr val="black"/>
              </a:solidFill>
              <a:latin typeface="Liberation Sans Narrow"/>
              <a:cs typeface="Liberation Sans Narrow"/>
            </a:endParaRPr>
          </a:p>
        </p:txBody>
      </p:sp>
      <p:sp>
        <p:nvSpPr>
          <p:cNvPr id="18" name="object 13"/>
          <p:cNvSpPr txBox="1"/>
          <p:nvPr/>
        </p:nvSpPr>
        <p:spPr>
          <a:xfrm>
            <a:off x="3948760" y="3341752"/>
            <a:ext cx="5829074" cy="1095004"/>
          </a:xfrm>
          <a:prstGeom prst="rect">
            <a:avLst/>
          </a:prstGeom>
        </p:spPr>
        <p:txBody>
          <a:bodyPr vert="horz" wrap="square" lIns="0" tIns="20154" rIns="0" bIns="0" rtlCol="0">
            <a:spAutoFit/>
          </a:bodyPr>
          <a:lstStyle/>
          <a:p>
            <a:pPr marL="11516" marR="4607">
              <a:lnSpc>
                <a:spcPts val="1043"/>
              </a:lnSpc>
              <a:spcBef>
                <a:spcPts val="159"/>
              </a:spcBef>
            </a:pPr>
            <a:r>
              <a:rPr sz="907" b="1" spc="-5" dirty="0">
                <a:solidFill>
                  <a:srgbClr val="231F20"/>
                </a:solidFill>
                <a:latin typeface="Liberation Sans Narrow"/>
                <a:cs typeface="Liberation Sans Narrow"/>
              </a:rPr>
              <a:t>Accompagner les professionnels de </a:t>
            </a:r>
            <a:r>
              <a:rPr sz="907" b="1" dirty="0">
                <a:solidFill>
                  <a:srgbClr val="231F20"/>
                </a:solidFill>
                <a:latin typeface="Liberation Sans Narrow"/>
                <a:cs typeface="Liberation Sans Narrow"/>
              </a:rPr>
              <a:t>santé </a:t>
            </a:r>
            <a:r>
              <a:rPr sz="907" b="1" spc="-5" dirty="0">
                <a:solidFill>
                  <a:srgbClr val="231F20"/>
                </a:solidFill>
                <a:latin typeface="Liberation Sans Narrow"/>
                <a:cs typeface="Liberation Sans Narrow"/>
              </a:rPr>
              <a:t>dans la  définition </a:t>
            </a:r>
            <a:r>
              <a:rPr sz="907" b="1" spc="-9" dirty="0">
                <a:solidFill>
                  <a:srgbClr val="231F20"/>
                </a:solidFill>
                <a:latin typeface="Liberation Sans Narrow"/>
                <a:cs typeface="Liberation Sans Narrow"/>
              </a:rPr>
              <a:t>et </a:t>
            </a:r>
            <a:r>
              <a:rPr sz="907" b="1" spc="-5" dirty="0">
                <a:solidFill>
                  <a:srgbClr val="231F20"/>
                </a:solidFill>
                <a:latin typeface="Liberation Sans Narrow"/>
                <a:cs typeface="Liberation Sans Narrow"/>
              </a:rPr>
              <a:t>la mise en œuvre d’actions </a:t>
            </a:r>
            <a:r>
              <a:rPr sz="907" b="1" dirty="0">
                <a:solidFill>
                  <a:srgbClr val="231F20"/>
                </a:solidFill>
                <a:latin typeface="Liberation Sans Narrow"/>
                <a:cs typeface="Liberation Sans Narrow"/>
              </a:rPr>
              <a:t>de</a:t>
            </a:r>
            <a:r>
              <a:rPr sz="907" b="1" spc="45"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prévention</a:t>
            </a:r>
            <a:endParaRPr sz="907" dirty="0">
              <a:solidFill>
                <a:prstClr val="black"/>
              </a:solidFill>
              <a:latin typeface="Liberation Sans Narrow"/>
              <a:cs typeface="Liberation Sans Narrow"/>
            </a:endParaRPr>
          </a:p>
          <a:p>
            <a:pPr marL="173897">
              <a:lnSpc>
                <a:spcPts val="1065"/>
              </a:lnSpc>
              <a:spcBef>
                <a:spcPts val="462"/>
              </a:spcBef>
            </a:pPr>
            <a:r>
              <a:rPr sz="907" spc="-5" dirty="0">
                <a:solidFill>
                  <a:srgbClr val="231F20"/>
                </a:solidFill>
                <a:latin typeface="Liberation Sans Narrow"/>
                <a:cs typeface="Liberation Sans Narrow"/>
              </a:rPr>
              <a:t>Favoriser les </a:t>
            </a:r>
            <a:r>
              <a:rPr sz="907" dirty="0">
                <a:solidFill>
                  <a:srgbClr val="231F20"/>
                </a:solidFill>
                <a:latin typeface="Liberation Sans Narrow"/>
                <a:cs typeface="Liberation Sans Narrow"/>
              </a:rPr>
              <a:t>liens </a:t>
            </a:r>
            <a:r>
              <a:rPr sz="907" spc="-5" dirty="0">
                <a:solidFill>
                  <a:srgbClr val="231F20"/>
                </a:solidFill>
                <a:latin typeface="Liberation Sans Narrow"/>
                <a:cs typeface="Liberation Sans Narrow"/>
              </a:rPr>
              <a:t>entre ces acteurs et les</a:t>
            </a:r>
            <a:r>
              <a:rPr sz="907"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associations</a:t>
            </a:r>
            <a:endParaRPr sz="907" dirty="0">
              <a:solidFill>
                <a:prstClr val="black"/>
              </a:solidFill>
              <a:latin typeface="Liberation Sans Narrow"/>
              <a:cs typeface="Liberation Sans Narrow"/>
            </a:endParaRPr>
          </a:p>
          <a:p>
            <a:pPr marL="173897" marR="5182" algn="just">
              <a:lnSpc>
                <a:spcPct val="95600"/>
              </a:lnSpc>
              <a:spcBef>
                <a:spcPts val="23"/>
              </a:spcBef>
            </a:pPr>
            <a:r>
              <a:rPr sz="907" spc="-5" dirty="0">
                <a:solidFill>
                  <a:srgbClr val="231F20"/>
                </a:solidFill>
                <a:latin typeface="Liberation Sans Narrow"/>
                <a:cs typeface="Liberation Sans Narrow"/>
              </a:rPr>
              <a:t>« ressources » en prévention/promotion de la santé  (dispositif de soutien aux politiques et aux interventions en  prévention/promotion de la santé ou opérateurs  généralistes en Education </a:t>
            </a:r>
            <a:r>
              <a:rPr sz="907" dirty="0">
                <a:solidFill>
                  <a:srgbClr val="231F20"/>
                </a:solidFill>
                <a:latin typeface="Liberation Sans Narrow"/>
                <a:cs typeface="Liberation Sans Narrow"/>
              </a:rPr>
              <a:t>Physique </a:t>
            </a:r>
            <a:r>
              <a:rPr sz="907" spc="-5" dirty="0">
                <a:solidFill>
                  <a:srgbClr val="231F20"/>
                </a:solidFill>
                <a:latin typeface="Liberation Sans Narrow"/>
                <a:cs typeface="Liberation Sans Narrow"/>
              </a:rPr>
              <a:t>et</a:t>
            </a:r>
            <a:r>
              <a:rPr sz="907" spc="23"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Sportive),</a:t>
            </a:r>
            <a:endParaRPr sz="907" dirty="0">
              <a:solidFill>
                <a:prstClr val="black"/>
              </a:solidFill>
              <a:latin typeface="Liberation Sans Narrow"/>
              <a:cs typeface="Liberation Sans Narrow"/>
            </a:endParaRPr>
          </a:p>
          <a:p>
            <a:pPr marL="173897" marR="4607" algn="just">
              <a:lnSpc>
                <a:spcPct val="95700"/>
              </a:lnSpc>
              <a:spcBef>
                <a:spcPts val="263"/>
              </a:spcBef>
            </a:pPr>
            <a:r>
              <a:rPr sz="907" spc="-5" dirty="0">
                <a:solidFill>
                  <a:srgbClr val="231F20"/>
                </a:solidFill>
                <a:latin typeface="Liberation Sans Narrow"/>
                <a:cs typeface="Liberation Sans Narrow"/>
              </a:rPr>
              <a:t>Renforcer les temps d’échanges territoriaux ou régionaux  de connaissances et de pratiques entre ces acteurs pour  partager, mutualiser, valoriser </a:t>
            </a:r>
            <a:r>
              <a:rPr sz="907" spc="-9"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actions pertinentes et  probantes,</a:t>
            </a:r>
            <a:endParaRPr sz="907" dirty="0">
              <a:solidFill>
                <a:prstClr val="black"/>
              </a:solidFill>
              <a:latin typeface="Liberation Sans Narrow"/>
              <a:cs typeface="Liberation Sans Narrow"/>
            </a:endParaRPr>
          </a:p>
          <a:p>
            <a:pPr marL="173897" marR="7486" algn="just">
              <a:lnSpc>
                <a:spcPts val="1043"/>
              </a:lnSpc>
              <a:spcBef>
                <a:spcPts val="299"/>
              </a:spcBef>
            </a:pPr>
            <a:r>
              <a:rPr sz="907" spc="-5" dirty="0">
                <a:solidFill>
                  <a:srgbClr val="231F20"/>
                </a:solidFill>
                <a:latin typeface="Liberation Sans Narrow"/>
                <a:cs typeface="Liberation Sans Narrow"/>
              </a:rPr>
              <a:t>Proposer une offre d’accompagnement méthodologique  (ateliers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d’écriture….).</a:t>
            </a:r>
            <a:endParaRPr sz="907" dirty="0">
              <a:solidFill>
                <a:prstClr val="black"/>
              </a:solidFill>
              <a:latin typeface="Liberation Sans Narrow"/>
              <a:cs typeface="Liberation Sans Narrow"/>
            </a:endParaRPr>
          </a:p>
        </p:txBody>
      </p:sp>
      <p:pic>
        <p:nvPicPr>
          <p:cNvPr id="2" name="Image 1"/>
          <p:cNvPicPr>
            <a:picLocks noChangeAspect="1"/>
          </p:cNvPicPr>
          <p:nvPr/>
        </p:nvPicPr>
        <p:blipFill>
          <a:blip r:embed="rId4"/>
          <a:stretch>
            <a:fillRect/>
          </a:stretch>
        </p:blipFill>
        <p:spPr>
          <a:xfrm>
            <a:off x="7359838" y="4573753"/>
            <a:ext cx="2286198" cy="2103302"/>
          </a:xfrm>
          <a:prstGeom prst="rect">
            <a:avLst/>
          </a:prstGeom>
        </p:spPr>
      </p:pic>
      <p:sp>
        <p:nvSpPr>
          <p:cNvPr id="7" name="Espace réservé du numéro de diapositive 6"/>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6</a:t>
            </a:fld>
            <a:endParaRPr lang="fr-FR" sz="1050" dirty="0">
              <a:solidFill>
                <a:prstClr val="black">
                  <a:tint val="75000"/>
                </a:prstClr>
              </a:solidFill>
            </a:endParaRPr>
          </a:p>
        </p:txBody>
      </p:sp>
    </p:spTree>
    <p:extLst>
      <p:ext uri="{BB962C8B-B14F-4D97-AF65-F5344CB8AC3E}">
        <p14:creationId xmlns:p14="http://schemas.microsoft.com/office/powerpoint/2010/main" val="3933448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Parchemin vertical 13"/>
          <p:cNvSpPr/>
          <p:nvPr/>
        </p:nvSpPr>
        <p:spPr>
          <a:xfrm>
            <a:off x="70792" y="205876"/>
            <a:ext cx="11881301" cy="6633431"/>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5" name="Image 14"/>
          <p:cNvPicPr>
            <a:picLocks noChangeAspect="1"/>
          </p:cNvPicPr>
          <p:nvPr/>
        </p:nvPicPr>
        <p:blipFill>
          <a:blip r:embed="rId2"/>
          <a:stretch>
            <a:fillRect/>
          </a:stretch>
        </p:blipFill>
        <p:spPr>
          <a:xfrm>
            <a:off x="1949221" y="264121"/>
            <a:ext cx="502499" cy="727373"/>
          </a:xfrm>
          <a:prstGeom prst="rect">
            <a:avLst/>
          </a:prstGeom>
        </p:spPr>
      </p:pic>
      <p:sp>
        <p:nvSpPr>
          <p:cNvPr id="16" name="ZoneTexte 15"/>
          <p:cNvSpPr txBox="1"/>
          <p:nvPr/>
        </p:nvSpPr>
        <p:spPr>
          <a:xfrm>
            <a:off x="2829630" y="376652"/>
            <a:ext cx="6654031"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3" name="Espace réservé du numéro de diapositive 2"/>
          <p:cNvSpPr>
            <a:spLocks noGrp="1"/>
          </p:cNvSpPr>
          <p:nvPr>
            <p:ph type="sldNum" sz="quarter" idx="7"/>
          </p:nvPr>
        </p:nvSpPr>
        <p:spPr>
          <a:xfrm>
            <a:off x="8778240" y="6377939"/>
            <a:ext cx="2804160" cy="161583"/>
          </a:xfrm>
        </p:spPr>
        <p:txBody>
          <a:bodyPr/>
          <a:lstStyle/>
          <a:p>
            <a:fld id="{B6F15528-21DE-4FAA-801E-634DDDAF4B2B}" type="slidenum">
              <a:rPr lang="fr-FR" sz="1050" smtClean="0">
                <a:solidFill>
                  <a:prstClr val="black">
                    <a:tint val="75000"/>
                  </a:prstClr>
                </a:solidFill>
              </a:rPr>
              <a:pPr/>
              <a:t>7</a:t>
            </a:fld>
            <a:endParaRPr lang="fr-FR" sz="1050" dirty="0">
              <a:solidFill>
                <a:prstClr val="black">
                  <a:tint val="75000"/>
                </a:prstClr>
              </a:solidFill>
            </a:endParaRPr>
          </a:p>
        </p:txBody>
      </p:sp>
    </p:spTree>
    <p:extLst>
      <p:ext uri="{BB962C8B-B14F-4D97-AF65-F5344CB8AC3E}">
        <p14:creationId xmlns:p14="http://schemas.microsoft.com/office/powerpoint/2010/main" val="154951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259388" y="150315"/>
            <a:ext cx="2022160" cy="688609"/>
          </a:xfrm>
          <a:prstGeom prst="rect">
            <a:avLst/>
          </a:prstGeom>
          <a:blipFill>
            <a:blip r:embed="rId2" cstate="print"/>
            <a:stretch>
              <a:fillRect/>
            </a:stretch>
          </a:blipFill>
        </p:spPr>
        <p:txBody>
          <a:bodyPr wrap="square" lIns="0" tIns="0" rIns="0" bIns="0" rtlCol="0"/>
          <a:lstStyle/>
          <a:p>
            <a:endParaRPr sz="1632">
              <a:solidFill>
                <a:prstClr val="black"/>
              </a:solidFill>
            </a:endParaRPr>
          </a:p>
        </p:txBody>
      </p:sp>
      <p:sp>
        <p:nvSpPr>
          <p:cNvPr id="4" name="object 4"/>
          <p:cNvSpPr/>
          <p:nvPr/>
        </p:nvSpPr>
        <p:spPr>
          <a:xfrm>
            <a:off x="3525694" y="760843"/>
            <a:ext cx="4857290" cy="717976"/>
          </a:xfrm>
          <a:prstGeom prst="rect">
            <a:avLst/>
          </a:prstGeom>
          <a:blipFill>
            <a:blip r:embed="rId3" cstate="print"/>
            <a:stretch>
              <a:fillRect/>
            </a:stretch>
          </a:blipFill>
        </p:spPr>
        <p:txBody>
          <a:bodyPr wrap="square" lIns="0" tIns="0" rIns="0" bIns="0" rtlCol="0"/>
          <a:lstStyle/>
          <a:p>
            <a:endParaRPr sz="1632">
              <a:solidFill>
                <a:prstClr val="black"/>
              </a:solidFill>
            </a:endParaRPr>
          </a:p>
        </p:txBody>
      </p:sp>
      <p:sp>
        <p:nvSpPr>
          <p:cNvPr id="5" name="object 5"/>
          <p:cNvSpPr txBox="1">
            <a:spLocks noGrp="1"/>
          </p:cNvSpPr>
          <p:nvPr>
            <p:ph type="title"/>
          </p:nvPr>
        </p:nvSpPr>
        <p:spPr>
          <a:xfrm>
            <a:off x="2365641" y="181383"/>
            <a:ext cx="9132202" cy="596151"/>
          </a:xfrm>
          <a:prstGeom prst="rect">
            <a:avLst/>
          </a:prstGeom>
        </p:spPr>
        <p:txBody>
          <a:bodyPr vert="horz" wrap="square" lIns="0" tIns="37428" rIns="0" bIns="0" rtlCol="0">
            <a:spAutoFit/>
          </a:bodyPr>
          <a:lstStyle/>
          <a:p>
            <a:pPr marL="11516">
              <a:spcBef>
                <a:spcPts val="295"/>
              </a:spcBef>
            </a:pPr>
            <a:r>
              <a:rPr spc="-5" dirty="0"/>
              <a:t>Lutter contre </a:t>
            </a:r>
            <a:r>
              <a:rPr spc="-9" dirty="0"/>
              <a:t>les </a:t>
            </a:r>
            <a:r>
              <a:rPr spc="-5" dirty="0"/>
              <a:t>inégalités sociales et territoriales de </a:t>
            </a:r>
            <a:r>
              <a:rPr spc="-5" dirty="0" smtClean="0"/>
              <a:t>santé</a:t>
            </a:r>
            <a:r>
              <a:rPr lang="fr-FR" spc="-5" dirty="0" smtClean="0"/>
              <a:t> </a:t>
            </a:r>
            <a:r>
              <a:rPr spc="-5" dirty="0" err="1" smtClean="0"/>
              <a:t>en</a:t>
            </a:r>
            <a:r>
              <a:rPr spc="-5" dirty="0" smtClean="0"/>
              <a:t> </a:t>
            </a:r>
            <a:r>
              <a:rPr spc="-5" dirty="0"/>
              <a:t>agissant </a:t>
            </a:r>
            <a:r>
              <a:rPr dirty="0"/>
              <a:t>à </a:t>
            </a:r>
            <a:r>
              <a:rPr spc="-5" dirty="0"/>
              <a:t>toutes les périodes ‘charnières’ de la vie, prioritairement  chez les</a:t>
            </a:r>
            <a:r>
              <a:rPr spc="-9" dirty="0"/>
              <a:t> </a:t>
            </a:r>
            <a:r>
              <a:rPr spc="-5" dirty="0"/>
              <a:t>jeunes</a:t>
            </a:r>
          </a:p>
        </p:txBody>
      </p:sp>
      <p:sp>
        <p:nvSpPr>
          <p:cNvPr id="13" name="object 4"/>
          <p:cNvSpPr/>
          <p:nvPr/>
        </p:nvSpPr>
        <p:spPr>
          <a:xfrm>
            <a:off x="2983945" y="3556215"/>
            <a:ext cx="2392123" cy="2669851"/>
          </a:xfrm>
          <a:prstGeom prst="rect">
            <a:avLst/>
          </a:prstGeom>
          <a:blipFill>
            <a:blip r:embed="rId4" cstate="print"/>
            <a:stretch>
              <a:fillRect/>
            </a:stretch>
          </a:blipFill>
        </p:spPr>
        <p:txBody>
          <a:bodyPr wrap="square" lIns="0" tIns="0" rIns="0" bIns="0" rtlCol="0"/>
          <a:lstStyle/>
          <a:p>
            <a:endParaRPr sz="1632">
              <a:solidFill>
                <a:prstClr val="black"/>
              </a:solidFill>
            </a:endParaRPr>
          </a:p>
        </p:txBody>
      </p:sp>
      <p:sp>
        <p:nvSpPr>
          <p:cNvPr id="14" name="object 5"/>
          <p:cNvSpPr txBox="1">
            <a:spLocks/>
          </p:cNvSpPr>
          <p:nvPr/>
        </p:nvSpPr>
        <p:spPr>
          <a:xfrm>
            <a:off x="252845" y="1071811"/>
            <a:ext cx="2971224" cy="569217"/>
          </a:xfrm>
          <a:prstGeom prst="rect">
            <a:avLst/>
          </a:prstGeom>
        </p:spPr>
        <p:txBody>
          <a:bodyPr vert="horz" wrap="square" lIns="0" tIns="11516" rIns="0" bIns="0" rtlCol="0">
            <a:spAutoFit/>
          </a:bodyPr>
          <a:lstStyle>
            <a:lvl1pPr>
              <a:defRPr sz="2000" b="1" i="1">
                <a:solidFill>
                  <a:srgbClr val="EF433B"/>
                </a:solidFill>
                <a:latin typeface="Liberation Sans Narrow"/>
                <a:ea typeface="+mj-ea"/>
                <a:cs typeface="Liberation Sans Narrow"/>
              </a:defRPr>
            </a:lvl1pPr>
          </a:lstStyle>
          <a:p>
            <a:pPr marL="11516" marR="4607" indent="394435">
              <a:lnSpc>
                <a:spcPct val="110500"/>
              </a:lnSpc>
              <a:spcBef>
                <a:spcPts val="91"/>
              </a:spcBef>
            </a:pPr>
            <a:r>
              <a:rPr lang="fr-FR" sz="1632" i="0" kern="0" spc="-5" dirty="0">
                <a:solidFill>
                  <a:srgbClr val="8ABD70"/>
                </a:solidFill>
              </a:rPr>
              <a:t>DECLINAISONS  OPERATIONNE</a:t>
            </a:r>
            <a:r>
              <a:rPr lang="fr-FR" sz="1632" i="0" kern="0" spc="-18" dirty="0">
                <a:solidFill>
                  <a:srgbClr val="8ABD70"/>
                </a:solidFill>
              </a:rPr>
              <a:t>L</a:t>
            </a:r>
            <a:r>
              <a:rPr lang="fr-FR" sz="1632" i="0" kern="0" spc="-9" dirty="0">
                <a:solidFill>
                  <a:srgbClr val="8ABD70"/>
                </a:solidFill>
              </a:rPr>
              <a:t>L</a:t>
            </a:r>
            <a:r>
              <a:rPr lang="fr-FR" sz="1632" i="0" kern="0" spc="-5" dirty="0">
                <a:solidFill>
                  <a:srgbClr val="8ABD70"/>
                </a:solidFill>
              </a:rPr>
              <a:t>ES</a:t>
            </a:r>
            <a:endParaRPr lang="fr-FR" sz="1632" kern="0" dirty="0"/>
          </a:p>
        </p:txBody>
      </p:sp>
      <p:sp>
        <p:nvSpPr>
          <p:cNvPr id="15" name="object 6"/>
          <p:cNvSpPr txBox="1"/>
          <p:nvPr/>
        </p:nvSpPr>
        <p:spPr>
          <a:xfrm>
            <a:off x="125993" y="1717556"/>
            <a:ext cx="2640704" cy="955521"/>
          </a:xfrm>
          <a:prstGeom prst="rect">
            <a:avLst/>
          </a:prstGeom>
        </p:spPr>
        <p:txBody>
          <a:bodyPr vert="horz" wrap="square" lIns="0" tIns="17275" rIns="0" bIns="0" rtlCol="0">
            <a:spAutoFit/>
          </a:bodyPr>
          <a:lstStyle/>
          <a:p>
            <a:pPr marL="11516" marR="4607" algn="just">
              <a:lnSpc>
                <a:spcPct val="95500"/>
              </a:lnSpc>
              <a:spcBef>
                <a:spcPts val="136"/>
              </a:spcBef>
            </a:pPr>
            <a:r>
              <a:rPr sz="907" b="1" spc="-9" dirty="0">
                <a:solidFill>
                  <a:srgbClr val="231F20"/>
                </a:solidFill>
                <a:latin typeface="Liberation Sans Narrow"/>
                <a:cs typeface="Liberation Sans Narrow"/>
              </a:rPr>
              <a:t>En </a:t>
            </a:r>
            <a:r>
              <a:rPr sz="907" b="1" spc="-5" dirty="0">
                <a:solidFill>
                  <a:srgbClr val="231F20"/>
                </a:solidFill>
                <a:latin typeface="Liberation Sans Narrow"/>
                <a:cs typeface="Liberation Sans Narrow"/>
              </a:rPr>
              <a:t>renforçant l’observation pour un meilleur ciblage des  actions à construire : établir et mettre à disposition des  acteurs un état des lieux actualisé des ISS au niveau  régional et infra-territorial pour encourager la prise en  compte de ces inégalités dans les actions à mettre</a:t>
            </a:r>
            <a:r>
              <a:rPr sz="907" b="1" spc="91" dirty="0">
                <a:solidFill>
                  <a:srgbClr val="231F20"/>
                </a:solidFill>
                <a:latin typeface="Liberation Sans Narrow"/>
                <a:cs typeface="Liberation Sans Narrow"/>
              </a:rPr>
              <a:t> </a:t>
            </a:r>
            <a:r>
              <a:rPr sz="907" b="1" spc="-5" dirty="0">
                <a:solidFill>
                  <a:srgbClr val="231F20"/>
                </a:solidFill>
                <a:latin typeface="Liberation Sans Narrow"/>
                <a:cs typeface="Liberation Sans Narrow"/>
              </a:rPr>
              <a:t>en  œuvre</a:t>
            </a:r>
            <a:endParaRPr sz="907" dirty="0">
              <a:solidFill>
                <a:prstClr val="black"/>
              </a:solidFill>
              <a:latin typeface="Liberation Sans Narrow"/>
              <a:cs typeface="Liberation Sans Narrow"/>
            </a:endParaRPr>
          </a:p>
        </p:txBody>
      </p:sp>
      <p:sp>
        <p:nvSpPr>
          <p:cNvPr id="16" name="object 9"/>
          <p:cNvSpPr txBox="1"/>
          <p:nvPr/>
        </p:nvSpPr>
        <p:spPr>
          <a:xfrm>
            <a:off x="189075" y="2829125"/>
            <a:ext cx="2689503" cy="3276857"/>
          </a:xfrm>
          <a:prstGeom prst="rect">
            <a:avLst/>
          </a:prstGeom>
        </p:spPr>
        <p:txBody>
          <a:bodyPr vert="horz" wrap="square" lIns="0" tIns="16699" rIns="0" bIns="0" rtlCol="0">
            <a:spAutoFit/>
          </a:bodyPr>
          <a:lstStyle/>
          <a:p>
            <a:pPr marL="11516" marR="4607" algn="just">
              <a:lnSpc>
                <a:spcPct val="95600"/>
              </a:lnSpc>
              <a:spcBef>
                <a:spcPts val="131"/>
              </a:spcBef>
            </a:pPr>
            <a:r>
              <a:rPr sz="907" spc="-5" dirty="0">
                <a:solidFill>
                  <a:srgbClr val="231F20"/>
                </a:solidFill>
                <a:latin typeface="Liberation Sans Narrow"/>
                <a:cs typeface="Liberation Sans Narrow"/>
              </a:rPr>
              <a:t>Mobiliser et contractualiser avec les acteurs de la  périnatalité et de la petite enfance, en intégrant le concept  des 1 000 premiers jours et en développant le dispositif  PANJO</a:t>
            </a:r>
            <a:r>
              <a:rPr sz="884" spc="-6" baseline="21367" dirty="0">
                <a:solidFill>
                  <a:srgbClr val="231F20"/>
                </a:solidFill>
                <a:latin typeface="Liberation Sans Narrow"/>
                <a:cs typeface="Liberation Sans Narrow"/>
              </a:rPr>
              <a:t>a</a:t>
            </a:r>
            <a:r>
              <a:rPr sz="907" spc="-5" dirty="0">
                <a:solidFill>
                  <a:srgbClr val="231F20"/>
                </a:solidFill>
                <a:latin typeface="Liberation Sans Narrow"/>
                <a:cs typeface="Liberation Sans Narrow"/>
              </a:rPr>
              <a:t>.</a:t>
            </a:r>
            <a:endParaRPr sz="907" dirty="0">
              <a:solidFill>
                <a:prstClr val="black"/>
              </a:solidFill>
              <a:latin typeface="Liberation Sans Narrow"/>
              <a:cs typeface="Liberation Sans Narrow"/>
            </a:endParaRPr>
          </a:p>
          <a:p>
            <a:pPr marL="11516" marR="8061" algn="just">
              <a:lnSpc>
                <a:spcPts val="1034"/>
              </a:lnSpc>
              <a:spcBef>
                <a:spcPts val="308"/>
              </a:spcBef>
            </a:pPr>
            <a:r>
              <a:rPr sz="907" spc="-5" dirty="0">
                <a:solidFill>
                  <a:srgbClr val="231F20"/>
                </a:solidFill>
                <a:latin typeface="Liberation Sans Narrow"/>
                <a:cs typeface="Liberation Sans Narrow"/>
              </a:rPr>
              <a:t>Agir en faveur de la santé des jeunes en situation de  vulnérabilité</a:t>
            </a:r>
            <a:endParaRPr sz="907" dirty="0">
              <a:solidFill>
                <a:prstClr val="black"/>
              </a:solidFill>
              <a:latin typeface="Liberation Sans Narrow"/>
              <a:cs typeface="Liberation Sans Narrow"/>
            </a:endParaRPr>
          </a:p>
          <a:p>
            <a:pPr marL="173897" marR="10365" algn="just">
              <a:lnSpc>
                <a:spcPts val="1034"/>
              </a:lnSpc>
              <a:spcBef>
                <a:spcPts val="281"/>
              </a:spcBef>
            </a:pPr>
            <a:r>
              <a:rPr sz="907" spc="-5" dirty="0">
                <a:solidFill>
                  <a:srgbClr val="231F20"/>
                </a:solidFill>
                <a:latin typeface="Liberation Sans Narrow"/>
                <a:cs typeface="Liberation Sans Narrow"/>
              </a:rPr>
              <a:t>apporter un appui au Rectorat pour la mise en place  du parcours éducatif de</a:t>
            </a:r>
            <a:r>
              <a:rPr sz="907" spc="-9" dirty="0">
                <a:solidFill>
                  <a:srgbClr val="231F20"/>
                </a:solidFill>
                <a:latin typeface="Liberation Sans Narrow"/>
                <a:cs typeface="Liberation Sans Narrow"/>
              </a:rPr>
              <a:t> </a:t>
            </a:r>
            <a:r>
              <a:rPr sz="907" dirty="0">
                <a:solidFill>
                  <a:srgbClr val="231F20"/>
                </a:solidFill>
                <a:latin typeface="Liberation Sans Narrow"/>
                <a:cs typeface="Liberation Sans Narrow"/>
              </a:rPr>
              <a:t>santé,</a:t>
            </a:r>
            <a:endParaRPr sz="907" dirty="0">
              <a:solidFill>
                <a:prstClr val="black"/>
              </a:solidFill>
              <a:latin typeface="Liberation Sans Narrow"/>
              <a:cs typeface="Liberation Sans Narrow"/>
            </a:endParaRPr>
          </a:p>
          <a:p>
            <a:pPr marL="173897" marR="5758" algn="just">
              <a:lnSpc>
                <a:spcPct val="95700"/>
              </a:lnSpc>
              <a:spcBef>
                <a:spcPts val="249"/>
              </a:spcBef>
            </a:pPr>
            <a:r>
              <a:rPr sz="907" spc="-5" dirty="0">
                <a:solidFill>
                  <a:srgbClr val="231F20"/>
                </a:solidFill>
                <a:latin typeface="Liberation Sans Narrow"/>
                <a:cs typeface="Liberation Sans Narrow"/>
              </a:rPr>
              <a:t>s’appuyer sur l’expérience </a:t>
            </a:r>
            <a:r>
              <a:rPr sz="907" dirty="0">
                <a:solidFill>
                  <a:srgbClr val="231F20"/>
                </a:solidFill>
                <a:latin typeface="Liberation Sans Narrow"/>
                <a:cs typeface="Liberation Sans Narrow"/>
              </a:rPr>
              <a:t>acquise </a:t>
            </a:r>
            <a:r>
              <a:rPr sz="907" spc="-5" dirty="0">
                <a:solidFill>
                  <a:srgbClr val="231F20"/>
                </a:solidFill>
                <a:latin typeface="Liberation Sans Narrow"/>
                <a:cs typeface="Liberation Sans Narrow"/>
              </a:rPr>
              <a:t>en milieu scolaire  ordinaire pour déployer des actions de renforcement  des compétences </a:t>
            </a:r>
            <a:r>
              <a:rPr sz="907" dirty="0">
                <a:solidFill>
                  <a:srgbClr val="231F20"/>
                </a:solidFill>
                <a:latin typeface="Liberation Sans Narrow"/>
                <a:cs typeface="Liberation Sans Narrow"/>
              </a:rPr>
              <a:t>psychosociales </a:t>
            </a:r>
            <a:r>
              <a:rPr sz="907" spc="-5" dirty="0">
                <a:solidFill>
                  <a:srgbClr val="231F20"/>
                </a:solidFill>
                <a:latin typeface="Liberation Sans Narrow"/>
                <a:cs typeface="Liberation Sans Narrow"/>
              </a:rPr>
              <a:t>auprès de certains  publics</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fragiles,</a:t>
            </a:r>
            <a:endParaRPr sz="907" dirty="0">
              <a:solidFill>
                <a:prstClr val="black"/>
              </a:solidFill>
              <a:latin typeface="Liberation Sans Narrow"/>
              <a:cs typeface="Liberation Sans Narrow"/>
            </a:endParaRPr>
          </a:p>
          <a:p>
            <a:pPr marL="173897" marR="7486" algn="just">
              <a:lnSpc>
                <a:spcPct val="95200"/>
              </a:lnSpc>
              <a:spcBef>
                <a:spcPts val="277"/>
              </a:spcBef>
            </a:pPr>
            <a:r>
              <a:rPr sz="907" spc="-5" dirty="0">
                <a:solidFill>
                  <a:srgbClr val="231F20"/>
                </a:solidFill>
                <a:latin typeface="Liberation Sans Narrow"/>
                <a:cs typeface="Liberation Sans Narrow"/>
              </a:rPr>
              <a:t>renforcer la prévention des addictions et des  consommations à risque en associant les acteurs et  les professionnels, y compris de la santé </a:t>
            </a:r>
            <a:r>
              <a:rPr sz="907" dirty="0">
                <a:solidFill>
                  <a:srgbClr val="231F20"/>
                </a:solidFill>
                <a:latin typeface="Liberation Sans Narrow"/>
                <a:cs typeface="Liberation Sans Narrow"/>
              </a:rPr>
              <a:t>bucco-  </a:t>
            </a:r>
            <a:r>
              <a:rPr sz="907" spc="-5" dirty="0">
                <a:solidFill>
                  <a:srgbClr val="231F20"/>
                </a:solidFill>
                <a:latin typeface="Liberation Sans Narrow"/>
                <a:cs typeface="Liberation Sans Narrow"/>
              </a:rPr>
              <a:t>dentaire,</a:t>
            </a:r>
            <a:endParaRPr sz="907" dirty="0">
              <a:solidFill>
                <a:prstClr val="black"/>
              </a:solidFill>
              <a:latin typeface="Liberation Sans Narrow"/>
              <a:cs typeface="Liberation Sans Narrow"/>
            </a:endParaRPr>
          </a:p>
          <a:p>
            <a:pPr marL="173897" marR="6334" algn="just">
              <a:lnSpc>
                <a:spcPct val="95700"/>
              </a:lnSpc>
              <a:spcBef>
                <a:spcPts val="277"/>
              </a:spcBef>
            </a:pPr>
            <a:r>
              <a:rPr sz="907" spc="-5" dirty="0">
                <a:solidFill>
                  <a:srgbClr val="231F20"/>
                </a:solidFill>
                <a:latin typeface="Liberation Sans Narrow"/>
                <a:cs typeface="Liberation Sans Narrow"/>
              </a:rPr>
              <a:t>coordonner sur les territoires </a:t>
            </a:r>
            <a:r>
              <a:rPr sz="907"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actions en faveur du  bien-être et de la santé mentale des jeunes, en  s’appuyant sur les </a:t>
            </a:r>
            <a:r>
              <a:rPr sz="907" dirty="0">
                <a:solidFill>
                  <a:srgbClr val="231F20"/>
                </a:solidFill>
                <a:latin typeface="Liberation Sans Narrow"/>
                <a:cs typeface="Liberation Sans Narrow"/>
              </a:rPr>
              <a:t>MDA </a:t>
            </a:r>
            <a:r>
              <a:rPr sz="907" spc="-5" dirty="0">
                <a:solidFill>
                  <a:srgbClr val="231F20"/>
                </a:solidFill>
                <a:latin typeface="Liberation Sans Narrow"/>
                <a:cs typeface="Liberation Sans Narrow"/>
              </a:rPr>
              <a:t>(expertise et soutien aux  acteurs), renforcer le repérage, l’orientation et la prise  en</a:t>
            </a:r>
            <a:r>
              <a:rPr sz="907" spc="-9"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charge,</a:t>
            </a:r>
            <a:endParaRPr sz="907" dirty="0">
              <a:solidFill>
                <a:prstClr val="black"/>
              </a:solidFill>
              <a:latin typeface="Liberation Sans Narrow"/>
              <a:cs typeface="Liberation Sans Narrow"/>
            </a:endParaRPr>
          </a:p>
          <a:p>
            <a:pPr marL="173897" marR="5758" algn="just">
              <a:lnSpc>
                <a:spcPts val="1043"/>
              </a:lnSpc>
              <a:spcBef>
                <a:spcPts val="286"/>
              </a:spcBef>
            </a:pPr>
            <a:r>
              <a:rPr sz="907" spc="-5" dirty="0">
                <a:solidFill>
                  <a:srgbClr val="231F20"/>
                </a:solidFill>
                <a:latin typeface="Liberation Sans Narrow"/>
                <a:cs typeface="Liberation Sans Narrow"/>
              </a:rPr>
              <a:t>Expérimentation du dispositif Ecout-Emoi pour les  11/21 ans.</a:t>
            </a:r>
            <a:endParaRPr sz="907" dirty="0">
              <a:solidFill>
                <a:prstClr val="black"/>
              </a:solidFill>
              <a:latin typeface="Liberation Sans Narrow"/>
              <a:cs typeface="Liberation Sans Narrow"/>
            </a:endParaRPr>
          </a:p>
        </p:txBody>
      </p:sp>
      <p:sp>
        <p:nvSpPr>
          <p:cNvPr id="17" name="object 10"/>
          <p:cNvSpPr txBox="1"/>
          <p:nvPr/>
        </p:nvSpPr>
        <p:spPr>
          <a:xfrm>
            <a:off x="2878578" y="1757824"/>
            <a:ext cx="2487537" cy="1576263"/>
          </a:xfrm>
          <a:prstGeom prst="rect">
            <a:avLst/>
          </a:prstGeom>
        </p:spPr>
        <p:txBody>
          <a:bodyPr vert="horz" wrap="square" lIns="0" tIns="16699" rIns="0" bIns="0" rtlCol="0">
            <a:spAutoFit/>
          </a:bodyPr>
          <a:lstStyle/>
          <a:p>
            <a:pPr marL="11516" marR="4607" algn="just">
              <a:lnSpc>
                <a:spcPct val="95600"/>
              </a:lnSpc>
              <a:spcBef>
                <a:spcPts val="131"/>
              </a:spcBef>
            </a:pPr>
            <a:r>
              <a:rPr sz="907" b="1" spc="-5" dirty="0">
                <a:solidFill>
                  <a:srgbClr val="231F20"/>
                </a:solidFill>
                <a:latin typeface="Liberation Sans Narrow"/>
                <a:cs typeface="Liberation Sans Narrow"/>
              </a:rPr>
              <a:t>En contribuant à la montée en compétence des  acteurs/professionnels de </a:t>
            </a:r>
            <a:r>
              <a:rPr sz="907" b="1" spc="-9" dirty="0">
                <a:solidFill>
                  <a:srgbClr val="231F20"/>
                </a:solidFill>
                <a:latin typeface="Liberation Sans Narrow"/>
                <a:cs typeface="Liberation Sans Narrow"/>
              </a:rPr>
              <a:t>terrain </a:t>
            </a:r>
            <a:r>
              <a:rPr sz="907" b="1" spc="-5" dirty="0">
                <a:solidFill>
                  <a:srgbClr val="231F20"/>
                </a:solidFill>
                <a:latin typeface="Liberation Sans Narrow"/>
                <a:cs typeface="Liberation Sans Narrow"/>
              </a:rPr>
              <a:t>pour améliorer une  prévention globale de proximité auprès des publics  vulnérables</a:t>
            </a:r>
            <a:endParaRPr sz="907" dirty="0">
              <a:solidFill>
                <a:prstClr val="black"/>
              </a:solidFill>
              <a:latin typeface="Liberation Sans Narrow"/>
              <a:cs typeface="Liberation Sans Narrow"/>
            </a:endParaRPr>
          </a:p>
          <a:p>
            <a:pPr marL="173897" marR="6910" algn="just">
              <a:lnSpc>
                <a:spcPct val="95700"/>
              </a:lnSpc>
              <a:spcBef>
                <a:spcPts val="549"/>
              </a:spcBef>
            </a:pPr>
            <a:r>
              <a:rPr sz="907" spc="-5" dirty="0">
                <a:solidFill>
                  <a:srgbClr val="231F20"/>
                </a:solidFill>
                <a:latin typeface="Liberation Sans Narrow"/>
                <a:cs typeface="Liberation Sans Narrow"/>
              </a:rPr>
              <a:t>Accentuer la montée en compétence des professionnels  de terrain (appui expert des CDPM, SG </a:t>
            </a:r>
            <a:r>
              <a:rPr sz="907" dirty="0">
                <a:solidFill>
                  <a:srgbClr val="231F20"/>
                </a:solidFill>
                <a:latin typeface="Liberation Sans Narrow"/>
                <a:cs typeface="Liberation Sans Narrow"/>
              </a:rPr>
              <a:t>cancer,  </a:t>
            </a:r>
            <a:r>
              <a:rPr sz="907" spc="-5" dirty="0">
                <a:solidFill>
                  <a:srgbClr val="231F20"/>
                </a:solidFill>
                <a:latin typeface="Liberation Sans Narrow"/>
                <a:cs typeface="Liberation Sans Narrow"/>
              </a:rPr>
              <a:t>professionnels de santé libéraux, mission locale, milieu  hospitalier…),</a:t>
            </a:r>
            <a:endParaRPr sz="907" dirty="0">
              <a:solidFill>
                <a:prstClr val="black"/>
              </a:solidFill>
              <a:latin typeface="Liberation Sans Narrow"/>
              <a:cs typeface="Liberation Sans Narrow"/>
            </a:endParaRPr>
          </a:p>
          <a:p>
            <a:pPr marL="173897" marR="9789" algn="just">
              <a:lnSpc>
                <a:spcPts val="1043"/>
              </a:lnSpc>
              <a:spcBef>
                <a:spcPts val="286"/>
              </a:spcBef>
            </a:pPr>
            <a:r>
              <a:rPr sz="907" spc="-5" dirty="0">
                <a:solidFill>
                  <a:srgbClr val="231F20"/>
                </a:solidFill>
                <a:latin typeface="Liberation Sans Narrow"/>
                <a:cs typeface="Liberation Sans Narrow"/>
              </a:rPr>
              <a:t>Diffuser les connaissances sur </a:t>
            </a:r>
            <a:r>
              <a:rPr sz="907" dirty="0">
                <a:solidFill>
                  <a:srgbClr val="231F20"/>
                </a:solidFill>
                <a:latin typeface="Liberation Sans Narrow"/>
                <a:cs typeface="Liberation Sans Narrow"/>
              </a:rPr>
              <a:t>les </a:t>
            </a:r>
            <a:r>
              <a:rPr sz="907" spc="-5" dirty="0">
                <a:solidFill>
                  <a:srgbClr val="231F20"/>
                </a:solidFill>
                <a:latin typeface="Liberation Sans Narrow"/>
                <a:cs typeface="Liberation Sans Narrow"/>
              </a:rPr>
              <a:t>IIS pour sensibiliser les  acteurs des politiques publiques et des</a:t>
            </a:r>
            <a:r>
              <a:rPr sz="907" spc="50" dirty="0">
                <a:solidFill>
                  <a:srgbClr val="231F20"/>
                </a:solidFill>
                <a:latin typeface="Liberation Sans Narrow"/>
                <a:cs typeface="Liberation Sans Narrow"/>
              </a:rPr>
              <a:t> </a:t>
            </a:r>
            <a:r>
              <a:rPr sz="907" spc="-5" dirty="0">
                <a:solidFill>
                  <a:srgbClr val="231F20"/>
                </a:solidFill>
                <a:latin typeface="Liberation Sans Narrow"/>
                <a:cs typeface="Liberation Sans Narrow"/>
              </a:rPr>
              <a:t>usagers.</a:t>
            </a:r>
            <a:endParaRPr sz="907" dirty="0">
              <a:solidFill>
                <a:prstClr val="black"/>
              </a:solidFill>
              <a:latin typeface="Liberation Sans Narrow"/>
              <a:cs typeface="Liberation Sans Narrow"/>
            </a:endParaRPr>
          </a:p>
        </p:txBody>
      </p:sp>
      <p:sp>
        <p:nvSpPr>
          <p:cNvPr id="18" name="object 12"/>
          <p:cNvSpPr txBox="1"/>
          <p:nvPr/>
        </p:nvSpPr>
        <p:spPr>
          <a:xfrm>
            <a:off x="261267" y="6117877"/>
            <a:ext cx="2641856" cy="482016"/>
          </a:xfrm>
          <a:prstGeom prst="rect">
            <a:avLst/>
          </a:prstGeom>
        </p:spPr>
        <p:txBody>
          <a:bodyPr vert="horz" wrap="square" lIns="0" tIns="20154" rIns="0" bIns="0" rtlCol="0">
            <a:spAutoFit/>
          </a:bodyPr>
          <a:lstStyle/>
          <a:p>
            <a:pPr marL="11516" marR="4607" algn="just">
              <a:lnSpc>
                <a:spcPts val="934"/>
              </a:lnSpc>
              <a:spcBef>
                <a:spcPts val="159"/>
              </a:spcBef>
            </a:pPr>
            <a:r>
              <a:rPr sz="816" baseline="23148" dirty="0">
                <a:solidFill>
                  <a:srgbClr val="231F20"/>
                </a:solidFill>
                <a:latin typeface="Liberation Sans Narrow"/>
                <a:cs typeface="Liberation Sans Narrow"/>
              </a:rPr>
              <a:t>a </a:t>
            </a:r>
            <a:r>
              <a:rPr sz="816" spc="-5" dirty="0">
                <a:solidFill>
                  <a:srgbClr val="231F20"/>
                </a:solidFill>
                <a:latin typeface="Liberation Sans Narrow"/>
                <a:cs typeface="Liberation Sans Narrow"/>
              </a:rPr>
              <a:t>P.A.N.J.O. </a:t>
            </a:r>
            <a:r>
              <a:rPr sz="816" dirty="0">
                <a:solidFill>
                  <a:srgbClr val="231F20"/>
                </a:solidFill>
                <a:latin typeface="Liberation Sans Narrow"/>
                <a:cs typeface="Liberation Sans Narrow"/>
              </a:rPr>
              <a:t>: </a:t>
            </a:r>
            <a:r>
              <a:rPr sz="816" spc="-5" dirty="0">
                <a:solidFill>
                  <a:srgbClr val="231F20"/>
                </a:solidFill>
                <a:latin typeface="Liberation Sans Narrow"/>
                <a:cs typeface="Liberation Sans Narrow"/>
              </a:rPr>
              <a:t>Promotion de la santé et de l’Attachement </a:t>
            </a:r>
            <a:r>
              <a:rPr sz="816" spc="-9" dirty="0">
                <a:solidFill>
                  <a:srgbClr val="231F20"/>
                </a:solidFill>
                <a:latin typeface="Liberation Sans Narrow"/>
                <a:cs typeface="Liberation Sans Narrow"/>
              </a:rPr>
              <a:t>des  </a:t>
            </a:r>
            <a:r>
              <a:rPr sz="816" spc="-5" dirty="0">
                <a:solidFill>
                  <a:srgbClr val="231F20"/>
                </a:solidFill>
                <a:latin typeface="Liberation Sans Narrow"/>
                <a:cs typeface="Liberation Sans Narrow"/>
              </a:rPr>
              <a:t>Nouveaux-nés et de leurs Jeunes parents </a:t>
            </a:r>
            <a:r>
              <a:rPr sz="816" dirty="0">
                <a:solidFill>
                  <a:srgbClr val="231F20"/>
                </a:solidFill>
                <a:latin typeface="Liberation Sans Narrow"/>
                <a:cs typeface="Liberation Sans Narrow"/>
              </a:rPr>
              <a:t>: </a:t>
            </a:r>
            <a:r>
              <a:rPr sz="816" spc="-5" dirty="0">
                <a:solidFill>
                  <a:srgbClr val="231F20"/>
                </a:solidFill>
                <a:latin typeface="Liberation Sans Narrow"/>
                <a:cs typeface="Liberation Sans Narrow"/>
              </a:rPr>
              <a:t>Un outil de renforcement  des </a:t>
            </a:r>
            <a:r>
              <a:rPr sz="816" spc="-9" dirty="0">
                <a:solidFill>
                  <a:srgbClr val="231F20"/>
                </a:solidFill>
                <a:latin typeface="Liberation Sans Narrow"/>
                <a:cs typeface="Liberation Sans Narrow"/>
              </a:rPr>
              <a:t>services </a:t>
            </a:r>
            <a:r>
              <a:rPr sz="816" spc="-5" dirty="0">
                <a:solidFill>
                  <a:srgbClr val="231F20"/>
                </a:solidFill>
                <a:latin typeface="Liberation Sans Narrow"/>
                <a:cs typeface="Liberation Sans Narrow"/>
              </a:rPr>
              <a:t>de Protection Maternelle et Infantile</a:t>
            </a:r>
            <a:r>
              <a:rPr sz="816" spc="5" dirty="0">
                <a:solidFill>
                  <a:srgbClr val="231F20"/>
                </a:solidFill>
                <a:latin typeface="Liberation Sans Narrow"/>
                <a:cs typeface="Liberation Sans Narrow"/>
              </a:rPr>
              <a:t> </a:t>
            </a:r>
            <a:r>
              <a:rPr sz="816" spc="-5" dirty="0">
                <a:solidFill>
                  <a:srgbClr val="231F20"/>
                </a:solidFill>
                <a:latin typeface="Liberation Sans Narrow"/>
                <a:cs typeface="Liberation Sans Narrow"/>
              </a:rPr>
              <a:t>(P.M.I.)</a:t>
            </a:r>
            <a:endParaRPr sz="816" dirty="0">
              <a:solidFill>
                <a:prstClr val="black"/>
              </a:solidFill>
              <a:latin typeface="Liberation Sans Narrow"/>
              <a:cs typeface="Liberation Sans Narrow"/>
            </a:endParaRPr>
          </a:p>
        </p:txBody>
      </p:sp>
      <p:sp>
        <p:nvSpPr>
          <p:cNvPr id="11" name="Parchemin vertical 10"/>
          <p:cNvSpPr/>
          <p:nvPr/>
        </p:nvSpPr>
        <p:spPr>
          <a:xfrm>
            <a:off x="5071478" y="1629899"/>
            <a:ext cx="7120522" cy="5166970"/>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12" name="Image 11"/>
          <p:cNvPicPr>
            <a:picLocks noChangeAspect="1"/>
          </p:cNvPicPr>
          <p:nvPr/>
        </p:nvPicPr>
        <p:blipFill>
          <a:blip r:embed="rId5"/>
          <a:stretch>
            <a:fillRect/>
          </a:stretch>
        </p:blipFill>
        <p:spPr>
          <a:xfrm>
            <a:off x="6659295" y="1683443"/>
            <a:ext cx="297681" cy="508276"/>
          </a:xfrm>
          <a:prstGeom prst="rect">
            <a:avLst/>
          </a:prstGeom>
        </p:spPr>
      </p:pic>
      <p:sp>
        <p:nvSpPr>
          <p:cNvPr id="19" name="ZoneTexte 18"/>
          <p:cNvSpPr txBox="1"/>
          <p:nvPr/>
        </p:nvSpPr>
        <p:spPr>
          <a:xfrm>
            <a:off x="6956976" y="1629899"/>
            <a:ext cx="3941843"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6" name="Espace réservé du numéro de diapositive 5"/>
          <p:cNvSpPr>
            <a:spLocks noGrp="1"/>
          </p:cNvSpPr>
          <p:nvPr>
            <p:ph type="sldNum" sz="quarter" idx="7"/>
          </p:nvPr>
        </p:nvSpPr>
        <p:spPr>
          <a:xfrm>
            <a:off x="9014214" y="6519101"/>
            <a:ext cx="2804160" cy="161583"/>
          </a:xfrm>
        </p:spPr>
        <p:txBody>
          <a:bodyPr/>
          <a:lstStyle/>
          <a:p>
            <a:fld id="{B6F15528-21DE-4FAA-801E-634DDDAF4B2B}" type="slidenum">
              <a:rPr lang="fr-FR" sz="1050" smtClean="0">
                <a:solidFill>
                  <a:prstClr val="black">
                    <a:tint val="75000"/>
                  </a:prstClr>
                </a:solidFill>
              </a:rPr>
              <a:pPr/>
              <a:t>8</a:t>
            </a:fld>
            <a:endParaRPr lang="fr-FR" sz="1050" dirty="0">
              <a:solidFill>
                <a:prstClr val="black">
                  <a:tint val="75000"/>
                </a:prstClr>
              </a:solidFill>
            </a:endParaRPr>
          </a:p>
        </p:txBody>
      </p:sp>
    </p:spTree>
    <p:extLst>
      <p:ext uri="{BB962C8B-B14F-4D97-AF65-F5344CB8AC3E}">
        <p14:creationId xmlns:p14="http://schemas.microsoft.com/office/powerpoint/2010/main" val="3954125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121279" y="138121"/>
            <a:ext cx="2230005" cy="75940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390989" y="358063"/>
            <a:ext cx="5738355" cy="851395"/>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p:cNvSpPr>
          <p:nvPr/>
        </p:nvSpPr>
        <p:spPr>
          <a:xfrm>
            <a:off x="6029141" y="66060"/>
            <a:ext cx="6530988" cy="292003"/>
          </a:xfrm>
          <a:prstGeom prst="rect">
            <a:avLst/>
          </a:prstGeom>
        </p:spPr>
        <p:txBody>
          <a:bodyPr vert="horz" wrap="square" lIns="0" tIns="12700" rIns="0" bIns="0" rtlCol="0">
            <a:spAutoFit/>
          </a:bodyPr>
          <a:lstStyle>
            <a:lvl1pPr>
              <a:defRPr sz="1814" b="1" i="1">
                <a:solidFill>
                  <a:srgbClr val="EF433B"/>
                </a:solidFill>
                <a:latin typeface="Liberation Sans Narrow"/>
                <a:ea typeface="+mj-ea"/>
                <a:cs typeface="Liberation Sans Narrow"/>
              </a:defRPr>
            </a:lvl1pPr>
          </a:lstStyle>
          <a:p>
            <a:pPr marL="12700">
              <a:spcBef>
                <a:spcPts val="100"/>
              </a:spcBef>
            </a:pPr>
            <a:r>
              <a:rPr lang="fr-FR" kern="0" spc="-5" dirty="0" smtClean="0"/>
              <a:t>Encourager </a:t>
            </a:r>
            <a:r>
              <a:rPr lang="fr-FR" kern="0" spc="-10" dirty="0" smtClean="0"/>
              <a:t>des </a:t>
            </a:r>
            <a:r>
              <a:rPr lang="fr-FR" kern="0" spc="-5" dirty="0" smtClean="0"/>
              <a:t>environnements favorables </a:t>
            </a:r>
            <a:r>
              <a:rPr lang="fr-FR" kern="0" dirty="0" smtClean="0"/>
              <a:t>à </a:t>
            </a:r>
            <a:r>
              <a:rPr lang="fr-FR" kern="0" spc="-5" dirty="0" smtClean="0"/>
              <a:t>la</a:t>
            </a:r>
            <a:r>
              <a:rPr lang="fr-FR" kern="0" spc="-10" dirty="0" smtClean="0"/>
              <a:t> </a:t>
            </a:r>
            <a:r>
              <a:rPr lang="fr-FR" kern="0" spc="-5" dirty="0" smtClean="0"/>
              <a:t>santé</a:t>
            </a:r>
            <a:endParaRPr lang="fr-FR" kern="0" spc="-5" dirty="0"/>
          </a:p>
        </p:txBody>
      </p:sp>
      <p:sp>
        <p:nvSpPr>
          <p:cNvPr id="7" name="Parchemin vertical 6"/>
          <p:cNvSpPr/>
          <p:nvPr/>
        </p:nvSpPr>
        <p:spPr>
          <a:xfrm>
            <a:off x="6029141" y="1461074"/>
            <a:ext cx="6100203" cy="5320513"/>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18" tIns="41459" rIns="82918" bIns="41459" numCol="1" spcCol="0" rtlCol="0" fromWordArt="0" anchor="ctr" anchorCtr="0" forceAA="0" compatLnSpc="1">
            <a:prstTxWarp prst="textNoShape">
              <a:avLst/>
            </a:prstTxWarp>
            <a:noAutofit/>
          </a:bodyPr>
          <a:lstStyle/>
          <a:p>
            <a:pPr algn="ctr"/>
            <a:endParaRPr lang="fr-FR" sz="1632" dirty="0">
              <a:solidFill>
                <a:prstClr val="white"/>
              </a:solidFill>
            </a:endParaRPr>
          </a:p>
        </p:txBody>
      </p:sp>
      <p:pic>
        <p:nvPicPr>
          <p:cNvPr id="8" name="Image 7"/>
          <p:cNvPicPr>
            <a:picLocks noChangeAspect="1"/>
          </p:cNvPicPr>
          <p:nvPr/>
        </p:nvPicPr>
        <p:blipFill>
          <a:blip r:embed="rId4"/>
          <a:stretch>
            <a:fillRect/>
          </a:stretch>
        </p:blipFill>
        <p:spPr>
          <a:xfrm>
            <a:off x="7418252" y="1499983"/>
            <a:ext cx="354835" cy="520434"/>
          </a:xfrm>
          <a:prstGeom prst="rect">
            <a:avLst/>
          </a:prstGeom>
        </p:spPr>
      </p:pic>
      <p:sp>
        <p:nvSpPr>
          <p:cNvPr id="9" name="ZoneTexte 8"/>
          <p:cNvSpPr txBox="1"/>
          <p:nvPr/>
        </p:nvSpPr>
        <p:spPr>
          <a:xfrm>
            <a:off x="7861449" y="1461074"/>
            <a:ext cx="4698680" cy="594650"/>
          </a:xfrm>
          <a:prstGeom prst="rect">
            <a:avLst/>
          </a:prstGeom>
          <a:noFill/>
        </p:spPr>
        <p:txBody>
          <a:bodyPr wrap="square" rtlCol="0">
            <a:spAutoFit/>
          </a:bodyPr>
          <a:lstStyle/>
          <a:p>
            <a:r>
              <a:rPr lang="fr-FR" sz="1632" b="1" i="1" dirty="0">
                <a:solidFill>
                  <a:srgbClr val="0070C0"/>
                </a:solidFill>
              </a:rPr>
              <a:t>Points de vigilance/ </a:t>
            </a:r>
          </a:p>
          <a:p>
            <a:r>
              <a:rPr lang="fr-FR" sz="1632" b="1" i="1" dirty="0">
                <a:solidFill>
                  <a:srgbClr val="0070C0"/>
                </a:solidFill>
              </a:rPr>
              <a:t>Propositions opérationnelles URIOPSS PDL</a:t>
            </a:r>
          </a:p>
        </p:txBody>
      </p:sp>
      <p:sp>
        <p:nvSpPr>
          <p:cNvPr id="10" name="object 3"/>
          <p:cNvSpPr/>
          <p:nvPr/>
        </p:nvSpPr>
        <p:spPr>
          <a:xfrm>
            <a:off x="3302855" y="4534925"/>
            <a:ext cx="2688900" cy="2154980"/>
          </a:xfrm>
          <a:prstGeom prst="rect">
            <a:avLst/>
          </a:prstGeom>
          <a:blipFill>
            <a:blip r:embed="rId5" cstate="print"/>
            <a:stretch>
              <a:fillRect/>
            </a:stretch>
          </a:blipFill>
        </p:spPr>
        <p:txBody>
          <a:bodyPr wrap="square" lIns="0" tIns="0" rIns="0" bIns="0" rtlCol="0"/>
          <a:lstStyle/>
          <a:p>
            <a:endParaRPr/>
          </a:p>
        </p:txBody>
      </p:sp>
      <p:sp>
        <p:nvSpPr>
          <p:cNvPr id="11" name="object 4"/>
          <p:cNvSpPr txBox="1">
            <a:spLocks noGrp="1"/>
          </p:cNvSpPr>
          <p:nvPr>
            <p:ph type="title"/>
          </p:nvPr>
        </p:nvSpPr>
        <p:spPr>
          <a:xfrm>
            <a:off x="153017" y="1059480"/>
            <a:ext cx="2974635" cy="632460"/>
          </a:xfrm>
          <a:prstGeom prst="rect">
            <a:avLst/>
          </a:prstGeom>
        </p:spPr>
        <p:txBody>
          <a:bodyPr vert="horz" wrap="square" lIns="0" tIns="12700" rIns="0" bIns="0" rtlCol="0">
            <a:spAutoFit/>
          </a:bodyPr>
          <a:lstStyle/>
          <a:p>
            <a:pPr marL="12700" marR="5080" indent="434975">
              <a:lnSpc>
                <a:spcPct val="110500"/>
              </a:lnSpc>
              <a:spcBef>
                <a:spcPts val="100"/>
              </a:spcBef>
            </a:pPr>
            <a:r>
              <a:rPr sz="1800" i="0" spc="-5" dirty="0">
                <a:solidFill>
                  <a:srgbClr val="8ABD70"/>
                </a:solidFill>
                <a:latin typeface="Liberation Sans Narrow"/>
                <a:cs typeface="Liberation Sans Narrow"/>
              </a:rPr>
              <a:t>DECLINAISONS  OPERATIONNE</a:t>
            </a:r>
            <a:r>
              <a:rPr sz="1800" i="0" spc="-20" dirty="0">
                <a:solidFill>
                  <a:srgbClr val="8ABD70"/>
                </a:solidFill>
                <a:latin typeface="Liberation Sans Narrow"/>
                <a:cs typeface="Liberation Sans Narrow"/>
              </a:rPr>
              <a:t>L</a:t>
            </a:r>
            <a:r>
              <a:rPr sz="1800" i="0" spc="-10" dirty="0">
                <a:solidFill>
                  <a:srgbClr val="8ABD70"/>
                </a:solidFill>
                <a:latin typeface="Liberation Sans Narrow"/>
                <a:cs typeface="Liberation Sans Narrow"/>
              </a:rPr>
              <a:t>L</a:t>
            </a:r>
            <a:r>
              <a:rPr sz="1800" i="0" spc="-5" dirty="0">
                <a:solidFill>
                  <a:srgbClr val="8ABD70"/>
                </a:solidFill>
                <a:latin typeface="Liberation Sans Narrow"/>
                <a:cs typeface="Liberation Sans Narrow"/>
              </a:rPr>
              <a:t>ES</a:t>
            </a:r>
            <a:endParaRPr sz="1800" dirty="0">
              <a:latin typeface="Liberation Sans Narrow"/>
              <a:cs typeface="Liberation Sans Narrow"/>
            </a:endParaRPr>
          </a:p>
        </p:txBody>
      </p:sp>
      <p:sp>
        <p:nvSpPr>
          <p:cNvPr id="13" name="object 6"/>
          <p:cNvSpPr txBox="1"/>
          <p:nvPr/>
        </p:nvSpPr>
        <p:spPr>
          <a:xfrm>
            <a:off x="3250513" y="138121"/>
            <a:ext cx="2910840" cy="321945"/>
          </a:xfrm>
          <a:prstGeom prst="rect">
            <a:avLst/>
          </a:prstGeom>
        </p:spPr>
        <p:txBody>
          <a:bodyPr vert="horz" wrap="square" lIns="0" tIns="22860" rIns="0" bIns="0" rtlCol="0">
            <a:spAutoFit/>
          </a:bodyPr>
          <a:lstStyle/>
          <a:p>
            <a:pPr marL="12700" marR="5080">
              <a:lnSpc>
                <a:spcPts val="1140"/>
              </a:lnSpc>
              <a:spcBef>
                <a:spcPts val="180"/>
              </a:spcBef>
            </a:pPr>
            <a:r>
              <a:rPr sz="1000" b="1" spc="-5" dirty="0">
                <a:solidFill>
                  <a:srgbClr val="231F20"/>
                </a:solidFill>
                <a:latin typeface="Liberation Sans Narrow"/>
                <a:cs typeface="Liberation Sans Narrow"/>
              </a:rPr>
              <a:t>Déployer la démarche d’évaluation de l’impact sur la  santé des politiques publiques</a:t>
            </a:r>
            <a:r>
              <a:rPr sz="1000" b="1" dirty="0">
                <a:solidFill>
                  <a:srgbClr val="231F20"/>
                </a:solidFill>
                <a:latin typeface="Liberation Sans Narrow"/>
                <a:cs typeface="Liberation Sans Narrow"/>
              </a:rPr>
              <a:t> </a:t>
            </a:r>
            <a:r>
              <a:rPr sz="1000" b="1" spc="-5" dirty="0">
                <a:solidFill>
                  <a:srgbClr val="231F20"/>
                </a:solidFill>
                <a:latin typeface="Liberation Sans Narrow"/>
                <a:cs typeface="Liberation Sans Narrow"/>
              </a:rPr>
              <a:t>(EIS)</a:t>
            </a:r>
            <a:endParaRPr sz="1000" dirty="0">
              <a:latin typeface="Liberation Sans Narrow"/>
              <a:cs typeface="Liberation Sans Narrow"/>
            </a:endParaRPr>
          </a:p>
        </p:txBody>
      </p:sp>
      <p:sp>
        <p:nvSpPr>
          <p:cNvPr id="14" name="object 7"/>
          <p:cNvSpPr txBox="1"/>
          <p:nvPr/>
        </p:nvSpPr>
        <p:spPr>
          <a:xfrm>
            <a:off x="3261271" y="593538"/>
            <a:ext cx="2912745" cy="760730"/>
          </a:xfrm>
          <a:prstGeom prst="rect">
            <a:avLst/>
          </a:prstGeom>
        </p:spPr>
        <p:txBody>
          <a:bodyPr vert="horz" wrap="square" lIns="0" tIns="18415" rIns="0" bIns="0" rtlCol="0">
            <a:spAutoFit/>
          </a:bodyPr>
          <a:lstStyle/>
          <a:p>
            <a:pPr marL="12700" marR="5080" algn="just">
              <a:lnSpc>
                <a:spcPct val="95700"/>
              </a:lnSpc>
              <a:spcBef>
                <a:spcPts val="145"/>
              </a:spcBef>
            </a:pPr>
            <a:r>
              <a:rPr sz="1000" b="1" spc="-5" dirty="0">
                <a:solidFill>
                  <a:srgbClr val="231F20"/>
                </a:solidFill>
                <a:latin typeface="Liberation Sans Narrow"/>
                <a:cs typeface="Liberation Sans Narrow"/>
              </a:rPr>
              <a:t>Participer à la promotion d’un environnement de travail  favorable à la santé, en articulation avec le plan régional  santé travail 2016-2020 (PRST3) : Favoriser la mise en  œuvre d’actions de prévention au sein des collectifs </a:t>
            </a:r>
            <a:r>
              <a:rPr sz="1000" b="1" spc="-10" dirty="0">
                <a:solidFill>
                  <a:srgbClr val="231F20"/>
                </a:solidFill>
                <a:latin typeface="Liberation Sans Narrow"/>
                <a:cs typeface="Liberation Sans Narrow"/>
              </a:rPr>
              <a:t>de  </a:t>
            </a:r>
            <a:r>
              <a:rPr sz="1000" b="1" spc="-5" dirty="0">
                <a:solidFill>
                  <a:srgbClr val="231F20"/>
                </a:solidFill>
                <a:latin typeface="Liberation Sans Narrow"/>
                <a:cs typeface="Liberation Sans Narrow"/>
              </a:rPr>
              <a:t>travail</a:t>
            </a:r>
            <a:endParaRPr sz="1000" dirty="0">
              <a:latin typeface="Liberation Sans Narrow"/>
              <a:cs typeface="Liberation Sans Narrow"/>
            </a:endParaRPr>
          </a:p>
        </p:txBody>
      </p:sp>
      <p:sp>
        <p:nvSpPr>
          <p:cNvPr id="15" name="object 8"/>
          <p:cNvSpPr txBox="1"/>
          <p:nvPr/>
        </p:nvSpPr>
        <p:spPr>
          <a:xfrm>
            <a:off x="3265469" y="1503325"/>
            <a:ext cx="2915285" cy="1342390"/>
          </a:xfrm>
          <a:prstGeom prst="rect">
            <a:avLst/>
          </a:prstGeom>
        </p:spPr>
        <p:txBody>
          <a:bodyPr vert="horz" wrap="square" lIns="0" tIns="18415" rIns="0" bIns="0" rtlCol="0">
            <a:spAutoFit/>
          </a:bodyPr>
          <a:lstStyle/>
          <a:p>
            <a:pPr marL="12700" marR="5080" algn="just">
              <a:lnSpc>
                <a:spcPct val="95600"/>
              </a:lnSpc>
              <a:spcBef>
                <a:spcPts val="145"/>
              </a:spcBef>
            </a:pPr>
            <a:r>
              <a:rPr sz="1000" b="1" spc="-5" dirty="0">
                <a:solidFill>
                  <a:srgbClr val="231F20"/>
                </a:solidFill>
                <a:latin typeface="Liberation Sans Narrow"/>
                <a:cs typeface="Liberation Sans Narrow"/>
              </a:rPr>
              <a:t>Promouvoir des environnements favorables à la pratique  de l’activité physique : décliner le nouveau plan « sport  santé bien être » (PRSSBE) pour tout public et plus  particulièrement pour les </a:t>
            </a:r>
            <a:r>
              <a:rPr sz="1000" b="1" spc="-10" dirty="0">
                <a:solidFill>
                  <a:srgbClr val="231F20"/>
                </a:solidFill>
                <a:latin typeface="Liberation Sans Narrow"/>
                <a:cs typeface="Liberation Sans Narrow"/>
              </a:rPr>
              <a:t>personnes </a:t>
            </a:r>
            <a:r>
              <a:rPr sz="1000" b="1" spc="-5" dirty="0">
                <a:solidFill>
                  <a:srgbClr val="231F20"/>
                </a:solidFill>
                <a:latin typeface="Liberation Sans Narrow"/>
                <a:cs typeface="Liberation Sans Narrow"/>
              </a:rPr>
              <a:t>en situation </a:t>
            </a:r>
            <a:r>
              <a:rPr sz="1000" b="1" spc="-10" dirty="0">
                <a:solidFill>
                  <a:srgbClr val="231F20"/>
                </a:solidFill>
                <a:latin typeface="Liberation Sans Narrow"/>
                <a:cs typeface="Liberation Sans Narrow"/>
              </a:rPr>
              <a:t>de  </a:t>
            </a:r>
            <a:r>
              <a:rPr sz="1000" b="1" spc="-5" dirty="0">
                <a:solidFill>
                  <a:srgbClr val="231F20"/>
                </a:solidFill>
                <a:latin typeface="Liberation Sans Narrow"/>
                <a:cs typeface="Liberation Sans Narrow"/>
              </a:rPr>
              <a:t>précarité sociale et/ou financière, les personnes âgées  dépendantes, les personnes placées sous-main </a:t>
            </a:r>
            <a:r>
              <a:rPr sz="1000" b="1" spc="-10" dirty="0">
                <a:solidFill>
                  <a:srgbClr val="231F20"/>
                </a:solidFill>
                <a:latin typeface="Liberation Sans Narrow"/>
                <a:cs typeface="Liberation Sans Narrow"/>
              </a:rPr>
              <a:t>de  </a:t>
            </a:r>
            <a:r>
              <a:rPr sz="1000" b="1" spc="-5" dirty="0">
                <a:solidFill>
                  <a:srgbClr val="231F20"/>
                </a:solidFill>
                <a:latin typeface="Liberation Sans Narrow"/>
                <a:cs typeface="Liberation Sans Narrow"/>
              </a:rPr>
              <a:t>justice, les personnes en situation de handicap  accompagnées au </a:t>
            </a:r>
            <a:r>
              <a:rPr sz="1000" b="1" spc="-10" dirty="0">
                <a:solidFill>
                  <a:srgbClr val="231F20"/>
                </a:solidFill>
                <a:latin typeface="Liberation Sans Narrow"/>
                <a:cs typeface="Liberation Sans Narrow"/>
              </a:rPr>
              <a:t>sein </a:t>
            </a:r>
            <a:r>
              <a:rPr sz="1000" b="1" spc="-5" dirty="0">
                <a:solidFill>
                  <a:srgbClr val="231F20"/>
                </a:solidFill>
                <a:latin typeface="Liberation Sans Narrow"/>
                <a:cs typeface="Liberation Sans Narrow"/>
              </a:rPr>
              <a:t>d’établissements médico-sociaux  et les personnes vivant avec </a:t>
            </a:r>
            <a:r>
              <a:rPr sz="1000" b="1" spc="-10" dirty="0">
                <a:solidFill>
                  <a:srgbClr val="231F20"/>
                </a:solidFill>
                <a:latin typeface="Liberation Sans Narrow"/>
                <a:cs typeface="Liberation Sans Narrow"/>
              </a:rPr>
              <a:t>une </a:t>
            </a:r>
            <a:r>
              <a:rPr sz="1000" b="1" spc="-5" dirty="0">
                <a:solidFill>
                  <a:srgbClr val="231F20"/>
                </a:solidFill>
                <a:latin typeface="Liberation Sans Narrow"/>
                <a:cs typeface="Liberation Sans Narrow"/>
              </a:rPr>
              <a:t>pathologie</a:t>
            </a:r>
            <a:r>
              <a:rPr sz="1000" b="1" spc="40" dirty="0">
                <a:solidFill>
                  <a:srgbClr val="231F20"/>
                </a:solidFill>
                <a:latin typeface="Liberation Sans Narrow"/>
                <a:cs typeface="Liberation Sans Narrow"/>
              </a:rPr>
              <a:t> </a:t>
            </a:r>
            <a:r>
              <a:rPr sz="1000" b="1" spc="-5" dirty="0">
                <a:solidFill>
                  <a:srgbClr val="231F20"/>
                </a:solidFill>
                <a:latin typeface="Liberation Sans Narrow"/>
                <a:cs typeface="Liberation Sans Narrow"/>
              </a:rPr>
              <a:t>chronique</a:t>
            </a:r>
            <a:endParaRPr sz="1000" dirty="0">
              <a:latin typeface="Liberation Sans Narrow"/>
              <a:cs typeface="Liberation Sans Narrow"/>
            </a:endParaRPr>
          </a:p>
        </p:txBody>
      </p:sp>
      <p:sp>
        <p:nvSpPr>
          <p:cNvPr id="16" name="object 9"/>
          <p:cNvSpPr txBox="1"/>
          <p:nvPr/>
        </p:nvSpPr>
        <p:spPr>
          <a:xfrm>
            <a:off x="77401" y="1876006"/>
            <a:ext cx="2913380" cy="757259"/>
          </a:xfrm>
          <a:prstGeom prst="rect">
            <a:avLst/>
          </a:prstGeom>
        </p:spPr>
        <p:txBody>
          <a:bodyPr vert="horz" wrap="square" lIns="0" tIns="18415" rIns="0" bIns="0" rtlCol="0">
            <a:spAutoFit/>
          </a:bodyPr>
          <a:lstStyle/>
          <a:p>
            <a:pPr marL="12700" marR="5080" algn="just">
              <a:lnSpc>
                <a:spcPct val="95600"/>
              </a:lnSpc>
              <a:spcBef>
                <a:spcPts val="145"/>
              </a:spcBef>
            </a:pPr>
            <a:r>
              <a:rPr sz="1000" b="1" spc="-5" dirty="0">
                <a:solidFill>
                  <a:srgbClr val="231F20"/>
                </a:solidFill>
                <a:latin typeface="Liberation Sans Narrow"/>
                <a:cs typeface="Liberation Sans Narrow"/>
              </a:rPr>
              <a:t>Améliorer la sécurité et la qualité de l’environnement  physique, à travers la mise </a:t>
            </a:r>
            <a:r>
              <a:rPr sz="1000" b="1" dirty="0">
                <a:solidFill>
                  <a:srgbClr val="231F20"/>
                </a:solidFill>
                <a:latin typeface="Liberation Sans Narrow"/>
                <a:cs typeface="Liberation Sans Narrow"/>
              </a:rPr>
              <a:t>en </a:t>
            </a:r>
            <a:r>
              <a:rPr sz="1000" b="1" spc="-5" dirty="0">
                <a:solidFill>
                  <a:srgbClr val="231F20"/>
                </a:solidFill>
                <a:latin typeface="Liberation Sans Narrow"/>
                <a:cs typeface="Liberation Sans Narrow"/>
              </a:rPr>
              <a:t>œuvre du Plan régional  santé environnement 2016-2021 (PRSE3), notamment des  actions des axes 1 2 3 et 5 </a:t>
            </a:r>
            <a:r>
              <a:rPr sz="1000" b="1" spc="-5" dirty="0" smtClean="0">
                <a:solidFill>
                  <a:srgbClr val="231F20"/>
                </a:solidFill>
                <a:latin typeface="Liberation Sans Narrow"/>
                <a:cs typeface="Liberation Sans Narrow"/>
              </a:rPr>
              <a:t>:</a:t>
            </a:r>
            <a:endParaRPr sz="1000" dirty="0">
              <a:latin typeface="Liberation Sans Narrow"/>
              <a:cs typeface="Liberation Sans Narrow"/>
            </a:endParaRPr>
          </a:p>
        </p:txBody>
      </p:sp>
      <p:sp>
        <p:nvSpPr>
          <p:cNvPr id="17" name="object 10"/>
          <p:cNvSpPr txBox="1"/>
          <p:nvPr/>
        </p:nvSpPr>
        <p:spPr>
          <a:xfrm>
            <a:off x="3304379" y="3375137"/>
            <a:ext cx="2911475" cy="323215"/>
          </a:xfrm>
          <a:prstGeom prst="rect">
            <a:avLst/>
          </a:prstGeom>
        </p:spPr>
        <p:txBody>
          <a:bodyPr vert="horz" wrap="square" lIns="0" tIns="22225" rIns="0" bIns="0" rtlCol="0">
            <a:spAutoFit/>
          </a:bodyPr>
          <a:lstStyle/>
          <a:p>
            <a:pPr marL="12700" marR="5080">
              <a:lnSpc>
                <a:spcPts val="1150"/>
              </a:lnSpc>
              <a:spcBef>
                <a:spcPts val="175"/>
              </a:spcBef>
            </a:pPr>
            <a:r>
              <a:rPr sz="1000" b="1" spc="-5" dirty="0">
                <a:solidFill>
                  <a:srgbClr val="231F20"/>
                </a:solidFill>
                <a:latin typeface="Liberation Sans Narrow"/>
                <a:cs typeface="Liberation Sans Narrow"/>
              </a:rPr>
              <a:t>Créer un environnement favorable à la réduction </a:t>
            </a:r>
            <a:r>
              <a:rPr sz="1000" b="1" spc="-10" dirty="0">
                <a:solidFill>
                  <a:srgbClr val="231F20"/>
                </a:solidFill>
                <a:latin typeface="Liberation Sans Narrow"/>
                <a:cs typeface="Liberation Sans Narrow"/>
              </a:rPr>
              <a:t>du  </a:t>
            </a:r>
            <a:r>
              <a:rPr sz="1000" b="1" spc="-5" dirty="0">
                <a:solidFill>
                  <a:srgbClr val="231F20"/>
                </a:solidFill>
                <a:latin typeface="Liberation Sans Narrow"/>
                <a:cs typeface="Liberation Sans Narrow"/>
              </a:rPr>
              <a:t>tabagisme et de la </a:t>
            </a:r>
            <a:r>
              <a:rPr sz="1000" b="1" spc="-10" dirty="0">
                <a:solidFill>
                  <a:srgbClr val="231F20"/>
                </a:solidFill>
                <a:latin typeface="Liberation Sans Narrow"/>
                <a:cs typeface="Liberation Sans Narrow"/>
              </a:rPr>
              <a:t>consommation</a:t>
            </a:r>
            <a:r>
              <a:rPr sz="1000" b="1" spc="25" dirty="0">
                <a:solidFill>
                  <a:srgbClr val="231F20"/>
                </a:solidFill>
                <a:latin typeface="Liberation Sans Narrow"/>
                <a:cs typeface="Liberation Sans Narrow"/>
              </a:rPr>
              <a:t> </a:t>
            </a:r>
            <a:r>
              <a:rPr sz="1000" b="1" spc="-5" dirty="0">
                <a:solidFill>
                  <a:srgbClr val="231F20"/>
                </a:solidFill>
                <a:latin typeface="Liberation Sans Narrow"/>
                <a:cs typeface="Liberation Sans Narrow"/>
              </a:rPr>
              <a:t>d’alcool</a:t>
            </a:r>
            <a:endParaRPr sz="1000" dirty="0">
              <a:latin typeface="Liberation Sans Narrow"/>
              <a:cs typeface="Liberation Sans Narrow"/>
            </a:endParaRPr>
          </a:p>
        </p:txBody>
      </p:sp>
      <p:sp>
        <p:nvSpPr>
          <p:cNvPr id="18" name="object 11"/>
          <p:cNvSpPr txBox="1"/>
          <p:nvPr/>
        </p:nvSpPr>
        <p:spPr>
          <a:xfrm>
            <a:off x="3304379" y="3894343"/>
            <a:ext cx="2912110" cy="484107"/>
          </a:xfrm>
          <a:prstGeom prst="rect">
            <a:avLst/>
          </a:prstGeom>
        </p:spPr>
        <p:txBody>
          <a:bodyPr vert="horz" wrap="square" lIns="0" tIns="22225" rIns="0" bIns="0" rtlCol="0">
            <a:spAutoFit/>
          </a:bodyPr>
          <a:lstStyle/>
          <a:p>
            <a:pPr marL="12700" marR="5080">
              <a:lnSpc>
                <a:spcPts val="1150"/>
              </a:lnSpc>
              <a:spcBef>
                <a:spcPts val="175"/>
              </a:spcBef>
              <a:tabLst>
                <a:tab pos="700405" algn="l"/>
                <a:tab pos="949960" algn="l"/>
                <a:tab pos="1228725" algn="l"/>
                <a:tab pos="1602740" algn="l"/>
                <a:tab pos="2077085" algn="l"/>
                <a:tab pos="2378710" algn="l"/>
              </a:tabLst>
            </a:pPr>
            <a:r>
              <a:rPr sz="1000" b="1" spc="-5" dirty="0">
                <a:solidFill>
                  <a:srgbClr val="231F20"/>
                </a:solidFill>
                <a:latin typeface="Liberation Sans Narrow"/>
                <a:cs typeface="Liberation Sans Narrow"/>
              </a:rPr>
              <a:t>Elaborer et mettre en œuvre </a:t>
            </a:r>
            <a:r>
              <a:rPr sz="1000" b="1" spc="-10" dirty="0">
                <a:solidFill>
                  <a:srgbClr val="231F20"/>
                </a:solidFill>
                <a:latin typeface="Liberation Sans Narrow"/>
                <a:cs typeface="Liberation Sans Narrow"/>
              </a:rPr>
              <a:t>un </a:t>
            </a:r>
            <a:r>
              <a:rPr sz="1000" b="1" spc="-5" dirty="0">
                <a:solidFill>
                  <a:srgbClr val="231F20"/>
                </a:solidFill>
                <a:latin typeface="Liberation Sans Narrow"/>
                <a:cs typeface="Liberation Sans Narrow"/>
              </a:rPr>
              <a:t>plan d’action régional de  p</a:t>
            </a:r>
            <a:r>
              <a:rPr sz="1000" b="1" spc="-15" dirty="0">
                <a:solidFill>
                  <a:srgbClr val="231F20"/>
                </a:solidFill>
                <a:latin typeface="Liberation Sans Narrow"/>
                <a:cs typeface="Liberation Sans Narrow"/>
              </a:rPr>
              <a:t>r</a:t>
            </a:r>
            <a:r>
              <a:rPr sz="1000" b="1" spc="-5" dirty="0">
                <a:solidFill>
                  <a:srgbClr val="231F20"/>
                </a:solidFill>
                <a:latin typeface="Liberation Sans Narrow"/>
                <a:cs typeface="Liberation Sans Narrow"/>
              </a:rPr>
              <a:t>évention</a:t>
            </a:r>
            <a:r>
              <a:rPr sz="1000" b="1" dirty="0">
                <a:solidFill>
                  <a:srgbClr val="231F20"/>
                </a:solidFill>
                <a:latin typeface="Liberation Sans Narrow"/>
                <a:cs typeface="Liberation Sans Narrow"/>
              </a:rPr>
              <a:t>	</a:t>
            </a:r>
            <a:r>
              <a:rPr sz="1000" b="1" spc="-5" dirty="0">
                <a:solidFill>
                  <a:srgbClr val="231F20"/>
                </a:solidFill>
                <a:latin typeface="Liberation Sans Narrow"/>
                <a:cs typeface="Liberation Sans Narrow"/>
              </a:rPr>
              <a:t>et</a:t>
            </a:r>
            <a:r>
              <a:rPr sz="1000" b="1" dirty="0">
                <a:solidFill>
                  <a:srgbClr val="231F20"/>
                </a:solidFill>
                <a:latin typeface="Liberation Sans Narrow"/>
                <a:cs typeface="Liberation Sans Narrow"/>
              </a:rPr>
              <a:t>	</a:t>
            </a:r>
            <a:r>
              <a:rPr sz="1000" b="1" spc="-5" dirty="0">
                <a:solidFill>
                  <a:srgbClr val="231F20"/>
                </a:solidFill>
                <a:latin typeface="Liberation Sans Narrow"/>
                <a:cs typeface="Liberation Sans Narrow"/>
              </a:rPr>
              <a:t>de</a:t>
            </a:r>
            <a:r>
              <a:rPr sz="1000" b="1" dirty="0">
                <a:solidFill>
                  <a:srgbClr val="231F20"/>
                </a:solidFill>
                <a:latin typeface="Liberation Sans Narrow"/>
                <a:cs typeface="Liberation Sans Narrow"/>
              </a:rPr>
              <a:t>	</a:t>
            </a:r>
            <a:r>
              <a:rPr sz="1000" b="1" spc="-5" dirty="0" err="1" smtClean="0">
                <a:solidFill>
                  <a:srgbClr val="231F20"/>
                </a:solidFill>
                <a:latin typeface="Liberation Sans Narrow"/>
                <a:cs typeface="Liberation Sans Narrow"/>
              </a:rPr>
              <a:t>l</a:t>
            </a:r>
            <a:r>
              <a:rPr sz="1000" b="1" spc="-15" dirty="0" err="1" smtClean="0">
                <a:solidFill>
                  <a:srgbClr val="231F20"/>
                </a:solidFill>
                <a:latin typeface="Liberation Sans Narrow"/>
                <a:cs typeface="Liberation Sans Narrow"/>
              </a:rPr>
              <a:t>u</a:t>
            </a:r>
            <a:r>
              <a:rPr sz="1000" b="1" spc="-5" dirty="0" err="1" smtClean="0">
                <a:solidFill>
                  <a:srgbClr val="231F20"/>
                </a:solidFill>
                <a:latin typeface="Liberation Sans Narrow"/>
                <a:cs typeface="Liberation Sans Narrow"/>
              </a:rPr>
              <a:t>tte</a:t>
            </a:r>
            <a:r>
              <a:rPr lang="fr-FR" sz="1000" b="1" dirty="0">
                <a:solidFill>
                  <a:srgbClr val="231F20"/>
                </a:solidFill>
                <a:latin typeface="Liberation Sans Narrow"/>
                <a:cs typeface="Liberation Sans Narrow"/>
              </a:rPr>
              <a:t> </a:t>
            </a:r>
            <a:r>
              <a:rPr sz="1000" b="1" spc="-5" dirty="0" err="1" smtClean="0">
                <a:solidFill>
                  <a:srgbClr val="231F20"/>
                </a:solidFill>
                <a:latin typeface="Liberation Sans Narrow"/>
                <a:cs typeface="Liberation Sans Narrow"/>
              </a:rPr>
              <a:t>cont</a:t>
            </a:r>
            <a:r>
              <a:rPr sz="1000" b="1" spc="-15" dirty="0" err="1" smtClean="0">
                <a:solidFill>
                  <a:srgbClr val="231F20"/>
                </a:solidFill>
                <a:latin typeface="Liberation Sans Narrow"/>
                <a:cs typeface="Liberation Sans Narrow"/>
              </a:rPr>
              <a:t>r</a:t>
            </a:r>
            <a:r>
              <a:rPr sz="1000" b="1" spc="-5" dirty="0" err="1" smtClean="0">
                <a:solidFill>
                  <a:srgbClr val="231F20"/>
                </a:solidFill>
                <a:latin typeface="Liberation Sans Narrow"/>
                <a:cs typeface="Liberation Sans Narrow"/>
              </a:rPr>
              <a:t>e</a:t>
            </a:r>
            <a:r>
              <a:rPr sz="1000" b="1" dirty="0">
                <a:solidFill>
                  <a:srgbClr val="231F20"/>
                </a:solidFill>
                <a:latin typeface="Liberation Sans Narrow"/>
                <a:cs typeface="Liberation Sans Narrow"/>
              </a:rPr>
              <a:t>	</a:t>
            </a:r>
            <a:r>
              <a:rPr sz="1000" b="1" spc="-5" dirty="0">
                <a:solidFill>
                  <a:srgbClr val="231F20"/>
                </a:solidFill>
                <a:latin typeface="Liberation Sans Narrow"/>
                <a:cs typeface="Liberation Sans Narrow"/>
              </a:rPr>
              <a:t>les</a:t>
            </a:r>
            <a:r>
              <a:rPr sz="1000" b="1" dirty="0">
                <a:solidFill>
                  <a:srgbClr val="231F20"/>
                </a:solidFill>
                <a:latin typeface="Liberation Sans Narrow"/>
                <a:cs typeface="Liberation Sans Narrow"/>
              </a:rPr>
              <a:t>	</a:t>
            </a:r>
            <a:r>
              <a:rPr sz="1000" b="1" spc="-5" dirty="0">
                <a:solidFill>
                  <a:srgbClr val="231F20"/>
                </a:solidFill>
                <a:latin typeface="Liberation Sans Narrow"/>
                <a:cs typeface="Liberation Sans Narrow"/>
              </a:rPr>
              <a:t>addictio</a:t>
            </a:r>
            <a:r>
              <a:rPr sz="1000" b="1" spc="-15" dirty="0">
                <a:solidFill>
                  <a:srgbClr val="231F20"/>
                </a:solidFill>
                <a:latin typeface="Liberation Sans Narrow"/>
                <a:cs typeface="Liberation Sans Narrow"/>
              </a:rPr>
              <a:t>n</a:t>
            </a:r>
            <a:r>
              <a:rPr sz="1000" b="1" spc="-5" dirty="0">
                <a:solidFill>
                  <a:srgbClr val="231F20"/>
                </a:solidFill>
                <a:latin typeface="Liberation Sans Narrow"/>
                <a:cs typeface="Liberation Sans Narrow"/>
              </a:rPr>
              <a:t>s</a:t>
            </a:r>
            <a:endParaRPr sz="1000" dirty="0">
              <a:latin typeface="Liberation Sans Narrow"/>
              <a:cs typeface="Liberation Sans Narrow"/>
            </a:endParaRPr>
          </a:p>
        </p:txBody>
      </p:sp>
      <p:sp>
        <p:nvSpPr>
          <p:cNvPr id="19" name="object 13"/>
          <p:cNvSpPr txBox="1"/>
          <p:nvPr/>
        </p:nvSpPr>
        <p:spPr>
          <a:xfrm>
            <a:off x="65652" y="2722042"/>
            <a:ext cx="3112135" cy="3255250"/>
          </a:xfrm>
          <a:prstGeom prst="rect">
            <a:avLst/>
          </a:prstGeom>
          <a:solidFill>
            <a:srgbClr val="E0E0D1"/>
          </a:solidFill>
          <a:ln w="9525">
            <a:solidFill>
              <a:srgbClr val="231F20"/>
            </a:solidFill>
          </a:ln>
        </p:spPr>
        <p:txBody>
          <a:bodyPr vert="horz" wrap="square" lIns="0" tIns="50800" rIns="0" bIns="0" rtlCol="0">
            <a:spAutoFit/>
          </a:bodyPr>
          <a:lstStyle/>
          <a:p>
            <a:pPr marL="95885" marR="88900" algn="just">
              <a:lnSpc>
                <a:spcPts val="1140"/>
              </a:lnSpc>
              <a:spcBef>
                <a:spcPts val="400"/>
              </a:spcBef>
            </a:pPr>
            <a:r>
              <a:rPr sz="1000" b="1" i="1" spc="-5" dirty="0">
                <a:solidFill>
                  <a:srgbClr val="231F20"/>
                </a:solidFill>
                <a:latin typeface="Liberation Sans Narrow"/>
                <a:cs typeface="Liberation Sans Narrow"/>
              </a:rPr>
              <a:t>Axe 1 : Alimentation et Eau destinée à la consommation  humaine, </a:t>
            </a:r>
            <a:r>
              <a:rPr sz="1000" i="1" spc="-5" dirty="0">
                <a:solidFill>
                  <a:srgbClr val="231F20"/>
                </a:solidFill>
                <a:latin typeface="Liberation Sans Narrow"/>
                <a:cs typeface="Liberation Sans Narrow"/>
              </a:rPr>
              <a:t>en particulier préserver la qualité de l’eau</a:t>
            </a:r>
            <a:r>
              <a:rPr sz="1000" i="1" spc="65" dirty="0">
                <a:solidFill>
                  <a:srgbClr val="231F20"/>
                </a:solidFill>
                <a:latin typeface="Liberation Sans Narrow"/>
                <a:cs typeface="Liberation Sans Narrow"/>
              </a:rPr>
              <a:t> </a:t>
            </a:r>
            <a:r>
              <a:rPr sz="1000" i="1" spc="-5" dirty="0">
                <a:solidFill>
                  <a:srgbClr val="231F20"/>
                </a:solidFill>
                <a:latin typeface="Liberation Sans Narrow"/>
                <a:cs typeface="Liberation Sans Narrow"/>
              </a:rPr>
              <a:t>distribuée</a:t>
            </a:r>
            <a:endParaRPr sz="1000" dirty="0">
              <a:latin typeface="Liberation Sans Narrow"/>
              <a:cs typeface="Liberation Sans Narrow"/>
            </a:endParaRPr>
          </a:p>
          <a:p>
            <a:pPr marL="95885" marR="85725" algn="just">
              <a:lnSpc>
                <a:spcPts val="1150"/>
              </a:lnSpc>
              <a:spcBef>
                <a:spcPts val="300"/>
              </a:spcBef>
            </a:pPr>
            <a:r>
              <a:rPr sz="1000" b="1" i="1" spc="-5" dirty="0">
                <a:solidFill>
                  <a:srgbClr val="231F20"/>
                </a:solidFill>
                <a:latin typeface="Liberation Sans Narrow"/>
                <a:cs typeface="Liberation Sans Narrow"/>
              </a:rPr>
              <a:t>Axe 2 : Bâtiments, </a:t>
            </a:r>
            <a:r>
              <a:rPr sz="1000" b="1" i="1" spc="-10" dirty="0">
                <a:solidFill>
                  <a:srgbClr val="231F20"/>
                </a:solidFill>
                <a:latin typeface="Liberation Sans Narrow"/>
                <a:cs typeface="Liberation Sans Narrow"/>
              </a:rPr>
              <a:t>habitat </a:t>
            </a:r>
            <a:r>
              <a:rPr sz="1000" b="1" i="1" spc="-5" dirty="0">
                <a:solidFill>
                  <a:srgbClr val="231F20"/>
                </a:solidFill>
                <a:latin typeface="Liberation Sans Narrow"/>
                <a:cs typeface="Liberation Sans Narrow"/>
              </a:rPr>
              <a:t>et santé, </a:t>
            </a:r>
            <a:r>
              <a:rPr sz="1000" i="1" spc="-5" dirty="0">
                <a:solidFill>
                  <a:srgbClr val="231F20"/>
                </a:solidFill>
                <a:latin typeface="Liberation Sans Narrow"/>
                <a:cs typeface="Liberation Sans Narrow"/>
              </a:rPr>
              <a:t>notamment  communiquer sur l’enjeu lié au radon dans la</a:t>
            </a:r>
            <a:r>
              <a:rPr sz="1000" i="1" spc="5" dirty="0">
                <a:solidFill>
                  <a:srgbClr val="231F20"/>
                </a:solidFill>
                <a:latin typeface="Liberation Sans Narrow"/>
                <a:cs typeface="Liberation Sans Narrow"/>
              </a:rPr>
              <a:t> </a:t>
            </a:r>
            <a:r>
              <a:rPr sz="1000" i="1" spc="-5" dirty="0">
                <a:solidFill>
                  <a:srgbClr val="231F20"/>
                </a:solidFill>
                <a:latin typeface="Liberation Sans Narrow"/>
                <a:cs typeface="Liberation Sans Narrow"/>
              </a:rPr>
              <a:t>région</a:t>
            </a:r>
            <a:endParaRPr sz="1000" dirty="0">
              <a:latin typeface="Liberation Sans Narrow"/>
              <a:cs typeface="Liberation Sans Narrow"/>
            </a:endParaRPr>
          </a:p>
          <a:p>
            <a:pPr marL="95885" marR="86995" algn="just">
              <a:lnSpc>
                <a:spcPct val="96000"/>
              </a:lnSpc>
              <a:spcBef>
                <a:spcPts val="260"/>
              </a:spcBef>
            </a:pPr>
            <a:r>
              <a:rPr sz="1000" b="1" i="1" spc="-5" dirty="0">
                <a:solidFill>
                  <a:srgbClr val="231F20"/>
                </a:solidFill>
                <a:latin typeface="Liberation Sans Narrow"/>
                <a:cs typeface="Liberation Sans Narrow"/>
              </a:rPr>
              <a:t>Axe 3 : Cadre de vie, urbanisme et santé, </a:t>
            </a:r>
            <a:r>
              <a:rPr sz="1000" i="1" spc="-5" dirty="0">
                <a:solidFill>
                  <a:srgbClr val="231F20"/>
                </a:solidFill>
                <a:latin typeface="Liberation Sans Narrow"/>
                <a:cs typeface="Liberation Sans Narrow"/>
              </a:rPr>
              <a:t>notamment mieux  intégrer les enjeux de santé dans l’aménagement et la  planification</a:t>
            </a:r>
            <a:r>
              <a:rPr sz="1000" i="1" spc="-10" dirty="0">
                <a:solidFill>
                  <a:srgbClr val="231F20"/>
                </a:solidFill>
                <a:latin typeface="Liberation Sans Narrow"/>
                <a:cs typeface="Liberation Sans Narrow"/>
              </a:rPr>
              <a:t> </a:t>
            </a:r>
            <a:r>
              <a:rPr sz="1000" i="1" spc="-5" dirty="0">
                <a:solidFill>
                  <a:srgbClr val="231F20"/>
                </a:solidFill>
                <a:latin typeface="Liberation Sans Narrow"/>
                <a:cs typeface="Liberation Sans Narrow"/>
              </a:rPr>
              <a:t>urbaine</a:t>
            </a:r>
            <a:endParaRPr sz="1000" dirty="0">
              <a:latin typeface="Liberation Sans Narrow"/>
              <a:cs typeface="Liberation Sans Narrow"/>
            </a:endParaRPr>
          </a:p>
          <a:p>
            <a:pPr marL="95885" marR="90170" algn="just">
              <a:lnSpc>
                <a:spcPts val="1150"/>
              </a:lnSpc>
              <a:spcBef>
                <a:spcPts val="315"/>
              </a:spcBef>
            </a:pPr>
            <a:r>
              <a:rPr sz="1000" b="1" i="1" spc="-5" dirty="0">
                <a:solidFill>
                  <a:srgbClr val="231F20"/>
                </a:solidFill>
                <a:latin typeface="Liberation Sans Narrow"/>
                <a:cs typeface="Liberation Sans Narrow"/>
              </a:rPr>
              <a:t>Axe 5 : Mise en réseau d’acteurs, culture commune santé  environnement, notamment</a:t>
            </a:r>
            <a:r>
              <a:rPr sz="1000" b="1" i="1" spc="10" dirty="0">
                <a:solidFill>
                  <a:srgbClr val="231F20"/>
                </a:solidFill>
                <a:latin typeface="Liberation Sans Narrow"/>
                <a:cs typeface="Liberation Sans Narrow"/>
              </a:rPr>
              <a:t> </a:t>
            </a:r>
            <a:r>
              <a:rPr sz="1000" b="1" i="1" spc="-5" dirty="0">
                <a:solidFill>
                  <a:srgbClr val="231F20"/>
                </a:solidFill>
                <a:latin typeface="Liberation Sans Narrow"/>
                <a:cs typeface="Liberation Sans Narrow"/>
              </a:rPr>
              <a:t>:</a:t>
            </a:r>
            <a:endParaRPr sz="1000" dirty="0">
              <a:latin typeface="Liberation Sans Narrow"/>
              <a:cs typeface="Liberation Sans Narrow"/>
            </a:endParaRPr>
          </a:p>
          <a:p>
            <a:pPr marL="275590" marR="91440" algn="just">
              <a:lnSpc>
                <a:spcPct val="95400"/>
              </a:lnSpc>
              <a:spcBef>
                <a:spcPts val="280"/>
              </a:spcBef>
            </a:pPr>
            <a:r>
              <a:rPr sz="1000" i="1" spc="-5" dirty="0">
                <a:solidFill>
                  <a:srgbClr val="231F20"/>
                </a:solidFill>
                <a:latin typeface="Liberation Sans Narrow"/>
                <a:cs typeface="Liberation Sans Narrow"/>
              </a:rPr>
              <a:t>Développer une culture commune santé environnement  auprès des collectivités et </a:t>
            </a:r>
            <a:r>
              <a:rPr sz="1000" i="1" dirty="0">
                <a:solidFill>
                  <a:srgbClr val="231F20"/>
                </a:solidFill>
                <a:latin typeface="Liberation Sans Narrow"/>
                <a:cs typeface="Liberation Sans Narrow"/>
              </a:rPr>
              <a:t>acteurs </a:t>
            </a:r>
            <a:r>
              <a:rPr sz="1000" i="1" spc="-5" dirty="0">
                <a:solidFill>
                  <a:srgbClr val="231F20"/>
                </a:solidFill>
                <a:latin typeface="Liberation Sans Narrow"/>
                <a:cs typeface="Liberation Sans Narrow"/>
              </a:rPr>
              <a:t>des territoires de  proximité</a:t>
            </a:r>
            <a:endParaRPr sz="1000" dirty="0">
              <a:latin typeface="Liberation Sans Narrow"/>
              <a:cs typeface="Liberation Sans Narrow"/>
            </a:endParaRPr>
          </a:p>
          <a:p>
            <a:pPr marL="275590" marR="88265" algn="just">
              <a:lnSpc>
                <a:spcPts val="1150"/>
              </a:lnSpc>
              <a:spcBef>
                <a:spcPts val="320"/>
              </a:spcBef>
            </a:pPr>
            <a:r>
              <a:rPr sz="1000" i="1" spc="-5" dirty="0">
                <a:solidFill>
                  <a:srgbClr val="231F20"/>
                </a:solidFill>
                <a:latin typeface="Liberation Sans Narrow"/>
                <a:cs typeface="Liberation Sans Narrow"/>
              </a:rPr>
              <a:t>Objectif transversal PRSE3 : Développer la connaissance  des pesticides dans l’air et informer sur les impacts  </a:t>
            </a:r>
            <a:r>
              <a:rPr sz="1000" i="1" spc="-10" dirty="0">
                <a:solidFill>
                  <a:srgbClr val="231F20"/>
                </a:solidFill>
                <a:latin typeface="Liberation Sans Narrow"/>
                <a:cs typeface="Liberation Sans Narrow"/>
              </a:rPr>
              <a:t>sanitaires </a:t>
            </a:r>
            <a:r>
              <a:rPr sz="1000" i="1" spc="-5" dirty="0">
                <a:solidFill>
                  <a:srgbClr val="231F20"/>
                </a:solidFill>
                <a:latin typeface="Liberation Sans Narrow"/>
                <a:cs typeface="Liberation Sans Narrow"/>
              </a:rPr>
              <a:t>associés</a:t>
            </a:r>
            <a:endParaRPr sz="1000" dirty="0">
              <a:latin typeface="Liberation Sans Narrow"/>
              <a:cs typeface="Liberation Sans Narrow"/>
            </a:endParaRPr>
          </a:p>
          <a:p>
            <a:pPr marL="275590" marR="88900" algn="just">
              <a:lnSpc>
                <a:spcPct val="96000"/>
              </a:lnSpc>
              <a:spcBef>
                <a:spcPts val="254"/>
              </a:spcBef>
            </a:pPr>
            <a:r>
              <a:rPr sz="1000" i="1" spc="-5" dirty="0">
                <a:solidFill>
                  <a:srgbClr val="231F20"/>
                </a:solidFill>
                <a:latin typeface="Liberation Sans Narrow"/>
                <a:cs typeface="Liberation Sans Narrow"/>
              </a:rPr>
              <a:t>Surveiller, freiner et réduire les risques émergents liés au  développement d’espèces et d’organismes nuisibles  (moustiques, ambroisie, berce du Caucase…)</a:t>
            </a:r>
            <a:endParaRPr sz="1000" dirty="0">
              <a:latin typeface="Liberation Sans Narrow"/>
              <a:cs typeface="Liberation Sans Narrow"/>
            </a:endParaRPr>
          </a:p>
        </p:txBody>
      </p:sp>
      <p:sp>
        <p:nvSpPr>
          <p:cNvPr id="3" name="Espace réservé du numéro de diapositive 2"/>
          <p:cNvSpPr>
            <a:spLocks noGrp="1"/>
          </p:cNvSpPr>
          <p:nvPr>
            <p:ph type="sldNum" sz="quarter" idx="7"/>
          </p:nvPr>
        </p:nvSpPr>
        <p:spPr>
          <a:xfrm>
            <a:off x="8893244" y="6528322"/>
            <a:ext cx="2804160" cy="161583"/>
          </a:xfrm>
        </p:spPr>
        <p:txBody>
          <a:bodyPr/>
          <a:lstStyle/>
          <a:p>
            <a:fld id="{B6F15528-21DE-4FAA-801E-634DDDAF4B2B}" type="slidenum">
              <a:rPr lang="fr-FR" sz="1050" smtClean="0">
                <a:solidFill>
                  <a:prstClr val="black">
                    <a:tint val="75000"/>
                  </a:prstClr>
                </a:solidFill>
              </a:rPr>
              <a:pPr/>
              <a:t>9</a:t>
            </a:fld>
            <a:endParaRPr lang="fr-FR" sz="1050" dirty="0">
              <a:solidFill>
                <a:prstClr val="black">
                  <a:tint val="75000"/>
                </a:prstClr>
              </a:solidFill>
            </a:endParaRPr>
          </a:p>
        </p:txBody>
      </p:sp>
    </p:spTree>
    <p:extLst>
      <p:ext uri="{BB962C8B-B14F-4D97-AF65-F5344CB8AC3E}">
        <p14:creationId xmlns:p14="http://schemas.microsoft.com/office/powerpoint/2010/main" val="2510176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adrage Offre RH_lot1_vF">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REUNION CONSENSUS PROJET 2011 TDB">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adrage Offre RH_lot1_vF">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REUNION CONSENSUS PROJET 2011 TDB">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3775</TotalTime>
  <Words>10662</Words>
  <Application>Microsoft Office PowerPoint</Application>
  <PresentationFormat>Grand écran</PresentationFormat>
  <Paragraphs>875</Paragraphs>
  <Slides>48</Slides>
  <Notes>5</Notes>
  <HiddenSlides>0</HiddenSlides>
  <MMClips>0</MMClips>
  <ScaleCrop>false</ScaleCrop>
  <HeadingPairs>
    <vt:vector size="6" baseType="variant">
      <vt:variant>
        <vt:lpstr>Polices utilisées</vt:lpstr>
      </vt:variant>
      <vt:variant>
        <vt:i4>7</vt:i4>
      </vt:variant>
      <vt:variant>
        <vt:lpstr>Thème</vt:lpstr>
      </vt:variant>
      <vt:variant>
        <vt:i4>7</vt:i4>
      </vt:variant>
      <vt:variant>
        <vt:lpstr>Titres des diapositives</vt:lpstr>
      </vt:variant>
      <vt:variant>
        <vt:i4>48</vt:i4>
      </vt:variant>
    </vt:vector>
  </HeadingPairs>
  <TitlesOfParts>
    <vt:vector size="62" baseType="lpstr">
      <vt:lpstr>Arial</vt:lpstr>
      <vt:lpstr>Calibri</vt:lpstr>
      <vt:lpstr>Calibri Light</vt:lpstr>
      <vt:lpstr>Liberation Sans Narrow</vt:lpstr>
      <vt:lpstr>Symbol</vt:lpstr>
      <vt:lpstr>Times New Roman</vt:lpstr>
      <vt:lpstr>Wingdings</vt:lpstr>
      <vt:lpstr>Rétrospective</vt:lpstr>
      <vt:lpstr>Cadrage Offre RH_lot1_vF</vt:lpstr>
      <vt:lpstr>1_REUNION CONSENSUS PROJET 2011 TDB</vt:lpstr>
      <vt:lpstr>1_Cadrage Offre RH_lot1_vF</vt:lpstr>
      <vt:lpstr>2_REUNION CONSENSUS PROJET 2011 TDB</vt:lpstr>
      <vt:lpstr>Office Theme</vt:lpstr>
      <vt:lpstr>1_Office Theme</vt:lpstr>
      <vt:lpstr>Présentation PowerPoint</vt:lpstr>
      <vt:lpstr>Ordre du jour</vt:lpstr>
      <vt:lpstr>Orientation stratégique 1   La santé dans toutes les politiques favorisant la réduction des inégalités de santé</vt:lpstr>
      <vt:lpstr>Renforcer l’observation de la santé et des caractéristiques sociales  et environnementales dans les territoires</vt:lpstr>
      <vt:lpstr>Promouvoir une approche globale et participative de promotion de la santé auprès des acteurs locaux</vt:lpstr>
      <vt:lpstr>Soutenir l’engagement des professionnels de santé, notamment  de santé primaire, des établissements de santé et services médico-sociaux dans une dynamique de prévention</vt:lpstr>
      <vt:lpstr>Présentation PowerPoint</vt:lpstr>
      <vt:lpstr>Lutter contre les inégalités sociales et territoriales de santé en agissant à toutes les périodes ‘charnières’ de la vie, prioritairement  chez les jeunes</vt:lpstr>
      <vt:lpstr>DECLINAISONS  OPERATIONNELLES</vt:lpstr>
      <vt:lpstr>Orientation stratégique 2   Le citoyen, l’usager, acteur de sa santé  et de son parcours de santé</vt:lpstr>
      <vt:lpstr>DECLINAISONS  OPERATIONNELLES</vt:lpstr>
      <vt:lpstr>Renforcer le pouvoir d’agir de l’usager sur sa santé et  sur son parcours de santé et d’accompagnement</vt:lpstr>
      <vt:lpstr>Faire du projet personnalisé un pilier de l’amélioration du parcours de vie</vt:lpstr>
      <vt:lpstr>Renforcer la prise en compte de la parole de l’usager, ses attentes  et ses besoins</vt:lpstr>
      <vt:lpstr>Orientation stratégique 3  Promouvoir collectivement l’autonomie dans une société inclusive</vt:lpstr>
      <vt:lpstr>Développer des réponses de santé et d’accompagnement en soutien à  la vie en milieu ordinaire</vt:lpstr>
      <vt:lpstr>Soutenir les aidants</vt:lpstr>
      <vt:lpstr>DECLINAISONS  OPERATIONNELLES</vt:lpstr>
      <vt:lpstr>DECLINAISONS  OPERATIONNELLES</vt:lpstr>
      <vt:lpstr>Présentation PowerPoint</vt:lpstr>
      <vt:lpstr>DECLINAISONS  OPERATIONNELLES</vt:lpstr>
      <vt:lpstr>Présentation PowerPoint</vt:lpstr>
      <vt:lpstr>Orientation stratégique 4   Accéder aux soins et aux accompagnements utiles  et adaptés au bon moment et au bon endroit</vt:lpstr>
      <vt:lpstr>DECLINAISONS  OPERATIONNELLES</vt:lpstr>
      <vt:lpstr>DECLINAISONS  OPERATIONNELLES</vt:lpstr>
      <vt:lpstr>Présentation PowerPoint</vt:lpstr>
      <vt:lpstr>DECLINAISONS  OPERATIONNELLES</vt:lpstr>
      <vt:lpstr>DECLINAISONS  OPERATIONNELLES</vt:lpstr>
      <vt:lpstr>DECLINAISONS  OPERATIONNELLES</vt:lpstr>
      <vt:lpstr>DECLINAISONS  OPERATIONNELLES</vt:lpstr>
      <vt:lpstr>DECLINAISONS  OPERATIONNELLES</vt:lpstr>
      <vt:lpstr>DECLINAISONS  OPERATIONNELLES</vt:lpstr>
      <vt:lpstr>Présentation PowerPoint</vt:lpstr>
      <vt:lpstr>DECLINAISONS  OPERATIONNELLES</vt:lpstr>
      <vt:lpstr>Présentation PowerPoint</vt:lpstr>
      <vt:lpstr>DECLINAISONS  OPERATIONNELLES</vt:lpstr>
      <vt:lpstr>DECLINAISONS  OPERATIONNELLES</vt:lpstr>
      <vt:lpstr>Orientation stratégique 5  Des acteurs coordonnés dans les territoires  pour mettre fin au parcours d’obstacle</vt:lpstr>
      <vt:lpstr>DECLINAISONS  OPERATIONNELLES</vt:lpstr>
      <vt:lpstr>DECLINAISONS  OPERATIONNELLES</vt:lpstr>
      <vt:lpstr>DECLINAISONS  OPERATIONNELLES</vt:lpstr>
      <vt:lpstr>DECLINAISONS  OPERATIONNELLES</vt:lpstr>
      <vt:lpstr>DECLINAISONS  OPERATIONNELLES</vt:lpstr>
      <vt:lpstr>Orientation stratégique 6   Développer une stratégie de l’innovation</vt:lpstr>
      <vt:lpstr>DECLINAISONS  OPERATIONNELLES</vt:lpstr>
      <vt:lpstr>DECLINAISONS   OPERATIONNELLES</vt:lpstr>
      <vt:lpstr>DECLINAISONS  OPERATIONNELLES</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Anne-Cécile FOURRAGE</dc:creator>
  <cp:lastModifiedBy>Isabelle Ruisseau</cp:lastModifiedBy>
  <cp:revision>217</cp:revision>
  <cp:lastPrinted>2018-03-16T15:12:12Z</cp:lastPrinted>
  <dcterms:created xsi:type="dcterms:W3CDTF">2017-01-04T14:31:22Z</dcterms:created>
  <dcterms:modified xsi:type="dcterms:W3CDTF">2018-03-19T09:07:21Z</dcterms:modified>
</cp:coreProperties>
</file>